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63" r:id="rId3"/>
    <p:sldId id="356" r:id="rId4"/>
    <p:sldId id="366" r:id="rId5"/>
    <p:sldId id="367" r:id="rId6"/>
    <p:sldId id="368" r:id="rId7"/>
    <p:sldId id="369" r:id="rId8"/>
    <p:sldId id="370" r:id="rId9"/>
    <p:sldId id="344" r:id="rId10"/>
    <p:sldId id="343" r:id="rId11"/>
    <p:sldId id="349" r:id="rId12"/>
    <p:sldId id="345" r:id="rId13"/>
    <p:sldId id="346" r:id="rId14"/>
    <p:sldId id="347" r:id="rId15"/>
    <p:sldId id="348" r:id="rId16"/>
    <p:sldId id="350" r:id="rId17"/>
    <p:sldId id="351" r:id="rId18"/>
    <p:sldId id="352" r:id="rId19"/>
    <p:sldId id="353" r:id="rId20"/>
    <p:sldId id="354" r:id="rId21"/>
    <p:sldId id="371" r:id="rId22"/>
    <p:sldId id="372" r:id="rId23"/>
    <p:sldId id="355" r:id="rId24"/>
    <p:sldId id="357" r:id="rId25"/>
    <p:sldId id="359" r:id="rId26"/>
    <p:sldId id="358" r:id="rId27"/>
    <p:sldId id="360" r:id="rId28"/>
    <p:sldId id="361" r:id="rId29"/>
    <p:sldId id="362" r:id="rId30"/>
    <p:sldId id="363" r:id="rId31"/>
    <p:sldId id="373" r:id="rId32"/>
    <p:sldId id="374" r:id="rId33"/>
    <p:sldId id="375" r:id="rId34"/>
    <p:sldId id="365" r:id="rId35"/>
    <p:sldId id="376" r:id="rId36"/>
    <p:sldId id="26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60" d="100"/>
          <a:sy n="60" d="100"/>
        </p:scale>
        <p:origin x="-157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0293D-BD9D-4589-9397-C407929CD89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B2F74-D5B7-46A0-97AD-893273434AC6}">
      <dgm:prSet phldrT="[Text]" custT="1"/>
      <dgm:spPr/>
      <dgm:t>
        <a:bodyPr/>
        <a:lstStyle/>
        <a:p>
          <a:r>
            <a:rPr lang="en-US" sz="1400" smtClean="0"/>
            <a:t>Indonesia berada pada </a:t>
          </a:r>
          <a:r>
            <a:rPr lang="en-US" sz="1400" i="1" smtClean="0"/>
            <a:t>ring of fire</a:t>
          </a:r>
          <a:endParaRPr lang="en-US" sz="1400" i="1"/>
        </a:p>
      </dgm:t>
    </dgm:pt>
    <dgm:pt modelId="{E6273649-9D13-43EE-985E-2B00158F9039}" type="parTrans" cxnId="{0448A269-E956-48E8-B95C-A6EBCC3B8591}">
      <dgm:prSet/>
      <dgm:spPr/>
      <dgm:t>
        <a:bodyPr/>
        <a:lstStyle/>
        <a:p>
          <a:endParaRPr lang="en-US" sz="1400"/>
        </a:p>
      </dgm:t>
    </dgm:pt>
    <dgm:pt modelId="{1D4887FD-2868-4E11-9C02-9DA05A51BA6F}" type="sibTrans" cxnId="{0448A269-E956-48E8-B95C-A6EBCC3B8591}">
      <dgm:prSet/>
      <dgm:spPr/>
      <dgm:t>
        <a:bodyPr/>
        <a:lstStyle/>
        <a:p>
          <a:endParaRPr lang="en-US" sz="1400"/>
        </a:p>
      </dgm:t>
    </dgm:pt>
    <dgm:pt modelId="{EA95BC97-5A2F-49AD-98CB-0F380822223C}">
      <dgm:prSet phldrT="[Text]" custT="1"/>
      <dgm:spPr/>
      <dgm:t>
        <a:bodyPr/>
        <a:lstStyle/>
        <a:p>
          <a:r>
            <a:rPr lang="en-US" sz="1400" smtClean="0"/>
            <a:t>Bencana di Indonesia disebabkan faktor geologi, hidrometeorologi, bencana  non alam dapat diakibatkan faktor biologi dan kegagalan geologi   </a:t>
          </a:r>
          <a:endParaRPr lang="en-US" sz="1400"/>
        </a:p>
      </dgm:t>
    </dgm:pt>
    <dgm:pt modelId="{45DD7A76-13EB-4070-A192-C1139E6ADC6D}" type="parTrans" cxnId="{F670E15E-E81A-44F5-A398-03D4DA5D4B05}">
      <dgm:prSet/>
      <dgm:spPr/>
      <dgm:t>
        <a:bodyPr/>
        <a:lstStyle/>
        <a:p>
          <a:endParaRPr lang="en-US" sz="1400"/>
        </a:p>
      </dgm:t>
    </dgm:pt>
    <dgm:pt modelId="{A79EE3B6-19F7-42A2-9A67-C97C85E90A05}" type="sibTrans" cxnId="{F670E15E-E81A-44F5-A398-03D4DA5D4B05}">
      <dgm:prSet/>
      <dgm:spPr/>
      <dgm:t>
        <a:bodyPr/>
        <a:lstStyle/>
        <a:p>
          <a:endParaRPr lang="en-US" sz="1400"/>
        </a:p>
      </dgm:t>
    </dgm:pt>
    <dgm:pt modelId="{D7A4F964-C5E3-460E-BE11-138AE030C703}">
      <dgm:prSet phldrT="[Text]" custT="1"/>
      <dgm:spPr/>
      <dgm:t>
        <a:bodyPr/>
        <a:lstStyle/>
        <a:p>
          <a:r>
            <a:rPr lang="en-US" sz="1400" smtClean="0"/>
            <a:t>Indonesia berada pada daerah pertemuan 3 (tiga) lempeng tektonik besar, yaitu lempeng Indo-Australia, Eurasia dan lempeng Pasifik. Pada pertemuan lempeng ini akumulasi energi terkumpul hingga pada suatu kondisi dimana lapisan bumi tidak lagi sanggup menahan tumbukan energi, sehingga terjadi gempa bumi</a:t>
          </a:r>
          <a:endParaRPr lang="en-US" sz="1400"/>
        </a:p>
      </dgm:t>
    </dgm:pt>
    <dgm:pt modelId="{A9024D67-6AEA-4115-BE4D-7C502066865F}" type="parTrans" cxnId="{F40701DD-BE9B-45A7-A953-9ACCDFCD3577}">
      <dgm:prSet/>
      <dgm:spPr/>
      <dgm:t>
        <a:bodyPr/>
        <a:lstStyle/>
        <a:p>
          <a:endParaRPr lang="en-US" sz="1400"/>
        </a:p>
      </dgm:t>
    </dgm:pt>
    <dgm:pt modelId="{D9CEC851-A204-4387-BE1D-B10454985AAB}" type="sibTrans" cxnId="{F40701DD-BE9B-45A7-A953-9ACCDFCD3577}">
      <dgm:prSet/>
      <dgm:spPr/>
      <dgm:t>
        <a:bodyPr/>
        <a:lstStyle/>
        <a:p>
          <a:endParaRPr lang="en-US" sz="1400"/>
        </a:p>
      </dgm:t>
    </dgm:pt>
    <dgm:pt modelId="{384DF4F4-FFBB-4A4F-A60D-D3E250A2703A}">
      <dgm:prSet custT="1"/>
      <dgm:spPr/>
      <dgm:t>
        <a:bodyPr/>
        <a:lstStyle/>
        <a:p>
          <a:r>
            <a:rPr lang="en-US" sz="1400" smtClean="0"/>
            <a:t>Curah hujan berskala normal hingga tinggi terjadi di beberapa wilayah Indonesia pada perode 2015-2016. Pada tahun 2016 curah hujan dibawah normal dan normal terjadi di wilayah Indonesia bagian tengah dan barat dan diatas normal untuk Indonesia bagian timur </a:t>
          </a:r>
          <a:endParaRPr lang="en-US" sz="1400"/>
        </a:p>
      </dgm:t>
    </dgm:pt>
    <dgm:pt modelId="{02A59830-218B-4C05-9FC1-6A66BADEE186}" type="parTrans" cxnId="{1663611E-E938-449F-9DFB-DF501556B3A8}">
      <dgm:prSet/>
      <dgm:spPr/>
      <dgm:t>
        <a:bodyPr/>
        <a:lstStyle/>
        <a:p>
          <a:endParaRPr lang="en-US" sz="1400"/>
        </a:p>
      </dgm:t>
    </dgm:pt>
    <dgm:pt modelId="{DF53CB87-84B2-4DE0-B2BA-EC047EF1DC70}" type="sibTrans" cxnId="{1663611E-E938-449F-9DFB-DF501556B3A8}">
      <dgm:prSet/>
      <dgm:spPr/>
      <dgm:t>
        <a:bodyPr/>
        <a:lstStyle/>
        <a:p>
          <a:endParaRPr lang="en-US" sz="1400"/>
        </a:p>
      </dgm:t>
    </dgm:pt>
    <dgm:pt modelId="{E4FC3747-68E8-4401-B104-50D57AF37588}" type="pres">
      <dgm:prSet presAssocID="{CF60293D-BD9D-4589-9397-C407929CD8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532F2-C497-4B7A-ACD4-81E0FD929F31}" type="pres">
      <dgm:prSet presAssocID="{B39B2F74-D5B7-46A0-97AD-893273434AC6}" presName="parentLin" presStyleCnt="0"/>
      <dgm:spPr/>
    </dgm:pt>
    <dgm:pt modelId="{B2C99FEA-E8C9-481D-8FF9-3405F77813F3}" type="pres">
      <dgm:prSet presAssocID="{B39B2F74-D5B7-46A0-97AD-893273434AC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0E2EFDC-8189-4784-B5BF-47086CBEBE7A}" type="pres">
      <dgm:prSet presAssocID="{B39B2F74-D5B7-46A0-97AD-893273434AC6}" presName="parentText" presStyleLbl="node1" presStyleIdx="0" presStyleCnt="4" custScaleX="121164" custScaleY="2883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B12DD-5524-4285-A5C0-AB0813BABE30}" type="pres">
      <dgm:prSet presAssocID="{B39B2F74-D5B7-46A0-97AD-893273434AC6}" presName="negativeSpace" presStyleCnt="0"/>
      <dgm:spPr/>
    </dgm:pt>
    <dgm:pt modelId="{484897A0-B555-432D-B0A9-E174749BCA6E}" type="pres">
      <dgm:prSet presAssocID="{B39B2F74-D5B7-46A0-97AD-893273434AC6}" presName="childText" presStyleLbl="conFgAcc1" presStyleIdx="0" presStyleCnt="4">
        <dgm:presLayoutVars>
          <dgm:bulletEnabled val="1"/>
        </dgm:presLayoutVars>
      </dgm:prSet>
      <dgm:spPr/>
    </dgm:pt>
    <dgm:pt modelId="{AB1CB2D0-7D58-4BAE-B7D2-459BFFDAA451}" type="pres">
      <dgm:prSet presAssocID="{1D4887FD-2868-4E11-9C02-9DA05A51BA6F}" presName="spaceBetweenRectangles" presStyleCnt="0"/>
      <dgm:spPr/>
    </dgm:pt>
    <dgm:pt modelId="{3907E05A-8775-4ABF-B48B-C7541FDEFE0F}" type="pres">
      <dgm:prSet presAssocID="{EA95BC97-5A2F-49AD-98CB-0F380822223C}" presName="parentLin" presStyleCnt="0"/>
      <dgm:spPr/>
    </dgm:pt>
    <dgm:pt modelId="{90BA782E-5065-449D-92BE-B0126CD87A8D}" type="pres">
      <dgm:prSet presAssocID="{EA95BC97-5A2F-49AD-98CB-0F380822223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36233FD-9AD1-4D2A-9674-8F636409A6A4}" type="pres">
      <dgm:prSet presAssocID="{EA95BC97-5A2F-49AD-98CB-0F380822223C}" presName="parentText" presStyleLbl="node1" presStyleIdx="1" presStyleCnt="4" custScaleX="123810" custScaleY="3465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CCBF0-5E1F-4B76-BEA2-9C1A6CAD5721}" type="pres">
      <dgm:prSet presAssocID="{EA95BC97-5A2F-49AD-98CB-0F380822223C}" presName="negativeSpace" presStyleCnt="0"/>
      <dgm:spPr/>
    </dgm:pt>
    <dgm:pt modelId="{DBA0F87C-488E-4E6E-B578-EFAE874A7790}" type="pres">
      <dgm:prSet presAssocID="{EA95BC97-5A2F-49AD-98CB-0F380822223C}" presName="childText" presStyleLbl="conFgAcc1" presStyleIdx="1" presStyleCnt="4">
        <dgm:presLayoutVars>
          <dgm:bulletEnabled val="1"/>
        </dgm:presLayoutVars>
      </dgm:prSet>
      <dgm:spPr/>
    </dgm:pt>
    <dgm:pt modelId="{EF72B9BA-ECD5-4535-A762-84243540DB58}" type="pres">
      <dgm:prSet presAssocID="{A79EE3B6-19F7-42A2-9A67-C97C85E90A05}" presName="spaceBetweenRectangles" presStyleCnt="0"/>
      <dgm:spPr/>
    </dgm:pt>
    <dgm:pt modelId="{33D80A1C-16AF-4B93-A55B-EEBE0A5F4C32}" type="pres">
      <dgm:prSet presAssocID="{D7A4F964-C5E3-460E-BE11-138AE030C703}" presName="parentLin" presStyleCnt="0"/>
      <dgm:spPr/>
    </dgm:pt>
    <dgm:pt modelId="{6923EA50-B173-45A8-AC4D-FC49002E8105}" type="pres">
      <dgm:prSet presAssocID="{D7A4F964-C5E3-460E-BE11-138AE030C70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B2A4DDD-BDF6-45DD-A749-04B5A2302582}" type="pres">
      <dgm:prSet presAssocID="{D7A4F964-C5E3-460E-BE11-138AE030C703}" presName="parentText" presStyleLbl="node1" presStyleIdx="2" presStyleCnt="4" custScaleX="125457" custScaleY="3058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561B7-F698-4318-B790-88EB0F55D249}" type="pres">
      <dgm:prSet presAssocID="{D7A4F964-C5E3-460E-BE11-138AE030C703}" presName="negativeSpace" presStyleCnt="0"/>
      <dgm:spPr/>
    </dgm:pt>
    <dgm:pt modelId="{5541D216-0F55-4CBD-94D5-E3D8F3AD2370}" type="pres">
      <dgm:prSet presAssocID="{D7A4F964-C5E3-460E-BE11-138AE030C703}" presName="childText" presStyleLbl="conFgAcc1" presStyleIdx="2" presStyleCnt="4">
        <dgm:presLayoutVars>
          <dgm:bulletEnabled val="1"/>
        </dgm:presLayoutVars>
      </dgm:prSet>
      <dgm:spPr/>
    </dgm:pt>
    <dgm:pt modelId="{D4CBCD0C-F350-45D6-9CE6-C80D89CACC65}" type="pres">
      <dgm:prSet presAssocID="{D9CEC851-A204-4387-BE1D-B10454985AAB}" presName="spaceBetweenRectangles" presStyleCnt="0"/>
      <dgm:spPr/>
    </dgm:pt>
    <dgm:pt modelId="{226CB54A-9577-4D9C-993B-1884CEA91B39}" type="pres">
      <dgm:prSet presAssocID="{384DF4F4-FFBB-4A4F-A60D-D3E250A2703A}" presName="parentLin" presStyleCnt="0"/>
      <dgm:spPr/>
    </dgm:pt>
    <dgm:pt modelId="{D4BC3AAA-0784-49D8-976C-0FA1B89DBDBF}" type="pres">
      <dgm:prSet presAssocID="{384DF4F4-FFBB-4A4F-A60D-D3E250A2703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EC9C0E1-EEEC-4018-BAB8-FB081A286417}" type="pres">
      <dgm:prSet presAssocID="{384DF4F4-FFBB-4A4F-A60D-D3E250A2703A}" presName="parentText" presStyleLbl="node1" presStyleIdx="3" presStyleCnt="4" custScaleX="125642" custScaleY="3089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EF6E1-18DE-4CA0-BFE6-3102BC8FE319}" type="pres">
      <dgm:prSet presAssocID="{384DF4F4-FFBB-4A4F-A60D-D3E250A2703A}" presName="negativeSpace" presStyleCnt="0"/>
      <dgm:spPr/>
    </dgm:pt>
    <dgm:pt modelId="{CBE71834-AC39-407D-88A6-B5701838D69B}" type="pres">
      <dgm:prSet presAssocID="{384DF4F4-FFBB-4A4F-A60D-D3E250A270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51EC21-48FD-4FB0-8B5D-74E9745D64AE}" type="presOf" srcId="{D7A4F964-C5E3-460E-BE11-138AE030C703}" destId="{5B2A4DDD-BDF6-45DD-A749-04B5A2302582}" srcOrd="1" destOrd="0" presId="urn:microsoft.com/office/officeart/2005/8/layout/list1"/>
    <dgm:cxn modelId="{4C47CEBC-D283-4F93-873F-70C73A665E56}" type="presOf" srcId="{384DF4F4-FFBB-4A4F-A60D-D3E250A2703A}" destId="{D4BC3AAA-0784-49D8-976C-0FA1B89DBDBF}" srcOrd="0" destOrd="0" presId="urn:microsoft.com/office/officeart/2005/8/layout/list1"/>
    <dgm:cxn modelId="{1C76645E-60DA-4F66-B1AB-895E82D6CC04}" type="presOf" srcId="{B39B2F74-D5B7-46A0-97AD-893273434AC6}" destId="{B2C99FEA-E8C9-481D-8FF9-3405F77813F3}" srcOrd="0" destOrd="0" presId="urn:microsoft.com/office/officeart/2005/8/layout/list1"/>
    <dgm:cxn modelId="{1663611E-E938-449F-9DFB-DF501556B3A8}" srcId="{CF60293D-BD9D-4589-9397-C407929CD894}" destId="{384DF4F4-FFBB-4A4F-A60D-D3E250A2703A}" srcOrd="3" destOrd="0" parTransId="{02A59830-218B-4C05-9FC1-6A66BADEE186}" sibTransId="{DF53CB87-84B2-4DE0-B2BA-EC047EF1DC70}"/>
    <dgm:cxn modelId="{3532CAD4-B6E0-4B80-80E2-7FA05DEE5CA0}" type="presOf" srcId="{B39B2F74-D5B7-46A0-97AD-893273434AC6}" destId="{C0E2EFDC-8189-4784-B5BF-47086CBEBE7A}" srcOrd="1" destOrd="0" presId="urn:microsoft.com/office/officeart/2005/8/layout/list1"/>
    <dgm:cxn modelId="{F40701DD-BE9B-45A7-A953-9ACCDFCD3577}" srcId="{CF60293D-BD9D-4589-9397-C407929CD894}" destId="{D7A4F964-C5E3-460E-BE11-138AE030C703}" srcOrd="2" destOrd="0" parTransId="{A9024D67-6AEA-4115-BE4D-7C502066865F}" sibTransId="{D9CEC851-A204-4387-BE1D-B10454985AAB}"/>
    <dgm:cxn modelId="{4A52CAD3-3AB9-451B-A0B0-8BE79E9DA5FA}" type="presOf" srcId="{EA95BC97-5A2F-49AD-98CB-0F380822223C}" destId="{D36233FD-9AD1-4D2A-9674-8F636409A6A4}" srcOrd="1" destOrd="0" presId="urn:microsoft.com/office/officeart/2005/8/layout/list1"/>
    <dgm:cxn modelId="{F670E15E-E81A-44F5-A398-03D4DA5D4B05}" srcId="{CF60293D-BD9D-4589-9397-C407929CD894}" destId="{EA95BC97-5A2F-49AD-98CB-0F380822223C}" srcOrd="1" destOrd="0" parTransId="{45DD7A76-13EB-4070-A192-C1139E6ADC6D}" sibTransId="{A79EE3B6-19F7-42A2-9A67-C97C85E90A05}"/>
    <dgm:cxn modelId="{B82CAB21-5D3B-4D63-972B-2F7B1CAE9D52}" type="presOf" srcId="{D7A4F964-C5E3-460E-BE11-138AE030C703}" destId="{6923EA50-B173-45A8-AC4D-FC49002E8105}" srcOrd="0" destOrd="0" presId="urn:microsoft.com/office/officeart/2005/8/layout/list1"/>
    <dgm:cxn modelId="{FEB43AA8-9AA7-454D-9EB5-7146106E537B}" type="presOf" srcId="{CF60293D-BD9D-4589-9397-C407929CD894}" destId="{E4FC3747-68E8-4401-B104-50D57AF37588}" srcOrd="0" destOrd="0" presId="urn:microsoft.com/office/officeart/2005/8/layout/list1"/>
    <dgm:cxn modelId="{43F12267-D9D8-41EE-A4C1-9C1BFF6AED14}" type="presOf" srcId="{384DF4F4-FFBB-4A4F-A60D-D3E250A2703A}" destId="{FEC9C0E1-EEEC-4018-BAB8-FB081A286417}" srcOrd="1" destOrd="0" presId="urn:microsoft.com/office/officeart/2005/8/layout/list1"/>
    <dgm:cxn modelId="{48996197-C517-49D7-99F4-783EC1D57CCA}" type="presOf" srcId="{EA95BC97-5A2F-49AD-98CB-0F380822223C}" destId="{90BA782E-5065-449D-92BE-B0126CD87A8D}" srcOrd="0" destOrd="0" presId="urn:microsoft.com/office/officeart/2005/8/layout/list1"/>
    <dgm:cxn modelId="{0448A269-E956-48E8-B95C-A6EBCC3B8591}" srcId="{CF60293D-BD9D-4589-9397-C407929CD894}" destId="{B39B2F74-D5B7-46A0-97AD-893273434AC6}" srcOrd="0" destOrd="0" parTransId="{E6273649-9D13-43EE-985E-2B00158F9039}" sibTransId="{1D4887FD-2868-4E11-9C02-9DA05A51BA6F}"/>
    <dgm:cxn modelId="{00AF3353-D23F-42B8-B762-F0E91C8EE86C}" type="presParOf" srcId="{E4FC3747-68E8-4401-B104-50D57AF37588}" destId="{ACE532F2-C497-4B7A-ACD4-81E0FD929F31}" srcOrd="0" destOrd="0" presId="urn:microsoft.com/office/officeart/2005/8/layout/list1"/>
    <dgm:cxn modelId="{E2CCE0A5-4BB1-47CB-B5D8-FDDF3EC0AAB4}" type="presParOf" srcId="{ACE532F2-C497-4B7A-ACD4-81E0FD929F31}" destId="{B2C99FEA-E8C9-481D-8FF9-3405F77813F3}" srcOrd="0" destOrd="0" presId="urn:microsoft.com/office/officeart/2005/8/layout/list1"/>
    <dgm:cxn modelId="{F4E12CA6-C941-4A0B-87F7-5E31574C7F70}" type="presParOf" srcId="{ACE532F2-C497-4B7A-ACD4-81E0FD929F31}" destId="{C0E2EFDC-8189-4784-B5BF-47086CBEBE7A}" srcOrd="1" destOrd="0" presId="urn:microsoft.com/office/officeart/2005/8/layout/list1"/>
    <dgm:cxn modelId="{FE882BA7-B47F-478E-B428-EB66F780678A}" type="presParOf" srcId="{E4FC3747-68E8-4401-B104-50D57AF37588}" destId="{A61B12DD-5524-4285-A5C0-AB0813BABE30}" srcOrd="1" destOrd="0" presId="urn:microsoft.com/office/officeart/2005/8/layout/list1"/>
    <dgm:cxn modelId="{DB2A6D9C-1A99-466E-9512-792B4CCB3BE0}" type="presParOf" srcId="{E4FC3747-68E8-4401-B104-50D57AF37588}" destId="{484897A0-B555-432D-B0A9-E174749BCA6E}" srcOrd="2" destOrd="0" presId="urn:microsoft.com/office/officeart/2005/8/layout/list1"/>
    <dgm:cxn modelId="{B10CCBC1-AE6A-4A20-B04D-7DE647C5C26F}" type="presParOf" srcId="{E4FC3747-68E8-4401-B104-50D57AF37588}" destId="{AB1CB2D0-7D58-4BAE-B7D2-459BFFDAA451}" srcOrd="3" destOrd="0" presId="urn:microsoft.com/office/officeart/2005/8/layout/list1"/>
    <dgm:cxn modelId="{801A09E9-4ACE-487D-8291-11CA18F29883}" type="presParOf" srcId="{E4FC3747-68E8-4401-B104-50D57AF37588}" destId="{3907E05A-8775-4ABF-B48B-C7541FDEFE0F}" srcOrd="4" destOrd="0" presId="urn:microsoft.com/office/officeart/2005/8/layout/list1"/>
    <dgm:cxn modelId="{4D9CC9EE-C5CF-427E-8099-F80AB95164A1}" type="presParOf" srcId="{3907E05A-8775-4ABF-B48B-C7541FDEFE0F}" destId="{90BA782E-5065-449D-92BE-B0126CD87A8D}" srcOrd="0" destOrd="0" presId="urn:microsoft.com/office/officeart/2005/8/layout/list1"/>
    <dgm:cxn modelId="{D98BB801-C2C7-4F4A-9B54-2586E03151C3}" type="presParOf" srcId="{3907E05A-8775-4ABF-B48B-C7541FDEFE0F}" destId="{D36233FD-9AD1-4D2A-9674-8F636409A6A4}" srcOrd="1" destOrd="0" presId="urn:microsoft.com/office/officeart/2005/8/layout/list1"/>
    <dgm:cxn modelId="{0C0315BE-B917-407F-9CB3-A6C02A621080}" type="presParOf" srcId="{E4FC3747-68E8-4401-B104-50D57AF37588}" destId="{C5DCCBF0-5E1F-4B76-BEA2-9C1A6CAD5721}" srcOrd="5" destOrd="0" presId="urn:microsoft.com/office/officeart/2005/8/layout/list1"/>
    <dgm:cxn modelId="{87945770-F2CC-4F86-908B-190D54395D84}" type="presParOf" srcId="{E4FC3747-68E8-4401-B104-50D57AF37588}" destId="{DBA0F87C-488E-4E6E-B578-EFAE874A7790}" srcOrd="6" destOrd="0" presId="urn:microsoft.com/office/officeart/2005/8/layout/list1"/>
    <dgm:cxn modelId="{B0A39FA4-E5E6-4018-BB76-324BD7EBC02E}" type="presParOf" srcId="{E4FC3747-68E8-4401-B104-50D57AF37588}" destId="{EF72B9BA-ECD5-4535-A762-84243540DB58}" srcOrd="7" destOrd="0" presId="urn:microsoft.com/office/officeart/2005/8/layout/list1"/>
    <dgm:cxn modelId="{663FBC17-77A1-4A41-8EB1-FED7DB5E14E7}" type="presParOf" srcId="{E4FC3747-68E8-4401-B104-50D57AF37588}" destId="{33D80A1C-16AF-4B93-A55B-EEBE0A5F4C32}" srcOrd="8" destOrd="0" presId="urn:microsoft.com/office/officeart/2005/8/layout/list1"/>
    <dgm:cxn modelId="{67C3885A-9BE9-4AF5-8AD8-103A5A181CBA}" type="presParOf" srcId="{33D80A1C-16AF-4B93-A55B-EEBE0A5F4C32}" destId="{6923EA50-B173-45A8-AC4D-FC49002E8105}" srcOrd="0" destOrd="0" presId="urn:microsoft.com/office/officeart/2005/8/layout/list1"/>
    <dgm:cxn modelId="{95289743-06F8-449A-890C-0E6AA413E546}" type="presParOf" srcId="{33D80A1C-16AF-4B93-A55B-EEBE0A5F4C32}" destId="{5B2A4DDD-BDF6-45DD-A749-04B5A2302582}" srcOrd="1" destOrd="0" presId="urn:microsoft.com/office/officeart/2005/8/layout/list1"/>
    <dgm:cxn modelId="{96752A50-3F8B-4710-B843-C78C3618E95D}" type="presParOf" srcId="{E4FC3747-68E8-4401-B104-50D57AF37588}" destId="{F8D561B7-F698-4318-B790-88EB0F55D249}" srcOrd="9" destOrd="0" presId="urn:microsoft.com/office/officeart/2005/8/layout/list1"/>
    <dgm:cxn modelId="{780BE7DD-BF1C-4770-991E-09D34E6E71BC}" type="presParOf" srcId="{E4FC3747-68E8-4401-B104-50D57AF37588}" destId="{5541D216-0F55-4CBD-94D5-E3D8F3AD2370}" srcOrd="10" destOrd="0" presId="urn:microsoft.com/office/officeart/2005/8/layout/list1"/>
    <dgm:cxn modelId="{16650766-EC45-4EE0-BFA9-6A5DD4D02F10}" type="presParOf" srcId="{E4FC3747-68E8-4401-B104-50D57AF37588}" destId="{D4CBCD0C-F350-45D6-9CE6-C80D89CACC65}" srcOrd="11" destOrd="0" presId="urn:microsoft.com/office/officeart/2005/8/layout/list1"/>
    <dgm:cxn modelId="{E3AD869F-52A7-4C65-A5EB-D8DB5FCBB089}" type="presParOf" srcId="{E4FC3747-68E8-4401-B104-50D57AF37588}" destId="{226CB54A-9577-4D9C-993B-1884CEA91B39}" srcOrd="12" destOrd="0" presId="urn:microsoft.com/office/officeart/2005/8/layout/list1"/>
    <dgm:cxn modelId="{39ED6666-1F7C-4CC2-B8C4-B7AD9C0C3294}" type="presParOf" srcId="{226CB54A-9577-4D9C-993B-1884CEA91B39}" destId="{D4BC3AAA-0784-49D8-976C-0FA1B89DBDBF}" srcOrd="0" destOrd="0" presId="urn:microsoft.com/office/officeart/2005/8/layout/list1"/>
    <dgm:cxn modelId="{A3407EFA-CD17-46C3-99C8-A3EA54F8C1C8}" type="presParOf" srcId="{226CB54A-9577-4D9C-993B-1884CEA91B39}" destId="{FEC9C0E1-EEEC-4018-BAB8-FB081A286417}" srcOrd="1" destOrd="0" presId="urn:microsoft.com/office/officeart/2005/8/layout/list1"/>
    <dgm:cxn modelId="{70EE7C6C-5786-4D12-A8C8-7D08A7EEFC09}" type="presParOf" srcId="{E4FC3747-68E8-4401-B104-50D57AF37588}" destId="{5C6EF6E1-18DE-4CA0-BFE6-3102BC8FE319}" srcOrd="13" destOrd="0" presId="urn:microsoft.com/office/officeart/2005/8/layout/list1"/>
    <dgm:cxn modelId="{0323B01A-51DE-49D6-97D7-AC3437BDA53D}" type="presParOf" srcId="{E4FC3747-68E8-4401-B104-50D57AF37588}" destId="{CBE71834-AC39-407D-88A6-B5701838D69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897A0-B555-432D-B0A9-E174749BCA6E}">
      <dsp:nvSpPr>
        <dsp:cNvPr id="0" name=""/>
        <dsp:cNvSpPr/>
      </dsp:nvSpPr>
      <dsp:spPr>
        <a:xfrm>
          <a:off x="0" y="832206"/>
          <a:ext cx="8686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2EFDC-8189-4784-B5BF-47086CBEBE7A}">
      <dsp:nvSpPr>
        <dsp:cNvPr id="0" name=""/>
        <dsp:cNvSpPr/>
      </dsp:nvSpPr>
      <dsp:spPr>
        <a:xfrm>
          <a:off x="433915" y="128745"/>
          <a:ext cx="7360497" cy="8510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Indonesia berada pada </a:t>
          </a:r>
          <a:r>
            <a:rPr lang="en-US" sz="1400" i="1" kern="1200" smtClean="0"/>
            <a:t>ring of fire</a:t>
          </a:r>
          <a:endParaRPr lang="en-US" sz="1400" i="1" kern="1200"/>
        </a:p>
      </dsp:txBody>
      <dsp:txXfrm>
        <a:off x="475460" y="170290"/>
        <a:ext cx="7277407" cy="767971"/>
      </dsp:txXfrm>
    </dsp:sp>
    <dsp:sp modelId="{DBA0F87C-488E-4E6E-B578-EFAE874A7790}">
      <dsp:nvSpPr>
        <dsp:cNvPr id="0" name=""/>
        <dsp:cNvSpPr/>
      </dsp:nvSpPr>
      <dsp:spPr>
        <a:xfrm>
          <a:off x="0" y="2013669"/>
          <a:ext cx="8686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233FD-9AD1-4D2A-9674-8F636409A6A4}">
      <dsp:nvSpPr>
        <dsp:cNvPr id="0" name=""/>
        <dsp:cNvSpPr/>
      </dsp:nvSpPr>
      <dsp:spPr>
        <a:xfrm>
          <a:off x="433915" y="1138206"/>
          <a:ext cx="7521236" cy="102306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Bencana di Indonesia disebabkan faktor geologi, hidrometeorologi, bencana  non alam dapat diakibatkan faktor biologi dan kegagalan geologi   </a:t>
          </a:r>
          <a:endParaRPr lang="en-US" sz="1400" kern="1200"/>
        </a:p>
      </dsp:txBody>
      <dsp:txXfrm>
        <a:off x="483857" y="1188148"/>
        <a:ext cx="7421352" cy="923178"/>
      </dsp:txXfrm>
    </dsp:sp>
    <dsp:sp modelId="{5541D216-0F55-4CBD-94D5-E3D8F3AD2370}">
      <dsp:nvSpPr>
        <dsp:cNvPr id="0" name=""/>
        <dsp:cNvSpPr/>
      </dsp:nvSpPr>
      <dsp:spPr>
        <a:xfrm>
          <a:off x="0" y="3074817"/>
          <a:ext cx="8686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A4DDD-BDF6-45DD-A749-04B5A2302582}">
      <dsp:nvSpPr>
        <dsp:cNvPr id="0" name=""/>
        <dsp:cNvSpPr/>
      </dsp:nvSpPr>
      <dsp:spPr>
        <a:xfrm>
          <a:off x="433915" y="2319669"/>
          <a:ext cx="7621289" cy="90274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Indonesia berada pada daerah pertemuan 3 (tiga) lempeng tektonik besar, yaitu lempeng Indo-Australia, Eurasia dan lempeng Pasifik. Pada pertemuan lempeng ini akumulasi energi terkumpul hingga pada suatu kondisi dimana lapisan bumi tidak lagi sanggup menahan tumbukan energi, sehingga terjadi gempa bumi</a:t>
          </a:r>
          <a:endParaRPr lang="en-US" sz="1400" kern="1200"/>
        </a:p>
      </dsp:txBody>
      <dsp:txXfrm>
        <a:off x="477984" y="2363738"/>
        <a:ext cx="7533151" cy="814610"/>
      </dsp:txXfrm>
    </dsp:sp>
    <dsp:sp modelId="{CBE71834-AC39-407D-88A6-B5701838D69B}">
      <dsp:nvSpPr>
        <dsp:cNvPr id="0" name=""/>
        <dsp:cNvSpPr/>
      </dsp:nvSpPr>
      <dsp:spPr>
        <a:xfrm>
          <a:off x="0" y="4145217"/>
          <a:ext cx="8686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9C0E1-EEEC-4018-BAB8-FB081A286417}">
      <dsp:nvSpPr>
        <dsp:cNvPr id="0" name=""/>
        <dsp:cNvSpPr/>
      </dsp:nvSpPr>
      <dsp:spPr>
        <a:xfrm>
          <a:off x="433915" y="3380817"/>
          <a:ext cx="7632527" cy="9119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Curah hujan berskala normal hingga tinggi terjadi di beberapa wilayah Indonesia pada perode 2015-2016. Pada tahun 2016 curah hujan dibawah normal dan normal terjadi di wilayah Indonesia bagian tengah dan barat dan diatas normal untuk Indonesia bagian timur </a:t>
          </a:r>
          <a:endParaRPr lang="en-US" sz="1400" kern="1200"/>
        </a:p>
      </dsp:txBody>
      <dsp:txXfrm>
        <a:off x="478435" y="3425337"/>
        <a:ext cx="7543487" cy="82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7CAD-75B5-4FC6-A94E-B437AB1936DB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588F-6647-474E-8A15-E2ACCD5E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ISU DAN PERMASALAHAN PEMBANGUNAN RUANG KOTA DAN WILAYAH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t="25862" r="26087" b="18750"/>
          <a:stretch/>
        </p:blipFill>
        <p:spPr bwMode="auto">
          <a:xfrm>
            <a:off x="-2628" y="1305910"/>
            <a:ext cx="6684580" cy="442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8" y="228600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URBANISASI, MEGACITIES, &amp; URBAN PLANNING ISSUES</a:t>
            </a:r>
            <a:endParaRPr lang="en-US" sz="2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179" y="1199547"/>
            <a:ext cx="2590800" cy="482025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  <a:tabLst>
                <a:tab pos="346075" algn="l"/>
              </a:tabLst>
            </a:pPr>
            <a:r>
              <a:rPr lang="en-US" sz="1800" smtClean="0"/>
              <a:t>Hingga tahun 2018, populasi di wilayah Asia Pasifik lebih 50% tinggal di kawasan perkotaan</a:t>
            </a:r>
          </a:p>
          <a:p>
            <a:pPr marL="457200" indent="-457200">
              <a:buAutoNum type="arabicPeriod"/>
              <a:tabLst>
                <a:tab pos="346075" algn="l"/>
              </a:tabLst>
            </a:pPr>
            <a:r>
              <a:rPr lang="en-US" sz="1800" smtClean="0"/>
              <a:t>Karakteristik dan atmosfer perdesaan sudah berkurang</a:t>
            </a:r>
          </a:p>
          <a:p>
            <a:pPr marL="457200" indent="-457200">
              <a:buAutoNum type="arabicPeriod"/>
              <a:tabLst>
                <a:tab pos="346075" algn="l"/>
              </a:tabLst>
            </a:pPr>
            <a:r>
              <a:rPr lang="en-US" sz="1800" smtClean="0"/>
              <a:t>Tantangan terbesar untuk perkotaan di wilayah Asia Pasifik, baik bagi pemerintah dan masyarakat</a:t>
            </a:r>
          </a:p>
          <a:p>
            <a:pPr marL="457200" indent="-457200">
              <a:buAutoNum type="arabicPeriod"/>
              <a:tabLst>
                <a:tab pos="346075" algn="l"/>
              </a:tabLst>
            </a:pPr>
            <a:r>
              <a:rPr lang="en-US" sz="1800" smtClean="0"/>
              <a:t>Permasalahan terbesar adalah populasi lebih tinggi dibandingkan dengan ketersediaan tempat tinggal</a:t>
            </a:r>
          </a:p>
          <a:p>
            <a:pPr marL="457200" indent="-457200">
              <a:buAutoNum type="arabicPeriod"/>
              <a:tabLst>
                <a:tab pos="346075" algn="l"/>
              </a:tabLst>
            </a:pPr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0" y="5867400"/>
            <a:ext cx="90406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PADA TAHUN 2014 SEBANYAK 55% MASYARAKAT DUNIA TINGGAL DI KAWASAN ASIA PASIFIK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252864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Proses Urbanisasi (2014)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715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30990" r="24890" b="6250"/>
          <a:stretch/>
        </p:blipFill>
        <p:spPr bwMode="auto">
          <a:xfrm>
            <a:off x="381000" y="1066800"/>
            <a:ext cx="7505700" cy="54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139840"/>
            <a:ext cx="37338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Proses Urbanisasi (1950 - 2050)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9441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26940" r="19301" b="6861"/>
          <a:stretch/>
        </p:blipFill>
        <p:spPr bwMode="auto">
          <a:xfrm>
            <a:off x="0" y="882869"/>
            <a:ext cx="8476042" cy="53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3643149"/>
            <a:ext cx="838200" cy="243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1981200"/>
            <a:ext cx="838200" cy="24305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2042949"/>
            <a:ext cx="838200" cy="24305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743200"/>
            <a:ext cx="838200" cy="243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28017" r="17605" b="10776"/>
          <a:stretch/>
        </p:blipFill>
        <p:spPr bwMode="auto">
          <a:xfrm>
            <a:off x="0" y="1143000"/>
            <a:ext cx="9120054" cy="49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7600" y="3276600"/>
            <a:ext cx="685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smtClean="0"/>
              <a:t>PERTUMBUHAN KAWASAN KUMUH SEBAGAI EFEK URBANISASI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PENDUDUK YANG TINGGAL DI KAWASAN PERKOTAAN</a:t>
            </a:r>
          </a:p>
          <a:p>
            <a:pPr marL="0" indent="0">
              <a:buNone/>
            </a:pPr>
            <a:r>
              <a:rPr lang="en-US" smtClean="0"/>
              <a:t>Sub Sahara Afrika: </a:t>
            </a:r>
            <a:r>
              <a:rPr lang="en-US" sz="3600" smtClean="0">
                <a:solidFill>
                  <a:schemeClr val="accent5">
                    <a:lumMod val="75000"/>
                  </a:schemeClr>
                </a:solidFill>
              </a:rPr>
              <a:t>62% </a:t>
            </a:r>
            <a:r>
              <a:rPr lang="en-US" smtClean="0"/>
              <a:t>dari total penduduk</a:t>
            </a:r>
          </a:p>
          <a:p>
            <a:pPr marL="0" indent="0">
              <a:buNone/>
            </a:pPr>
            <a:r>
              <a:rPr lang="en-US" smtClean="0"/>
              <a:t>Asia Selatan: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</a:rPr>
              <a:t>43%</a:t>
            </a:r>
            <a:r>
              <a:rPr lang="en-US" smtClean="0"/>
              <a:t> dari total penduduk</a:t>
            </a:r>
          </a:p>
          <a:p>
            <a:pPr marL="0" indent="0">
              <a:buNone/>
            </a:pPr>
            <a:r>
              <a:rPr lang="en-US" smtClean="0"/>
              <a:t>Asia Timur: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</a:rPr>
              <a:t>37%</a:t>
            </a:r>
            <a:r>
              <a:rPr lang="en-US" smtClean="0"/>
              <a:t> dari total penduduk</a:t>
            </a:r>
          </a:p>
          <a:p>
            <a:pPr marL="0" indent="0">
              <a:buNone/>
            </a:pPr>
            <a:r>
              <a:rPr lang="en-US" smtClean="0"/>
              <a:t>Amerika Latin dan Karibia: 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</a:rPr>
              <a:t>27%</a:t>
            </a:r>
            <a:r>
              <a:rPr lang="en-US" smtClean="0"/>
              <a:t> dari total penduduk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KARAKTERISTIK URBANISASI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Desain super block</a:t>
            </a:r>
          </a:p>
          <a:p>
            <a:r>
              <a:rPr lang="en-US" smtClean="0"/>
              <a:t>Pertumbuhan penduduk yang tinggi dengan adanya commuter</a:t>
            </a:r>
          </a:p>
          <a:p>
            <a:r>
              <a:rPr lang="en-US" smtClean="0"/>
              <a:t>Kota sebagai tujuan kaum urbanisasi menjadi </a:t>
            </a:r>
            <a:r>
              <a:rPr lang="en-US" i="1" smtClean="0"/>
              <a:t>backbone of the city</a:t>
            </a:r>
          </a:p>
          <a:p>
            <a:r>
              <a:rPr lang="en-US" smtClean="0"/>
              <a:t>Representasi pergeseran kota menjadi lebih modern</a:t>
            </a:r>
          </a:p>
          <a:p>
            <a:r>
              <a:rPr lang="en-US" smtClean="0"/>
              <a:t>Pertumbuhan perumahan-perumahan formal dengan konsep </a:t>
            </a:r>
            <a:r>
              <a:rPr lang="en-US" i="1" smtClean="0"/>
              <a:t>profitable</a:t>
            </a:r>
          </a:p>
          <a:p>
            <a:r>
              <a:rPr lang="en-US" smtClean="0"/>
              <a:t>Perkembangan kawasan industri yang meningkat pesat</a:t>
            </a:r>
          </a:p>
          <a:p>
            <a:r>
              <a:rPr lang="en-US" smtClean="0"/>
              <a:t>Zoning yang heterogen</a:t>
            </a:r>
          </a:p>
          <a:p>
            <a:r>
              <a:rPr lang="en-US" smtClean="0"/>
              <a:t>Taman-taman kota yang semakin terbatas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POPULASI&amp;URBANISASI</a:t>
            </a:r>
            <a:br>
              <a:rPr lang="en-US" sz="3200" b="1" smtClean="0"/>
            </a:br>
            <a:r>
              <a:rPr lang="en-US" sz="3200" b="1" smtClean="0"/>
              <a:t>(Kawasan Asia Pasifik)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Pertumbuhan penduduk mengalami percepatan yang tinggi</a:t>
            </a:r>
          </a:p>
          <a:p>
            <a:r>
              <a:rPr lang="en-US" smtClean="0"/>
              <a:t>Pada tahun 1980 hingga 2010 sudah mencapai 1 miliar</a:t>
            </a:r>
          </a:p>
          <a:p>
            <a:r>
              <a:rPr lang="en-US" smtClean="0"/>
              <a:t>Seluruh wilayah di Asia Pasifik telah tumbuh menjadi kawasan urbanjuga ter</a:t>
            </a:r>
          </a:p>
          <a:p>
            <a:r>
              <a:rPr lang="en-US" smtClean="0"/>
              <a:t>Prospek pembangunan meunjukkan ke aah yang lebih baik, yang juga bergantung pada manajemen kota</a:t>
            </a:r>
          </a:p>
          <a:p>
            <a:r>
              <a:rPr lang="en-US" smtClean="0"/>
              <a:t>Kebijakan perkotaan dapat menjadi solusi untuk meminimalisir gap antara efek negatif urbanisasi dengan keberlanjutan dan inklusif urbanisasi. Selama ini sulit dilakukan pengelolaan kota-kota secara regional dengan terpadu dan holistik dalam multi level </a:t>
            </a:r>
          </a:p>
          <a:p>
            <a:r>
              <a:rPr lang="en-US" smtClean="0"/>
              <a:t>Sudut pandang urbisasi tidak hanyadilihat dari administratif kota, tetapi juga urban agglomeration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MEGACITIES: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 Wilayah dengan jumlah penduduk lebih dari 1 miliar. Kawasan Asia Pasifik memiliki 17 megacities. Antara lain Tokto, New Delhi, dan Shanghai. Berdasarkan proyeksi tahun 2030, terdapat 22 megacities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7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URBAN ECONOMIES</a:t>
            </a:r>
            <a:br>
              <a:rPr lang="en-US" sz="3200" b="1" smtClean="0"/>
            </a:br>
            <a:r>
              <a:rPr lang="en-US" sz="3200" b="1" smtClean="0"/>
              <a:t>(Kawasan Asia Pasifik)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Konsekuensi dari urbanisasi adalah pertumuhan ekonomi yang menciptakan kemakmuran dan </a:t>
            </a:r>
            <a:r>
              <a:rPr lang="en-US"/>
              <a:t>kesejahteraan</a:t>
            </a:r>
          </a:p>
          <a:p>
            <a:r>
              <a:rPr lang="en-US"/>
              <a:t>Pendapatan perkapita </a:t>
            </a:r>
            <a:r>
              <a:rPr lang="en-US" smtClean="0"/>
              <a:t>kawasan yang menjadi tujuan urbanisasi bertambah manufaktur</a:t>
            </a:r>
          </a:p>
          <a:p>
            <a:r>
              <a:rPr lang="en-US" smtClean="0"/>
              <a:t>Kegiatan perekonomian didominasi oleh industri dan </a:t>
            </a:r>
            <a:r>
              <a:rPr lang="en-US"/>
              <a:t>Di sisi lain dengan adanya ledakan jumlah penduduk, biaya tenaga kerja menjadi </a:t>
            </a:r>
            <a:r>
              <a:rPr lang="en-US" smtClean="0"/>
              <a:t>rendah</a:t>
            </a:r>
          </a:p>
          <a:p>
            <a:r>
              <a:rPr lang="en-US" smtClean="0"/>
              <a:t>Disisi lain, terdapat kemiskinan dan kerentanan bagi masyarakat yang hanya dapat mengakses sektor informal terhadap hunian, tanha, infrastruktur</a:t>
            </a:r>
            <a:endParaRPr lang="en-US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smtClean="0"/>
              <a:t>URBAN ENVIRONMENT AND CLIMATE CHANGE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Kawasan urban menghadapi berbagai persoalan lingkungan sebagai dampak perubahan iklim</a:t>
            </a:r>
          </a:p>
          <a:p>
            <a:r>
              <a:rPr lang="en-US" smtClean="0"/>
              <a:t>Permasalahan yang lain adalah tingginya polusi udara, air, dan adanya emisigar rumah kaca</a:t>
            </a:r>
          </a:p>
          <a:p>
            <a:r>
              <a:rPr lang="en-US" smtClean="0"/>
              <a:t>Masyarakat yang tinggal di kawasan informal semakin rentan terhadap bencana akibat perubahan iklim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1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smtClean="0"/>
              <a:t>Proporsi Urban Land dan Populasi</a:t>
            </a:r>
            <a:endParaRPr lang="en-US" sz="2800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24066" r="33707" b="9702"/>
          <a:stretch/>
        </p:blipFill>
        <p:spPr bwMode="auto">
          <a:xfrm>
            <a:off x="4572000" y="1547882"/>
            <a:ext cx="4623900" cy="3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33552" r="27458" b="9281"/>
          <a:stretch/>
        </p:blipFill>
        <p:spPr bwMode="auto">
          <a:xfrm>
            <a:off x="-36394" y="1600200"/>
            <a:ext cx="4405952" cy="399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603551"/>
            <a:ext cx="31476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smtClean="0"/>
              <a:t>Proportion of Total Urban Land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5334000" y="5541863"/>
            <a:ext cx="37301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/>
              <a:t>Proportion of Total Urban Population</a:t>
            </a:r>
          </a:p>
        </p:txBody>
      </p:sp>
    </p:spTree>
    <p:extLst>
      <p:ext uri="{BB962C8B-B14F-4D97-AF65-F5344CB8AC3E}">
        <p14:creationId xmlns:p14="http://schemas.microsoft.com/office/powerpoint/2010/main" val="131310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5410200" cy="3733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Urbanisasi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Transportasi dan Kemacetan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Bencana Perkotaan</a:t>
            </a:r>
          </a:p>
          <a:p>
            <a:pPr marL="114300" indent="0">
              <a:buClr>
                <a:srgbClr val="002060"/>
              </a:buClr>
              <a:buNone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smtClean="0"/>
              <a:t>25 Wilayah yang Berkembang menjadi Kawasan Urbanisasi</a:t>
            </a:r>
            <a:br>
              <a:rPr lang="en-US" sz="2400" b="1" smtClean="0"/>
            </a:br>
            <a:r>
              <a:rPr lang="en-US" sz="2400" b="1" smtClean="0"/>
              <a:t>(Tahun 2010)</a:t>
            </a:r>
            <a:endParaRPr lang="en-US" sz="2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00200"/>
            <a:ext cx="2667000" cy="4525963"/>
          </a:xfrm>
        </p:spPr>
        <p:txBody>
          <a:bodyPr>
            <a:normAutofit/>
          </a:bodyPr>
          <a:lstStyle/>
          <a:p>
            <a:r>
              <a:rPr lang="en-US" sz="2000" smtClean="0"/>
              <a:t>Jakarta, Surabaya, dan Bandung termasuk dalam kawasan urbanisasi</a:t>
            </a:r>
            <a:endParaRPr lang="en-US" sz="2000"/>
          </a:p>
        </p:txBody>
      </p:sp>
      <p:grpSp>
        <p:nvGrpSpPr>
          <p:cNvPr id="5" name="Group 4"/>
          <p:cNvGrpSpPr/>
          <p:nvPr/>
        </p:nvGrpSpPr>
        <p:grpSpPr>
          <a:xfrm>
            <a:off x="21609" y="1295400"/>
            <a:ext cx="6429632" cy="5256662"/>
            <a:chOff x="21609" y="1295400"/>
            <a:chExt cx="6429632" cy="52566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72" t="26027" r="26156" b="6250"/>
            <a:stretch/>
          </p:blipFill>
          <p:spPr bwMode="auto">
            <a:xfrm>
              <a:off x="21609" y="1295400"/>
              <a:ext cx="6429632" cy="525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5400" y="4953000"/>
              <a:ext cx="114300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298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686700" cy="36828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URBANISASI DAN RUANG PERKOTAAN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3000"/>
            <a:ext cx="9001156" cy="5857892"/>
          </a:xfrm>
        </p:spPr>
        <p:txBody>
          <a:bodyPr>
            <a:normAutofit/>
          </a:bodyPr>
          <a:lstStyle/>
          <a:p>
            <a:r>
              <a:rPr lang="id-ID" sz="2400" b="1" i="1" smtClean="0"/>
              <a:t>URBANISASI </a:t>
            </a:r>
            <a:r>
              <a:rPr lang="id-ID" sz="2400" smtClean="0"/>
              <a:t>menghasilkan kehidupan dan kegiatan  kekotaan</a:t>
            </a:r>
            <a:endParaRPr lang="id-ID" sz="2400" dirty="0" smtClean="0"/>
          </a:p>
          <a:p>
            <a:r>
              <a:rPr lang="id-ID" sz="2400" dirty="0" smtClean="0"/>
              <a:t>Berkonsumsi :</a:t>
            </a:r>
          </a:p>
          <a:p>
            <a:r>
              <a:rPr lang="id-ID" sz="2400" smtClean="0"/>
              <a:t>beraktivitas sosial budaya ----</a:t>
            </a:r>
            <a:r>
              <a:rPr lang="id-ID" sz="2400" smtClean="0">
                <a:solidFill>
                  <a:schemeClr val="accent6">
                    <a:lumMod val="50000"/>
                  </a:schemeClr>
                </a:solidFill>
              </a:rPr>
              <a:t>peradaban menghasilkan kekuatan  sumber daya manusia</a:t>
            </a:r>
          </a:p>
          <a:p>
            <a:r>
              <a:rPr lang="id-ID" sz="2400" smtClean="0"/>
              <a:t>Berproduksi-----</a:t>
            </a:r>
            <a:r>
              <a:rPr lang="id-ID" sz="2400" smtClean="0">
                <a:solidFill>
                  <a:schemeClr val="accent6">
                    <a:lumMod val="50000"/>
                  </a:schemeClr>
                </a:solidFill>
              </a:rPr>
              <a:t>berbagai kegiatan ekonomi  di berbagai sektor non Pertanian ------ menghasilkan nilai nilai tambah</a:t>
            </a:r>
          </a:p>
          <a:p>
            <a:r>
              <a:rPr lang="id-ID" sz="2400" smtClean="0"/>
              <a:t>Membutuhkan </a:t>
            </a:r>
            <a:r>
              <a:rPr lang="id-ID" sz="2400" dirty="0" smtClean="0"/>
              <a:t>dan menghasilkan </a:t>
            </a:r>
          </a:p>
          <a:p>
            <a:r>
              <a:rPr lang="id-ID" sz="2400" b="1" i="1" smtClean="0"/>
              <a:t>Ruang Terbangun-------Ruang Perkotaan</a:t>
            </a:r>
            <a:endParaRPr lang="id-ID" sz="2400" b="1" i="1" dirty="0" smtClean="0"/>
          </a:p>
          <a:p>
            <a:r>
              <a:rPr lang="id-ID" sz="2400" b="1" i="1" smtClean="0"/>
              <a:t>Ruang publik dan ruang privat</a:t>
            </a:r>
            <a:endParaRPr lang="id-ID" sz="2400" b="1" i="1" dirty="0"/>
          </a:p>
        </p:txBody>
      </p:sp>
    </p:spTree>
    <p:extLst>
      <p:ext uri="{BB962C8B-B14F-4D97-AF65-F5344CB8AC3E}">
        <p14:creationId xmlns:p14="http://schemas.microsoft.com/office/powerpoint/2010/main" val="3110904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id-ID" sz="3200" b="1" dirty="0" smtClean="0"/>
              <a:t>URBANISASI DAN KEBUTUHAN PENATAAN RUANG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Segala </a:t>
            </a:r>
            <a:r>
              <a:rPr lang="id-ID" smtClean="0"/>
              <a:t>kegiatan konsumti</a:t>
            </a:r>
            <a:r>
              <a:rPr lang="en-US" smtClean="0"/>
              <a:t>f</a:t>
            </a:r>
            <a:r>
              <a:rPr lang="id-ID" smtClean="0"/>
              <a:t> dan produkti</a:t>
            </a:r>
            <a:r>
              <a:rPr lang="en-US" smtClean="0"/>
              <a:t>f</a:t>
            </a:r>
            <a:endParaRPr lang="id-ID" dirty="0" smtClean="0"/>
          </a:p>
          <a:p>
            <a:r>
              <a:rPr lang="id-ID" smtClean="0"/>
              <a:t>diatur dan difasilitasi oleh publik</a:t>
            </a:r>
          </a:p>
          <a:p>
            <a:pPr algn="ctr">
              <a:buNone/>
            </a:pPr>
            <a:r>
              <a:rPr lang="id-ID" smtClean="0"/>
              <a:t> berupa ruang publik</a:t>
            </a:r>
            <a:r>
              <a:rPr lang="en-US" smtClean="0"/>
              <a:t> </a:t>
            </a:r>
            <a:r>
              <a:rPr lang="id-ID" smtClean="0"/>
              <a:t>( </a:t>
            </a:r>
            <a:r>
              <a:rPr lang="id-ID" dirty="0" smtClean="0"/>
              <a:t>fasilitas pemerintah)</a:t>
            </a:r>
          </a:p>
          <a:p>
            <a:pPr algn="ctr">
              <a:buNone/>
            </a:pPr>
            <a:r>
              <a:rPr lang="id-ID" smtClean="0"/>
              <a:t>ruang privat dan ruang publik</a:t>
            </a:r>
          </a:p>
          <a:p>
            <a:pPr algn="ctr">
              <a:buNone/>
            </a:pPr>
            <a:r>
              <a:rPr lang="id-ID" smtClean="0"/>
              <a:t>bersinergi menghasikan tata ruang</a:t>
            </a:r>
          </a:p>
          <a:p>
            <a:pPr algn="ctr">
              <a:buNone/>
            </a:pPr>
            <a:r>
              <a:rPr lang="id-ID" smtClean="0"/>
              <a:t>yang dapat berlangsungnya kegiatan kota</a:t>
            </a:r>
          </a:p>
          <a:p>
            <a:pPr algn="ctr">
              <a:buNone/>
            </a:pPr>
            <a:r>
              <a:rPr lang="id-ID" smtClean="0"/>
              <a:t>yiatu konsumti</a:t>
            </a:r>
            <a:r>
              <a:rPr lang="en-US" smtClean="0"/>
              <a:t>f</a:t>
            </a:r>
            <a:r>
              <a:rPr lang="id-ID" smtClean="0"/>
              <a:t> dan produkti</a:t>
            </a:r>
            <a:r>
              <a:rPr lang="en-US" smtClean="0"/>
              <a:t>f</a:t>
            </a:r>
            <a:r>
              <a:rPr lang="id-ID" smtClean="0"/>
              <a:t> yang efekt</a:t>
            </a:r>
            <a:r>
              <a:rPr lang="en-US" smtClean="0"/>
              <a:t>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9973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smtClean="0"/>
              <a:t>INOVASI PENGEMBANGAN KAWASAN URBANISASI 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Acuan Pengembangan Lahan: </a:t>
            </a:r>
            <a:r>
              <a:rPr lang="en-US" sz="2800" smtClean="0"/>
              <a:t>Acuan/panduan dalam pengembangan kawasan urban, periphery, dan rural yang berada di sekitar kawasan urbanisasi </a:t>
            </a:r>
          </a:p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Penyesuaian Lahan (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Land Pooling/Readjustment): </a:t>
            </a:r>
            <a:r>
              <a:rPr lang="en-US" smtClean="0"/>
              <a:t>Penyesuaian kembali fungsi urban, seperti inner city, outer city, dan </a:t>
            </a:r>
            <a:r>
              <a:rPr lang="en-US" i="1" smtClean="0"/>
              <a:t>urban fringe. </a:t>
            </a:r>
            <a:r>
              <a:rPr lang="en-US" smtClean="0"/>
              <a:t>Termasuk penyesuaian terhadap infrastruktur dan desain</a:t>
            </a:r>
          </a:p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Penetapan Kebijakan Pemanfaatan Lahan: </a:t>
            </a:r>
            <a:r>
              <a:rPr lang="en-US" smtClean="0"/>
              <a:t>Pemanfaatan lahan harus disesuaikan dengan daya dukung lahan dan ketepatan fungsi. Hal tersebut harus termuat </a:t>
            </a:r>
            <a:r>
              <a:rPr lang="en-US"/>
              <a:t>dalam kebijakan yang berlaku untuk melindungi </a:t>
            </a:r>
            <a:r>
              <a:rPr lang="en-US" smtClean="0"/>
              <a:t>tujuan sosial dan ekonomi</a:t>
            </a:r>
          </a:p>
          <a:p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Land Sharing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/>
              <a:t>Kesepakatan </a:t>
            </a:r>
            <a:r>
              <a:rPr lang="en-US" sz="2800" smtClean="0"/>
              <a:t>antara pengguna lahan informal dengan pemilik lahan yang sah (pemerintah) yang diperbolehkan memanfaatkan lahan tersebut tanpa mengubah fungsi </a:t>
            </a: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97617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181600"/>
            <a:ext cx="33528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TRANSPORTASI&amp;KEMACETAN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14213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ISU TRANSPORTASI DI DKI JAKARTA</a:t>
            </a:r>
            <a:endParaRPr lang="en-US" sz="4000" b="1"/>
          </a:p>
        </p:txBody>
      </p:sp>
      <p:sp>
        <p:nvSpPr>
          <p:cNvPr id="4" name="Rectangle 3"/>
          <p:cNvSpPr/>
          <p:nvPr/>
        </p:nvSpPr>
        <p:spPr>
          <a:xfrm>
            <a:off x="338138" y="1552575"/>
            <a:ext cx="4572000" cy="2554545"/>
          </a:xfrm>
          <a:prstGeom prst="rect">
            <a:avLst/>
          </a:prstGeom>
          <a:ln w="38100">
            <a:solidFill>
              <a:srgbClr val="FF5050"/>
            </a:solidFill>
          </a:ln>
        </p:spPr>
        <p:txBody>
          <a:bodyPr>
            <a:spAutoFit/>
          </a:bodyPr>
          <a:lstStyle/>
          <a:p>
            <a:pPr marL="285750" indent="-285750" algn="just" defTabSz="452628">
              <a:buFont typeface="Arial" panose="020B0604020202020204" pitchFamily="34" charset="0"/>
              <a:buChar char="•"/>
              <a:defRPr/>
            </a:pPr>
            <a:r>
              <a:rPr lang="en-US" sz="1600" smtClean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Pengembangan </a:t>
            </a:r>
            <a:r>
              <a:rPr lang="en-US" sz="1600" b="1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infrastruktur</a:t>
            </a:r>
            <a:r>
              <a:rPr lang="en-US" sz="1600" b="1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jalan</a:t>
            </a:r>
            <a:r>
              <a:rPr lang="en-US" sz="1600" b="1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melalui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pengembangan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jalan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baru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jalan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tembus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jalan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sejajar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pembangunan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perlintasan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tak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sebidang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serta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pengembangan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jalan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inspeksi</a:t>
            </a:r>
            <a:endParaRPr lang="en-US" sz="1600" dirty="0">
              <a:latin typeface="+mn-lt"/>
              <a:ea typeface="Calibri" pitchFamily="34" charset="0"/>
              <a:cs typeface="Arial" pitchFamily="34" charset="0"/>
            </a:endParaRPr>
          </a:p>
          <a:p>
            <a:pPr marL="285750" indent="-285750" algn="just" defTabSz="45262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p</a:t>
            </a:r>
            <a:r>
              <a:rPr lang="id-ID" sz="1600" dirty="0">
                <a:latin typeface="+mn-lt"/>
                <a:ea typeface="Calibri" pitchFamily="34" charset="0"/>
                <a:cs typeface="Arial" pitchFamily="34" charset="0"/>
              </a:rPr>
              <a:t>engembangan </a:t>
            </a:r>
            <a:r>
              <a:rPr lang="id-ID" sz="1600" b="1" dirty="0">
                <a:latin typeface="+mn-lt"/>
                <a:ea typeface="Calibri" pitchFamily="34" charset="0"/>
                <a:cs typeface="Arial" pitchFamily="34" charset="0"/>
              </a:rPr>
              <a:t>angkutan umum massal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baik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berbasis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jalan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id-ID" sz="1600" dirty="0">
                <a:latin typeface="+mn-lt"/>
                <a:ea typeface="Calibri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berbasis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rel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,</a:t>
            </a:r>
          </a:p>
          <a:p>
            <a:pPr marL="285750" indent="-285750" algn="just" defTabSz="452628">
              <a:buFont typeface="Arial" panose="020B0604020202020204" pitchFamily="34" charset="0"/>
              <a:buChar char="•"/>
              <a:defRPr/>
            </a:pPr>
            <a:r>
              <a:rPr lang="id-ID" sz="1600" dirty="0">
                <a:latin typeface="+mn-lt"/>
                <a:ea typeface="Calibri" pitchFamily="34" charset="0"/>
                <a:cs typeface="Arial" pitchFamily="34" charset="0"/>
              </a:rPr>
              <a:t>implementasi pendekatan </a:t>
            </a:r>
            <a:r>
              <a:rPr lang="id-ID" sz="1600" b="1" i="1" dirty="0">
                <a:latin typeface="+mn-lt"/>
                <a:ea typeface="Calibri" pitchFamily="34" charset="0"/>
                <a:cs typeface="Arial" pitchFamily="34" charset="0"/>
              </a:rPr>
              <a:t>Transit Oriented Development</a:t>
            </a:r>
            <a:r>
              <a:rPr lang="id-ID" sz="1600" b="1" dirty="0">
                <a:latin typeface="+mn-lt"/>
                <a:ea typeface="Calibri" pitchFamily="34" charset="0"/>
                <a:cs typeface="Arial" pitchFamily="34" charset="0"/>
              </a:rPr>
              <a:t> (TOD</a:t>
            </a:r>
            <a:r>
              <a:rPr lang="id-ID" sz="1600" dirty="0">
                <a:latin typeface="+mn-lt"/>
                <a:ea typeface="Calibri" pitchFamily="34" charset="0"/>
                <a:cs typeface="Arial" pitchFamily="34" charset="0"/>
              </a:rPr>
              <a:t>)</a:t>
            </a:r>
            <a:endParaRPr lang="en-AU" sz="1600" dirty="0">
              <a:latin typeface="+mn-lt"/>
              <a:ea typeface="Calibri" pitchFamily="34" charset="0"/>
              <a:cs typeface="Arial" pitchFamily="34" charset="0"/>
            </a:endParaRPr>
          </a:p>
          <a:p>
            <a:pPr marL="285750" indent="-285750" algn="just" defTabSz="452628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+mn-lt"/>
                <a:ea typeface="Calibri" pitchFamily="34" charset="0"/>
                <a:cs typeface="Arial" pitchFamily="34" charset="0"/>
              </a:rPr>
              <a:t>penyediaan</a:t>
            </a:r>
            <a:r>
              <a:rPr lang="en-US" sz="16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id-ID" sz="1600" dirty="0">
                <a:latin typeface="+mn-lt"/>
                <a:ea typeface="Calibri" pitchFamily="34" charset="0"/>
                <a:cs typeface="Arial" pitchFamily="34" charset="0"/>
              </a:rPr>
              <a:t>fasilitas parkir perpindahan moda (</a:t>
            </a:r>
            <a:r>
              <a:rPr lang="id-ID" sz="1600" b="1" i="1" dirty="0">
                <a:latin typeface="+mn-lt"/>
                <a:ea typeface="Calibri" pitchFamily="34" charset="0"/>
                <a:cs typeface="Arial" pitchFamily="34" charset="0"/>
              </a:rPr>
              <a:t>park and ride</a:t>
            </a:r>
            <a:r>
              <a:rPr lang="id-ID" sz="1600" dirty="0">
                <a:latin typeface="+mn-lt"/>
                <a:ea typeface="Calibri" pitchFamily="34" charset="0"/>
                <a:cs typeface="Arial" pitchFamily="34" charset="0"/>
              </a:rPr>
              <a:t>)</a:t>
            </a:r>
            <a:r>
              <a:rPr lang="en-AU" sz="1600" dirty="0">
                <a:latin typeface="+mn-lt"/>
                <a:ea typeface="Calibri" pitchFamily="34" charset="0"/>
                <a:cs typeface="Arial" pitchFamily="34" charset="0"/>
              </a:rPr>
              <a:t>.</a:t>
            </a:r>
            <a:endParaRPr lang="en-US" sz="1600" dirty="0">
              <a:latin typeface="+mn-lt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470025"/>
            <a:ext cx="36766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30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ARAHAN KEBIJAKAN PENGEMBANGAN TRANSPORTASI DKI JAKARTA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5" y="1219200"/>
            <a:ext cx="7195304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41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TRANSIT ORIENTED DEVELOPMENT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266112" cy="53945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75620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181600"/>
            <a:ext cx="33528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BENCANA PERKOTAAN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31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POTENSI BENCANA DI INDONESIA</a:t>
            </a:r>
            <a:endParaRPr lang="en-US" b="1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662982"/>
              </p:ext>
            </p:extLst>
          </p:nvPr>
        </p:nvGraphicFramePr>
        <p:xfrm>
          <a:off x="457200" y="12954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181600"/>
            <a:ext cx="33528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/>
              <a:t>FENOMENA URBANISASI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90778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ISU BENCANA PERKOTAAN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77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Daya dukung dan daya tampung kawasan perkotaan tidak sesuai dengan meledaknya jumlah populasi</a:t>
            </a:r>
          </a:p>
          <a:p>
            <a:r>
              <a:rPr lang="en-US" smtClean="0"/>
              <a:t>Masyarakat mengakses kawasan informal seperti sempadan sungai dan sempadan pantai yang sebetulnya berfungsi sebagai kawasan lindung</a:t>
            </a:r>
          </a:p>
          <a:p>
            <a:r>
              <a:rPr lang="en-US" smtClean="0"/>
              <a:t>Bencana perkotaan meningkat akibat konsekuensi dari pembangunan</a:t>
            </a:r>
          </a:p>
          <a:p>
            <a:r>
              <a:rPr lang="en-US" smtClean="0"/>
              <a:t>Adanya fenomena perubahan iklim yang diperparah dengan adanya peingkatan emisi gas akibat aktivitas perekonomian</a:t>
            </a:r>
          </a:p>
          <a:p>
            <a:r>
              <a:rPr lang="en-US" smtClean="0"/>
              <a:t>Reklamasi pantai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1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andslide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40" y="880790"/>
            <a:ext cx="727611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96521" y="6307932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 Sumber:http://geoscape.nrcan.gc.ca/nanaimo/images/landslide_e.jpg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2" y="533400"/>
            <a:ext cx="9082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Manajemen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Bencana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DAS: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Gerakan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Tanah/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Longsor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Banjir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Gunung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Gempa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dsb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PERSOALAN DAS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air, DAS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hulu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biofisik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tangkapan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resapan</a:t>
            </a:r>
            <a:r>
              <a:rPr lang="en-US" dirty="0" smtClean="0"/>
              <a:t> air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DAS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hilir</a:t>
            </a:r>
            <a:r>
              <a:rPr lang="en-US" dirty="0" smtClean="0"/>
              <a:t> pun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kelestarian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DAS.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kelestarian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ditentukan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v-SE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 sosial-ekonomi dan tingkat pengelolaan yang sangat erat kaitannya dengan pengaturan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kelembagaan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institutional arrangement</a:t>
            </a:r>
            <a:r>
              <a:rPr lang="en-US" dirty="0" smtClean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DAS </a:t>
            </a:r>
            <a:r>
              <a:rPr lang="en-US" dirty="0" err="1" smtClean="0"/>
              <a:t>berbenturan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pengkotakan</a:t>
            </a:r>
            <a:r>
              <a:rPr lang="en-US" dirty="0" smtClean="0"/>
              <a:t> </a:t>
            </a:r>
            <a:r>
              <a:rPr lang="en-US" dirty="0" err="1" smtClean="0"/>
              <a:t>wilayah-wilayah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Daerah </a:t>
            </a:r>
            <a:r>
              <a:rPr lang="en-US" dirty="0" err="1" smtClean="0"/>
              <a:t>Otonom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kepentingannya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dikoordinasikan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diintegrasikan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 SISTEM TERPADU </a:t>
            </a:r>
            <a:br>
              <a:rPr lang="en-US" sz="28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PENGELOLAAN DAS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“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DAS </a:t>
            </a:r>
            <a:r>
              <a:rPr lang="en-US" dirty="0" err="1"/>
              <a:t>terpadu</a:t>
            </a:r>
            <a:r>
              <a:rPr lang="en-US" dirty="0"/>
              <a:t> (IWM)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b="1" dirty="0" err="1"/>
              <a:t>pentingnya</a:t>
            </a:r>
            <a:r>
              <a:rPr lang="en-US" b="1" dirty="0"/>
              <a:t> </a:t>
            </a:r>
            <a:r>
              <a:rPr lang="en-US" b="1" dirty="0" err="1"/>
              <a:t>dimensi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mengintegrasikan</a:t>
            </a:r>
            <a:r>
              <a:rPr lang="en-US" b="1" dirty="0"/>
              <a:t> </a:t>
            </a:r>
            <a:r>
              <a:rPr lang="en-US" b="1" dirty="0" err="1"/>
              <a:t>alat-alat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,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yang </a:t>
            </a:r>
            <a:r>
              <a:rPr lang="en-US" b="1" dirty="0" err="1"/>
              <a:t>luas</a:t>
            </a:r>
            <a:r>
              <a:rPr lang="en-US" dirty="0"/>
              <a:t>. </a:t>
            </a:r>
            <a:r>
              <a:rPr lang="en-US" dirty="0" err="1"/>
              <a:t>Alih-alih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eksklusif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biofisik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b="1" dirty="0"/>
              <a:t>IWM </a:t>
            </a:r>
            <a:r>
              <a:rPr lang="en-US" b="1" dirty="0" err="1"/>
              <a:t>mencakup</a:t>
            </a:r>
            <a:r>
              <a:rPr lang="en-US" b="1" dirty="0"/>
              <a:t> </a:t>
            </a:r>
            <a:r>
              <a:rPr lang="en-US" b="1" dirty="0" err="1"/>
              <a:t>partisipasi</a:t>
            </a:r>
            <a:r>
              <a:rPr lang="en-US" b="1" dirty="0"/>
              <a:t> </a:t>
            </a:r>
            <a:r>
              <a:rPr lang="en-US" b="1" dirty="0" err="1"/>
              <a:t>pemangku</a:t>
            </a:r>
            <a:r>
              <a:rPr lang="en-US" b="1" dirty="0"/>
              <a:t> </a:t>
            </a:r>
            <a:r>
              <a:rPr lang="en-US" b="1" dirty="0" err="1"/>
              <a:t>kepentingan</a:t>
            </a:r>
            <a:r>
              <a:rPr lang="en-US" b="1" dirty="0"/>
              <a:t>,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adaptif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eksperimentasi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skala</a:t>
            </a:r>
            <a:r>
              <a:rPr lang="en-US" b="1" dirty="0"/>
              <a:t> yang </a:t>
            </a:r>
            <a:r>
              <a:rPr lang="en-US" b="1" dirty="0" err="1"/>
              <a:t>kompatibel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skala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ekosistem</a:t>
            </a:r>
            <a:r>
              <a:rPr lang="en-US" b="1" dirty="0"/>
              <a:t> </a:t>
            </a:r>
            <a:r>
              <a:rPr lang="en-US" b="1" dirty="0" err="1"/>
              <a:t>kritis</a:t>
            </a:r>
            <a:r>
              <a:rPr lang="en-US" b="1" dirty="0"/>
              <a:t> </a:t>
            </a:r>
            <a:r>
              <a:rPr lang="en-US" dirty="0"/>
              <a:t>”(Lopes </a:t>
            </a:r>
            <a:r>
              <a:rPr lang="en-US" dirty="0" err="1"/>
              <a:t>dan</a:t>
            </a:r>
            <a:r>
              <a:rPr lang="en-US" dirty="0"/>
              <a:t> de </a:t>
            </a:r>
            <a:r>
              <a:rPr lang="en-US" dirty="0" err="1"/>
              <a:t>Steiguer</a:t>
            </a:r>
            <a:r>
              <a:rPr lang="en-US" dirty="0"/>
              <a:t>, 2002)</a:t>
            </a:r>
            <a:endParaRPr lang="en-US" dirty="0" smtClean="0"/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"...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/>
              <a:t>terpadu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sungai</a:t>
            </a:r>
            <a:r>
              <a:rPr lang="en-US" dirty="0"/>
              <a:t> </a:t>
            </a:r>
            <a:r>
              <a:rPr lang="en-US" dirty="0" err="1" smtClean="0"/>
              <a:t>berhasil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mode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" (Lopes </a:t>
            </a:r>
            <a:r>
              <a:rPr lang="en-US" dirty="0" err="1"/>
              <a:t>dan</a:t>
            </a:r>
            <a:r>
              <a:rPr lang="en-US" dirty="0"/>
              <a:t> de </a:t>
            </a:r>
            <a:r>
              <a:rPr lang="en-US" dirty="0" err="1"/>
              <a:t>Steiguer</a:t>
            </a:r>
            <a:r>
              <a:rPr lang="en-US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513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62" y="931864"/>
            <a:ext cx="9261924" cy="478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3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REFERENSI 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55" y="1219200"/>
            <a:ext cx="9144000" cy="5181600"/>
          </a:xfrm>
        </p:spPr>
        <p:txBody>
          <a:bodyPr>
            <a:noAutofit/>
          </a:bodyPr>
          <a:lstStyle/>
          <a:p>
            <a:r>
              <a:rPr lang="en-US" sz="1600"/>
              <a:t>Clos Joan. Urbanization Challenges of The 21</a:t>
            </a:r>
            <a:r>
              <a:rPr lang="en-US" sz="1600" baseline="30000"/>
              <a:t>st</a:t>
            </a:r>
            <a:r>
              <a:rPr lang="en-US" sz="1600"/>
              <a:t> Century. United Nations</a:t>
            </a:r>
          </a:p>
          <a:p>
            <a:pPr lvl="0"/>
            <a:r>
              <a:rPr lang="en-US" sz="1600" smtClean="0"/>
              <a:t>IM </a:t>
            </a:r>
            <a:r>
              <a:rPr lang="en-US" sz="1600"/>
              <a:t>Kyun Dong, Wonho Jong, dan Tetsuo Mizukami. 2015. Locality, History, and Culture in Urban Regeneration. International Conference on Emerging Issues Concerning East Asian Urban Generation</a:t>
            </a:r>
          </a:p>
          <a:p>
            <a:pPr lvl="0"/>
            <a:r>
              <a:rPr lang="en-US" sz="1600"/>
              <a:t>Mungkasa, Oswar M. 2016. TOD dalam RTRW Kota Jakarta. Disampaikan dalam Rapat Bersama Berbagai Stakeholder</a:t>
            </a:r>
          </a:p>
          <a:p>
            <a:pPr lvl="0"/>
            <a:r>
              <a:rPr lang="en-US" sz="1600"/>
              <a:t>Oetomo,Andi. Penataan Ruang Berbasis Mitigasi Bencana Banjir&amp;Alternatif Penanganannya dalam Pengembangan Wilayah. Disampakan dalam Diskusi Pakar Peningkatan Kualitas Tata uang Kawasan Rawan bencana Banjir abupaten Bima</a:t>
            </a:r>
          </a:p>
          <a:p>
            <a:r>
              <a:rPr lang="en-US" sz="1600" smtClean="0"/>
              <a:t>Tokunaga </a:t>
            </a:r>
            <a:r>
              <a:rPr lang="en-US" sz="1600"/>
              <a:t>Tatsumi dan Yoji Takahashi. 2003. Astudy on Urban Planning/Urban Transportation Issues in Souheast Asian Countrie and Japan’s Technical Corporationins. Proceedings of The Eastern Asia Society for Transportation Studies, Vol. 4, October 2003</a:t>
            </a:r>
          </a:p>
          <a:p>
            <a:r>
              <a:rPr lang="en-US" sz="1600"/>
              <a:t>UN-Habitat-ESCAP. 2015. The State of Asian and Pasific Cities 2015: Urban Transportations Shifting Quantity to Quality</a:t>
            </a:r>
          </a:p>
          <a:p>
            <a:pPr lvl="0"/>
            <a:r>
              <a:rPr lang="en-US" sz="1600" smtClean="0"/>
              <a:t>Ye Lin. 2018. Urbanization and Urban Governance in China. Center for Chinese Public Administration Research</a:t>
            </a:r>
          </a:p>
          <a:p>
            <a:pPr lvl="0"/>
            <a:r>
              <a:rPr lang="en-US" sz="1600" smtClean="0"/>
              <a:t>Yones Gavin W. 2005. Urbanization, Megacities, and Urban Planning Issues: The Philipines in a Asian Context</a:t>
            </a:r>
          </a:p>
          <a:p>
            <a:pPr lvl="0"/>
            <a:endParaRPr lang="en-US" sz="1600"/>
          </a:p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044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URBANI"/>
          <p:cNvSpPr>
            <a:spLocks noChangeArrowheads="1"/>
          </p:cNvSpPr>
          <p:nvPr/>
        </p:nvSpPr>
        <p:spPr bwMode="auto">
          <a:xfrm>
            <a:off x="0" y="1857364"/>
            <a:ext cx="8991600" cy="3733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85772" y="457200"/>
            <a:ext cx="8229600" cy="1251062"/>
          </a:xfrm>
        </p:spPr>
        <p:txBody>
          <a:bodyPr/>
          <a:lstStyle/>
          <a:p>
            <a:pPr algn="l"/>
            <a:r>
              <a:rPr lang="en-US" sz="3600" b="1" dirty="0"/>
              <a:t>URBANISASI SEBAGAI PROSES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PAUL L.KNOX 1994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0" y="2362200"/>
            <a:ext cx="1371600" cy="1295400"/>
          </a:xfrm>
          <a:prstGeom prst="rect">
            <a:avLst/>
          </a:prstGeom>
          <a:noFill/>
          <a:ln w="38100">
            <a:solidFill>
              <a:srgbClr val="F54D2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7715272" y="2786058"/>
            <a:ext cx="1142976" cy="10001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7858148" y="2928934"/>
            <a:ext cx="857224" cy="857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72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5897563"/>
          </a:xfrm>
        </p:spPr>
        <p:txBody>
          <a:bodyPr/>
          <a:lstStyle/>
          <a:p>
            <a:r>
              <a:rPr lang="id-ID" sz="2800" dirty="0"/>
              <a:t> Friedman, Eileen McGlynn, Barbara Stucke dan Chung Tong Wu (1971,</a:t>
            </a:r>
            <a:r>
              <a:rPr lang="en-US" sz="2800" dirty="0"/>
              <a:t>D</a:t>
            </a:r>
            <a:r>
              <a:rPr lang="id-ID" sz="2800" dirty="0"/>
              <a:t>ua bentuk urbanisasi :</a:t>
            </a:r>
          </a:p>
          <a:p>
            <a:endParaRPr lang="id-ID" sz="2400" dirty="0"/>
          </a:p>
          <a:p>
            <a:r>
              <a:rPr lang="id-ID" sz="2400" dirty="0"/>
              <a:t>1.	</a:t>
            </a:r>
            <a:r>
              <a:rPr lang="id-ID" sz="2400" b="1" i="1" dirty="0">
                <a:solidFill>
                  <a:srgbClr val="F54D2B"/>
                </a:solidFill>
              </a:rPr>
              <a:t>Konsentrasi geografis penduduk</a:t>
            </a:r>
            <a:r>
              <a:rPr lang="id-ID" sz="2400" dirty="0"/>
              <a:t> dan </a:t>
            </a:r>
            <a:r>
              <a:rPr lang="id-ID" sz="2400" b="1" i="1" dirty="0">
                <a:solidFill>
                  <a:srgbClr val="3333FF"/>
                </a:solidFill>
              </a:rPr>
              <a:t>aktivitas non  pertanian</a:t>
            </a:r>
            <a:r>
              <a:rPr lang="id-ID" sz="2400" dirty="0"/>
              <a:t> pada </a:t>
            </a:r>
            <a:r>
              <a:rPr lang="id-ID" sz="2400" i="1" dirty="0"/>
              <a:t>milieu</a:t>
            </a:r>
            <a:r>
              <a:rPr lang="id-ID" sz="2400" dirty="0"/>
              <a:t> (lingkungan kehidupan) kota dalam bentuk dan ukuran yang bervariasi.</a:t>
            </a:r>
          </a:p>
          <a:p>
            <a:r>
              <a:rPr lang="id-ID" sz="2400" dirty="0"/>
              <a:t>2.	Difusi geografis nilai-nilai, perilaku, organisasi dan institusi perkotaan. </a:t>
            </a:r>
            <a:endParaRPr lang="en-US" sz="24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9224" y="4343400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id-ID" b="1" dirty="0">
                <a:solidFill>
                  <a:srgbClr val="0070C0"/>
                </a:solidFill>
              </a:rPr>
              <a:t>Yang pertama menciptakan investasi fisik yang membentuk morfologi kota dan yang kedua merupakan bentuk nilai-nilai perubahan sosial dalam proses modernisasi. </a:t>
            </a:r>
            <a:endParaRPr lang="en-US" b="1" dirty="0">
              <a:solidFill>
                <a:srgbClr val="0070C0"/>
              </a:solidFill>
            </a:endParaRPr>
          </a:p>
          <a:p>
            <a:pPr eaLnBrk="1" hangingPunct="1"/>
            <a:r>
              <a:rPr lang="id-ID" b="1" dirty="0">
                <a:solidFill>
                  <a:srgbClr val="0070C0"/>
                </a:solidFill>
              </a:rPr>
              <a:t>Yang pertama akan dapat mencapai saturasi atau titik puncak yang tidak berubah lagi namun yang kedua merupakan proses perubahan nilai-nilai budaya yang terus berkembang. </a:t>
            </a:r>
            <a:endParaRPr lang="en-US" b="1" dirty="0">
              <a:solidFill>
                <a:srgbClr val="0070C0"/>
              </a:solidFill>
            </a:endParaRPr>
          </a:p>
          <a:p>
            <a:pPr eaLnBrk="1" hangingPunct="1"/>
            <a:r>
              <a:rPr lang="id-ID" b="1" dirty="0">
                <a:solidFill>
                  <a:srgbClr val="0070C0"/>
                </a:solidFill>
              </a:rPr>
              <a:t>Sehingga proses urbanisasi tidak hanya berjalan di negara sedang berkembang namun juga masih berlangsung terus di negara maju.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7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00438"/>
            <a:ext cx="8915400" cy="3168641"/>
          </a:xfrm>
        </p:spPr>
        <p:txBody>
          <a:bodyPr>
            <a:normAutofit/>
          </a:bodyPr>
          <a:lstStyle/>
          <a:p>
            <a:pPr marL="274638" indent="-274638" algn="just"/>
            <a:r>
              <a:rPr lang="en-US" dirty="0" smtClean="0"/>
              <a:t>John FRIEDMAN :</a:t>
            </a:r>
            <a:endParaRPr lang="id-ID" dirty="0" smtClean="0"/>
          </a:p>
          <a:p>
            <a:pPr marL="274638" indent="-274638" algn="just"/>
            <a:r>
              <a:rPr lang="en-US" dirty="0" err="1" smtClean="0">
                <a:solidFill>
                  <a:srgbClr val="33CC33"/>
                </a:solidFill>
              </a:rPr>
              <a:t>Urbanisation</a:t>
            </a:r>
            <a:r>
              <a:rPr lang="en-US" dirty="0" smtClean="0">
                <a:solidFill>
                  <a:srgbClr val="33CC33"/>
                </a:solidFill>
              </a:rPr>
              <a:t> as a process of </a:t>
            </a:r>
            <a:r>
              <a:rPr lang="en-US" dirty="0" err="1" smtClean="0">
                <a:solidFill>
                  <a:srgbClr val="33CC33"/>
                </a:solidFill>
              </a:rPr>
              <a:t>modernisation</a:t>
            </a:r>
            <a:r>
              <a:rPr lang="en-US" dirty="0" smtClean="0">
                <a:solidFill>
                  <a:srgbClr val="33CC33"/>
                </a:solidFill>
              </a:rPr>
              <a:t>  :</a:t>
            </a:r>
            <a:endParaRPr lang="id-ID" dirty="0" smtClean="0">
              <a:solidFill>
                <a:srgbClr val="33CC33"/>
              </a:solidFill>
            </a:endParaRPr>
          </a:p>
          <a:p>
            <a:pPr marL="808038" lvl="1" indent="-277813" algn="just">
              <a:buFontTx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Geographic concentration of population and non agriculture activities in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millieu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urban </a:t>
            </a:r>
          </a:p>
          <a:p>
            <a:pPr marL="808038" lvl="1" indent="-277813" algn="just">
              <a:buFontTx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Geographical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difussion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of the values of urban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behaviour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organization and institution</a:t>
            </a:r>
            <a:endParaRPr lang="id-ID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74638" indent="-274638" algn="just" eaLnBrk="0" hangingPunct="0"/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1142984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Robert  POTTER :</a:t>
            </a:r>
            <a:endParaRPr lang="id-ID" sz="2400" dirty="0" smtClean="0"/>
          </a:p>
          <a:p>
            <a:pPr algn="just"/>
            <a:r>
              <a:rPr lang="en-US" sz="2400" dirty="0" smtClean="0">
                <a:solidFill>
                  <a:srgbClr val="33CC33"/>
                </a:solidFill>
              </a:rPr>
              <a:t>Urbanization is a process of changes </a:t>
            </a:r>
            <a:r>
              <a:rPr lang="en-US" dirty="0" smtClean="0">
                <a:solidFill>
                  <a:srgbClr val="33CC33"/>
                </a:solidFill>
              </a:rPr>
              <a:t>:</a:t>
            </a:r>
            <a:endParaRPr lang="id-ID" dirty="0" smtClean="0">
              <a:solidFill>
                <a:srgbClr val="33CC33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Size , densities and composition of population</a:t>
            </a:r>
            <a:endParaRPr lang="id-ID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Economic structure</a:t>
            </a:r>
            <a:endParaRPr lang="id-ID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Human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behaviour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234903" y="694531"/>
            <a:ext cx="2278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d-ID" sz="3200" b="1" dirty="0"/>
              <a:t>URBANISASI</a:t>
            </a: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250825" y="1341438"/>
            <a:ext cx="84248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 eaLnBrk="1" hangingPunct="1"/>
            <a:r>
              <a:rPr lang="en-US" sz="2400"/>
              <a:t>URBANISASI  :</a:t>
            </a:r>
            <a:endParaRPr lang="id-ID" sz="2400"/>
          </a:p>
          <a:p>
            <a:pPr marL="342900" indent="-342900" algn="just" eaLnBrk="1" hangingPunct="1">
              <a:buFontTx/>
              <a:buChar char="•"/>
            </a:pPr>
            <a:r>
              <a:rPr lang="en-US" sz="2400"/>
              <a:t>SUATU PROSES PEMBENTUKAN PERKOTAAN DALAM ASPEK  SOSIAL , EKONOMI , BUDAYA, P</a:t>
            </a:r>
            <a:r>
              <a:rPr lang="de-DE" sz="2400"/>
              <a:t>OLITIK DAN FISIK TERBANGUN</a:t>
            </a:r>
            <a:endParaRPr lang="en-US" sz="2400"/>
          </a:p>
          <a:p>
            <a:pPr marL="342900" indent="-342900" algn="just" eaLnBrk="1" hangingPunct="1">
              <a:buFontTx/>
              <a:buChar char="•"/>
            </a:pPr>
            <a:r>
              <a:rPr lang="de-DE" sz="2400"/>
              <a:t>SUATU TINGKAT  PERKOTAAN SUATU DAERAH </a:t>
            </a:r>
            <a:endParaRPr lang="id-ID" sz="2400"/>
          </a:p>
          <a:p>
            <a:pPr marL="342900" indent="-342900" algn="just"/>
            <a:endParaRPr lang="id-ID" sz="2400"/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250825" y="3644900"/>
            <a:ext cx="86407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400" dirty="0"/>
              <a:t>ALAIN GARNIER  (1984 ) :</a:t>
            </a:r>
            <a:endParaRPr lang="id-ID" sz="2400" dirty="0"/>
          </a:p>
          <a:p>
            <a:pPr algn="just" eaLnBrk="1" hangingPunct="1"/>
            <a:r>
              <a:rPr lang="en-US" sz="2400" i="1" dirty="0" err="1"/>
              <a:t>Urbanisation</a:t>
            </a:r>
            <a:r>
              <a:rPr lang="en-US" sz="2400" i="1" dirty="0"/>
              <a:t> </a:t>
            </a:r>
            <a:r>
              <a:rPr lang="en-US" sz="2400" i="1" dirty="0" err="1"/>
              <a:t>est</a:t>
            </a:r>
            <a:r>
              <a:rPr lang="en-US" sz="2400" i="1" dirty="0"/>
              <a:t> </a:t>
            </a:r>
            <a:r>
              <a:rPr lang="en-US" sz="2400" i="1" dirty="0" err="1"/>
              <a:t>caracterisé</a:t>
            </a:r>
            <a:r>
              <a:rPr lang="en-US" sz="2400" i="1" dirty="0"/>
              <a:t> par un </a:t>
            </a:r>
            <a:r>
              <a:rPr lang="en-US" sz="2400" i="1" dirty="0" err="1"/>
              <a:t>mouvement</a:t>
            </a:r>
            <a:r>
              <a:rPr lang="en-US" sz="2400" i="1" dirty="0"/>
              <a:t> </a:t>
            </a:r>
            <a:r>
              <a:rPr lang="en-US" sz="2400" i="1" dirty="0" err="1"/>
              <a:t>migratoire</a:t>
            </a:r>
            <a:r>
              <a:rPr lang="en-US" sz="2400" i="1" dirty="0"/>
              <a:t> de la population des petites </a:t>
            </a:r>
            <a:r>
              <a:rPr lang="en-US" sz="2400" i="1" dirty="0" err="1"/>
              <a:t>localites</a:t>
            </a:r>
            <a:r>
              <a:rPr lang="en-US" sz="2400" i="1" dirty="0"/>
              <a:t> </a:t>
            </a:r>
            <a:r>
              <a:rPr lang="en-US" sz="2400" i="1" dirty="0" err="1"/>
              <a:t>rurals</a:t>
            </a:r>
            <a:r>
              <a:rPr lang="en-US" sz="2400" i="1" dirty="0"/>
              <a:t> </a:t>
            </a:r>
            <a:r>
              <a:rPr lang="en-US" sz="2400" i="1" dirty="0" err="1"/>
              <a:t>vers</a:t>
            </a:r>
            <a:r>
              <a:rPr lang="en-US" sz="2400" i="1" dirty="0"/>
              <a:t> de </a:t>
            </a:r>
            <a:r>
              <a:rPr lang="en-US" sz="2400" i="1" dirty="0" err="1"/>
              <a:t>grandes</a:t>
            </a:r>
            <a:r>
              <a:rPr lang="en-US" sz="2400" i="1" dirty="0"/>
              <a:t> </a:t>
            </a:r>
            <a:r>
              <a:rPr lang="en-US" sz="2400" i="1" dirty="0" err="1"/>
              <a:t>localites</a:t>
            </a:r>
            <a:r>
              <a:rPr lang="en-US" sz="2400" i="1" dirty="0"/>
              <a:t> </a:t>
            </a:r>
            <a:r>
              <a:rPr lang="en-US" sz="2400" i="1" dirty="0" err="1"/>
              <a:t>urbaines</a:t>
            </a:r>
            <a:endParaRPr lang="id-ID" sz="2400" dirty="0"/>
          </a:p>
          <a:p>
            <a:pPr algn="just" eaLnBrk="1" hangingPunct="1"/>
            <a:r>
              <a:rPr lang="de-DE" sz="2400" dirty="0"/>
              <a:t>URBANISASI  DITANDAI  OLEH GERAKAN </a:t>
            </a:r>
            <a:r>
              <a:rPr lang="de-DE" sz="2400" dirty="0">
                <a:solidFill>
                  <a:srgbClr val="FFC000"/>
                </a:solidFill>
              </a:rPr>
              <a:t>MIGRASI </a:t>
            </a:r>
            <a:r>
              <a:rPr lang="id-ID" sz="2400" dirty="0" smtClean="0">
                <a:solidFill>
                  <a:srgbClr val="FFC000"/>
                </a:solidFill>
              </a:rPr>
              <a:t>PENDUDUK</a:t>
            </a:r>
          </a:p>
          <a:p>
            <a:pPr algn="just" eaLnBrk="1" hangingPunct="1"/>
            <a:r>
              <a:rPr lang="id-ID" sz="2400" dirty="0" smtClean="0">
                <a:solidFill>
                  <a:srgbClr val="FFC000"/>
                </a:solidFill>
              </a:rPr>
              <a:t>DARI </a:t>
            </a:r>
            <a:r>
              <a:rPr lang="de-DE" sz="2400" dirty="0" smtClean="0">
                <a:solidFill>
                  <a:srgbClr val="FFC000"/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PEDESAAN  KE KOTA BESAR</a:t>
            </a:r>
          </a:p>
        </p:txBody>
      </p:sp>
    </p:spTree>
    <p:extLst>
      <p:ext uri="{BB962C8B-B14F-4D97-AF65-F5344CB8AC3E}">
        <p14:creationId xmlns:p14="http://schemas.microsoft.com/office/powerpoint/2010/main" val="32964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1" y="194836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just" eaLnBrk="1" hangingPunct="1">
              <a:buFont typeface="+mj-lt"/>
              <a:buAutoNum type="arabicPeriod"/>
            </a:pPr>
            <a:r>
              <a:rPr lang="de-DE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Urbanisasi adalah  perjalanan: (proses </a:t>
            </a:r>
            <a:r>
              <a:rPr lang="de-DE" sz="2400">
                <a:solidFill>
                  <a:schemeClr val="tx1">
                    <a:lumMod val="95000"/>
                    <a:lumOff val="5000"/>
                  </a:schemeClr>
                </a:solidFill>
              </a:rPr>
              <a:t>perubahan ) </a:t>
            </a:r>
            <a:r>
              <a:rPr lang="de-DE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 mentalitas desa ke mentalitas kota</a:t>
            </a:r>
            <a:endParaRPr lang="id-ID" sz="24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endParaRPr lang="id-ID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 eaLnBrk="1" hangingPunct="1">
              <a:buFont typeface="+mj-lt"/>
              <a:buAutoNum type="arabicPeriod" startAt="2"/>
            </a:pPr>
            <a:r>
              <a:rPr lang="de-DE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Urbanisasi adalah proses perkembangan dan konsentrasi ruang terbangun</a:t>
            </a:r>
            <a:endParaRPr lang="id-ID" sz="24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 eaLnBrk="1" hangingPunct="1">
              <a:buFont typeface="+mj-lt"/>
              <a:buAutoNum type="arabicPeriod" startAt="2"/>
            </a:pPr>
            <a:endParaRPr lang="id-ID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 eaLnBrk="1" hangingPunct="1">
              <a:buFont typeface="+mj-lt"/>
              <a:buAutoNum type="arabicPeriod" startAt="2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Urbanisasi adalah  tingkat  (perbandingan ) suatu penduduk kota dari suatu daerah terhadap penduduk  total wilayah 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t="22413" r="22209" b="8190"/>
          <a:stretch/>
        </p:blipFill>
        <p:spPr bwMode="auto">
          <a:xfrm>
            <a:off x="-1" y="1371600"/>
            <a:ext cx="7167803" cy="496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1021" y="3810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/>
              <a:t>TANTANGAN URBANISASI</a:t>
            </a:r>
            <a:endParaRPr lang="en-US" sz="3600" b="1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34199" y="1199547"/>
            <a:ext cx="2188779" cy="48202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  <a:tabLst>
                <a:tab pos="346075" algn="l"/>
              </a:tabLst>
            </a:pPr>
            <a:r>
              <a:rPr lang="en-US" sz="1800" smtClean="0"/>
              <a:t>Pergeseran pertumbuhan kota-kota di dunia yang berkembang menjadi negara berkembang</a:t>
            </a:r>
          </a:p>
          <a:p>
            <a:pPr marL="457200" indent="-457200">
              <a:buFont typeface="Arial" pitchFamily="34" charset="0"/>
              <a:buAutoNum type="arabicPeriod"/>
              <a:tabLst>
                <a:tab pos="346075" algn="l"/>
              </a:tabLst>
            </a:pPr>
            <a:r>
              <a:rPr lang="en-US" sz="1800" smtClean="0"/>
              <a:t>93% akan terklasifikasi sebagai negara berkembang </a:t>
            </a:r>
          </a:p>
          <a:p>
            <a:pPr marL="457200" indent="-457200">
              <a:buFont typeface="Arial" pitchFamily="34" charset="0"/>
              <a:buAutoNum type="arabicPeriod"/>
              <a:tabLst>
                <a:tab pos="346075" algn="l"/>
              </a:tabLst>
            </a:pPr>
            <a:r>
              <a:rPr lang="en-US" sz="1800" smtClean="0"/>
              <a:t>Fenomena urbanisasi sebagai respon terhadap terklasifikasinya negara berkembang</a:t>
            </a:r>
          </a:p>
          <a:p>
            <a:pPr marL="457200" indent="-457200">
              <a:buFont typeface="Arial" pitchFamily="34" charset="0"/>
              <a:buAutoNum type="arabicPeriod"/>
              <a:tabLst>
                <a:tab pos="346075" algn="l"/>
              </a:tabLst>
            </a:pPr>
            <a:endParaRPr lang="en-US" sz="1800" smtClean="0"/>
          </a:p>
          <a:p>
            <a:pPr marL="457200" indent="-457200">
              <a:buFont typeface="Arial" pitchFamily="34" charset="0"/>
              <a:buAutoNum type="arabicPeriod"/>
              <a:tabLst>
                <a:tab pos="346075" algn="l"/>
              </a:tabLst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832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1611</Words>
  <Application>Microsoft Office PowerPoint</Application>
  <PresentationFormat>On-screen Show (4:3)</PresentationFormat>
  <Paragraphs>145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ISU DAN PERMASALAHAN PEMBANGUNAN RUANG KOTA DAN WILAYAH </vt:lpstr>
      <vt:lpstr>OUTLINE</vt:lpstr>
      <vt:lpstr>PowerPoint Presentation</vt:lpstr>
      <vt:lpstr>URBANISASI SEBAGAI PROSES PAUL L.KNOX 1994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URBANISASI, MEGACITIES, &amp; URBAN PLANNING ISSUES</vt:lpstr>
      <vt:lpstr>PowerPoint Presentation</vt:lpstr>
      <vt:lpstr>PowerPoint Presentation</vt:lpstr>
      <vt:lpstr>PowerPoint Presentation</vt:lpstr>
      <vt:lpstr>PERTUMBUHAN KAWASAN KUMUH SEBAGAI EFEK URBANISASI</vt:lpstr>
      <vt:lpstr>KARAKTERISTIK URBANISASI</vt:lpstr>
      <vt:lpstr>POPULASI&amp;URBANISASI (Kawasan Asia Pasifik)</vt:lpstr>
      <vt:lpstr>URBAN ECONOMIES (Kawasan Asia Pasifik)</vt:lpstr>
      <vt:lpstr>URBAN ENVIRONMENT AND CLIMATE CHANGE</vt:lpstr>
      <vt:lpstr>Proporsi Urban Land dan Populasi</vt:lpstr>
      <vt:lpstr>25 Wilayah yang Berkembang menjadi Kawasan Urbanisasi (Tahun 2010)</vt:lpstr>
      <vt:lpstr>URBANISASI DAN RUANG PERKOTAAN</vt:lpstr>
      <vt:lpstr>URBANISASI DAN KEBUTUHAN PENATAAN RUANG</vt:lpstr>
      <vt:lpstr>INOVASI PENGEMBANGAN KAWASAN URBANISASI </vt:lpstr>
      <vt:lpstr>PowerPoint Presentation</vt:lpstr>
      <vt:lpstr>ISU TRANSPORTASI DI DKI JAKARTA</vt:lpstr>
      <vt:lpstr>ARAHAN KEBIJAKAN PENGEMBANGAN TRANSPORTASI DKI JAKARTA</vt:lpstr>
      <vt:lpstr>TRANSIT ORIENTED DEVELOPMENT</vt:lpstr>
      <vt:lpstr>PowerPoint Presentation</vt:lpstr>
      <vt:lpstr>POTENSI BENCANA DI INDONESIA</vt:lpstr>
      <vt:lpstr>ISU BENCANA PERKOTAAN</vt:lpstr>
      <vt:lpstr>PowerPoint Presentation</vt:lpstr>
      <vt:lpstr>PERSOALAN DAS</vt:lpstr>
      <vt:lpstr>PERKEMBANGAN SISTEM TERPADU  PENGELOLAAN DAS</vt:lpstr>
      <vt:lpstr>PowerPoint Presentation</vt:lpstr>
      <vt:lpstr>REFERENSI 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158</cp:revision>
  <dcterms:created xsi:type="dcterms:W3CDTF">2018-09-04T21:30:41Z</dcterms:created>
  <dcterms:modified xsi:type="dcterms:W3CDTF">2018-09-29T22:02:30Z</dcterms:modified>
</cp:coreProperties>
</file>