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263" r:id="rId3"/>
    <p:sldId id="356" r:id="rId4"/>
    <p:sldId id="377" r:id="rId5"/>
    <p:sldId id="38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8" r:id="rId16"/>
    <p:sldId id="389" r:id="rId17"/>
    <p:sldId id="392" r:id="rId18"/>
    <p:sldId id="393" r:id="rId19"/>
    <p:sldId id="390" r:id="rId20"/>
    <p:sldId id="391" r:id="rId21"/>
    <p:sldId id="395" r:id="rId22"/>
    <p:sldId id="394" r:id="rId23"/>
    <p:sldId id="396" r:id="rId24"/>
    <p:sldId id="397" r:id="rId25"/>
    <p:sldId id="398" r:id="rId26"/>
    <p:sldId id="399" r:id="rId27"/>
    <p:sldId id="400" r:id="rId28"/>
    <p:sldId id="401" r:id="rId29"/>
    <p:sldId id="402" r:id="rId30"/>
    <p:sldId id="403" r:id="rId31"/>
    <p:sldId id="405" r:id="rId32"/>
    <p:sldId id="404" r:id="rId33"/>
    <p:sldId id="406" r:id="rId34"/>
    <p:sldId id="26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5" autoAdjust="0"/>
  </p:normalViewPr>
  <p:slideViewPr>
    <p:cSldViewPr>
      <p:cViewPr>
        <p:scale>
          <a:sx n="60" d="100"/>
          <a:sy n="60" d="100"/>
        </p:scale>
        <p:origin x="-1572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47CAD-75B5-4FC6-A94E-B437AB1936DB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2588F-6647-474E-8A15-E2ACCD5ED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99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9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7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0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6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4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9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0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04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B08D-11C1-405B-B966-F5633425A9A5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4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8B08D-11C1-405B-B966-F5633425A9A5}" type="datetimeFigureOut">
              <a:rPr lang="en-US" smtClean="0"/>
              <a:t>10/20/2018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8FB98-5F65-4AD5-8D65-9A948F793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-1051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3409759"/>
            <a:ext cx="6019800" cy="1470025"/>
          </a:xfrm>
        </p:spPr>
        <p:txBody>
          <a:bodyPr>
            <a:noAutofit/>
          </a:bodyPr>
          <a:lstStyle/>
          <a:p>
            <a:pPr algn="l"/>
            <a:r>
              <a:rPr lang="en-US" sz="2800" b="1" smtClean="0"/>
              <a:t>PROSES DAN KOMPONEN PERENCANAAN WILAYAH DAN KOTA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3103138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PROSES PERENCANAAN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Informasi, data, dan input yang diperlukan untuk analisis</a:t>
            </a:r>
          </a:p>
          <a:p>
            <a:r>
              <a:rPr lang="en-US" smtClean="0"/>
              <a:t>Data terdiri atas data primer dan data sekunder</a:t>
            </a:r>
          </a:p>
          <a:p>
            <a:r>
              <a:rPr lang="en-US" smtClean="0"/>
              <a:t>Data harus bersifat up to date, reliable, long history, frequent</a:t>
            </a:r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7883" y="1120087"/>
            <a:ext cx="1647118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smtClean="0"/>
              <a:t>Data Collection</a:t>
            </a:r>
            <a:endParaRPr lang="en-US" b="1" i="1"/>
          </a:p>
        </p:txBody>
      </p:sp>
    </p:spTree>
    <p:extLst>
      <p:ext uri="{BB962C8B-B14F-4D97-AF65-F5344CB8AC3E}">
        <p14:creationId xmlns:p14="http://schemas.microsoft.com/office/powerpoint/2010/main" val="860216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PROSES PERENCANAAN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Hasil dari perencanaan menghasilkan beberapa alternatif</a:t>
            </a:r>
          </a:p>
          <a:p>
            <a:r>
              <a:rPr lang="en-US" smtClean="0"/>
              <a:t>Pemilihan alternatif berdasarkan solusi terbaik, risiko terkecil, pelibatan stakeholder, dan tingkat kepentingan</a:t>
            </a:r>
          </a:p>
          <a:p>
            <a:pPr marL="0" indent="0">
              <a:buNone/>
            </a:pPr>
            <a:endParaRPr lang="en-US" smtClean="0"/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7883" y="1120087"/>
            <a:ext cx="4147995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smtClean="0"/>
              <a:t>Identifying Alternative Courses of Actions</a:t>
            </a:r>
            <a:endParaRPr lang="en-US" b="1" i="1"/>
          </a:p>
        </p:txBody>
      </p:sp>
    </p:spTree>
    <p:extLst>
      <p:ext uri="{BB962C8B-B14F-4D97-AF65-F5344CB8AC3E}">
        <p14:creationId xmlns:p14="http://schemas.microsoft.com/office/powerpoint/2010/main" val="559774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PROSES PERENCANAAN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Penilaian terhadap dampak dan manfaat dari perencanaan untuk masing-masing aspek</a:t>
            </a:r>
          </a:p>
          <a:p>
            <a:endParaRPr lang="en-US"/>
          </a:p>
          <a:p>
            <a:r>
              <a:rPr lang="en-US" smtClean="0"/>
              <a:t>Sebagai contoh cost benefit analysis, proyeksi penduduk, risiko bencana</a:t>
            </a:r>
          </a:p>
          <a:p>
            <a:pPr marL="0" indent="0">
              <a:buNone/>
            </a:pPr>
            <a:endParaRPr lang="en-US" smtClean="0"/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7883" y="1120087"/>
            <a:ext cx="2719014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smtClean="0"/>
              <a:t>Plan and Project Appraisal</a:t>
            </a:r>
            <a:endParaRPr lang="en-US" b="1" i="1"/>
          </a:p>
        </p:txBody>
      </p:sp>
    </p:spTree>
    <p:extLst>
      <p:ext uri="{BB962C8B-B14F-4D97-AF65-F5344CB8AC3E}">
        <p14:creationId xmlns:p14="http://schemas.microsoft.com/office/powerpoint/2010/main" val="817811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PROSES PERENCANAAN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Implementasi dianggap sebagai bagian dari proses perencanaan</a:t>
            </a:r>
          </a:p>
          <a:p>
            <a:r>
              <a:rPr lang="en-US" smtClean="0"/>
              <a:t>Mplementasi merupakan pelaksanaan dari sebuah rencana</a:t>
            </a:r>
          </a:p>
          <a:p>
            <a:r>
              <a:rPr lang="en-US" smtClean="0"/>
              <a:t>Perlu dipersiapkan dengan benar rencana yang implementatif</a:t>
            </a:r>
          </a:p>
          <a:p>
            <a:endParaRPr lang="en-US"/>
          </a:p>
          <a:p>
            <a:r>
              <a:rPr lang="en-US" smtClean="0"/>
              <a:t>Tahapan, peran dan tanggung jawab, scope perencanaan</a:t>
            </a:r>
          </a:p>
          <a:p>
            <a:pPr marL="0" indent="0">
              <a:buNone/>
            </a:pPr>
            <a:endParaRPr lang="en-US" smtClean="0"/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7883" y="1120087"/>
            <a:ext cx="1721946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smtClean="0"/>
              <a:t>Implementation</a:t>
            </a:r>
            <a:endParaRPr lang="en-US" b="1" i="1"/>
          </a:p>
        </p:txBody>
      </p:sp>
    </p:spTree>
    <p:extLst>
      <p:ext uri="{BB962C8B-B14F-4D97-AF65-F5344CB8AC3E}">
        <p14:creationId xmlns:p14="http://schemas.microsoft.com/office/powerpoint/2010/main" val="3070316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PROSES PERENCANAAN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Pada saat implementasi perlu dilakukan proses monitoring untuk meminimalisis pelanggaran, kesalahan, dan kegagalan</a:t>
            </a:r>
          </a:p>
          <a:p>
            <a:r>
              <a:rPr lang="en-US" smtClean="0"/>
              <a:t>Monitoring bertujuan untuk memastikan pelaksanaan berjalan sesuai schedule</a:t>
            </a:r>
          </a:p>
          <a:p>
            <a:r>
              <a:rPr lang="en-US" smtClean="0"/>
              <a:t>Monitoring perlu dipertimbangkan dalam proses perencanaan</a:t>
            </a:r>
          </a:p>
          <a:p>
            <a:r>
              <a:rPr lang="en-US" smtClean="0"/>
              <a:t>Evaluasi bertujuan untuk menilai pelaksanaan dari rencana. Apakah sudah sesuai dengan rencana, tujuan dan sasaran yang ingin dicapai. Hal ini untuk menjadi proses pembelajaran</a:t>
            </a:r>
          </a:p>
          <a:p>
            <a:pPr marL="0" indent="0">
              <a:buNone/>
            </a:pPr>
            <a:endParaRPr lang="en-US" smtClean="0"/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7883" y="1120087"/>
            <a:ext cx="2755563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smtClean="0"/>
              <a:t>Monitoring and Evaluation</a:t>
            </a:r>
            <a:endParaRPr lang="en-US" b="1" i="1"/>
          </a:p>
        </p:txBody>
      </p:sp>
    </p:spTree>
    <p:extLst>
      <p:ext uri="{BB962C8B-B14F-4D97-AF65-F5344CB8AC3E}">
        <p14:creationId xmlns:p14="http://schemas.microsoft.com/office/powerpoint/2010/main" val="3070316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PERAN STAKEHOLDER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Perencanaan tidak hanya menjadi tanggung jawab dari pemerintah, tetapi seluruh elemen stakeholder,seperti:</a:t>
            </a:r>
          </a:p>
          <a:p>
            <a:pPr>
              <a:buFontTx/>
              <a:buChar char="-"/>
            </a:pPr>
            <a:r>
              <a:rPr lang="en-US" smtClean="0"/>
              <a:t>Pemerintah</a:t>
            </a:r>
          </a:p>
          <a:p>
            <a:pPr>
              <a:buFontTx/>
              <a:buChar char="-"/>
            </a:pPr>
            <a:r>
              <a:rPr lang="en-US" smtClean="0"/>
              <a:t>Masyarakat</a:t>
            </a:r>
          </a:p>
          <a:p>
            <a:pPr>
              <a:buFontTx/>
              <a:buChar char="-"/>
            </a:pPr>
            <a:r>
              <a:rPr lang="en-US" smtClean="0"/>
              <a:t>NGO</a:t>
            </a:r>
          </a:p>
          <a:p>
            <a:pPr>
              <a:buFontTx/>
              <a:buChar char="-"/>
            </a:pPr>
            <a:r>
              <a:rPr lang="en-US" smtClean="0"/>
              <a:t>Swasta</a:t>
            </a:r>
          </a:p>
          <a:p>
            <a:pPr>
              <a:buFontTx/>
              <a:buChar char="-"/>
            </a:pPr>
            <a:r>
              <a:rPr lang="en-US" smtClean="0"/>
              <a:t>Akademisi</a:t>
            </a:r>
          </a:p>
        </p:txBody>
      </p:sp>
    </p:spTree>
    <p:extLst>
      <p:ext uri="{BB962C8B-B14F-4D97-AF65-F5344CB8AC3E}">
        <p14:creationId xmlns:p14="http://schemas.microsoft.com/office/powerpoint/2010/main" val="217335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TIPE PERENCANAAN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Comprehensive planning</a:t>
            </a:r>
          </a:p>
          <a:p>
            <a:r>
              <a:rPr lang="en-US"/>
              <a:t>Incremental disjointed planning</a:t>
            </a:r>
          </a:p>
          <a:p>
            <a:r>
              <a:rPr lang="en-US" smtClean="0"/>
              <a:t>Mixed scanning planning</a:t>
            </a:r>
          </a:p>
          <a:p>
            <a:r>
              <a:rPr lang="en-US" smtClean="0"/>
              <a:t>Master planning</a:t>
            </a:r>
          </a:p>
          <a:p>
            <a:r>
              <a:rPr lang="en-US" smtClean="0"/>
              <a:t>Spatial planning</a:t>
            </a:r>
          </a:p>
          <a:p>
            <a:r>
              <a:rPr lang="en-US" smtClean="0"/>
              <a:t>Strategic planning</a:t>
            </a:r>
          </a:p>
          <a:p>
            <a:r>
              <a:rPr lang="en-US" smtClean="0"/>
              <a:t>Participatory planning</a:t>
            </a:r>
          </a:p>
          <a:p>
            <a:r>
              <a:rPr lang="en-US" smtClean="0"/>
              <a:t>Equity planning</a:t>
            </a:r>
          </a:p>
          <a:p>
            <a:r>
              <a:rPr lang="en-US" smtClean="0"/>
              <a:t>Advocacy planning</a:t>
            </a:r>
          </a:p>
          <a:p>
            <a:r>
              <a:rPr lang="en-US" smtClean="0"/>
              <a:t>Top Down Planning</a:t>
            </a:r>
          </a:p>
          <a:p>
            <a:r>
              <a:rPr lang="en-US" smtClean="0"/>
              <a:t>Bottom Up Planning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06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smtClean="0"/>
              <a:t>LATAR BELAKANG TIPE PERENCANAAN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Didalam pelaksanaan proses perencanaan terdapat berbagai gaya pendekatan pemikiran, yang disebut sebagai </a:t>
            </a:r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MODA PERENCANAAN</a:t>
            </a:r>
          </a:p>
          <a:p>
            <a:r>
              <a:rPr lang="en-US" smtClean="0"/>
              <a:t>Moda perencanaan sering mempengaruhi pola hirarki pemikiran proses perencanaan</a:t>
            </a:r>
          </a:p>
          <a:p>
            <a:r>
              <a:rPr lang="en-US" smtClean="0"/>
              <a:t>Moda perencanaan tersebut berkaitan erat dengan pola pikir secara umum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71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29" name="Group 37"/>
          <p:cNvGrpSpPr>
            <a:grpSpLocks/>
          </p:cNvGrpSpPr>
          <p:nvPr/>
        </p:nvGrpSpPr>
        <p:grpSpPr bwMode="auto">
          <a:xfrm>
            <a:off x="1826227" y="225206"/>
            <a:ext cx="2993179" cy="6453490"/>
            <a:chOff x="816" y="157"/>
            <a:chExt cx="2093" cy="4499"/>
          </a:xfrm>
        </p:grpSpPr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816" y="1280"/>
              <a:ext cx="2093" cy="3376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" name="Rectangle 6"/>
            <p:cNvSpPr>
              <a:spLocks noChangeArrowheads="1"/>
            </p:cNvSpPr>
            <p:nvPr/>
          </p:nvSpPr>
          <p:spPr bwMode="auto">
            <a:xfrm>
              <a:off x="903" y="1348"/>
              <a:ext cx="1927" cy="2138"/>
            </a:xfrm>
            <a:prstGeom prst="rect">
              <a:avLst/>
            </a:prstGeom>
            <a:solidFill>
              <a:srgbClr val="CC99FF"/>
            </a:solidFill>
            <a:ln w="381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" name="Text Box 7"/>
            <p:cNvSpPr txBox="1">
              <a:spLocks noChangeArrowheads="1"/>
            </p:cNvSpPr>
            <p:nvPr/>
          </p:nvSpPr>
          <p:spPr bwMode="auto">
            <a:xfrm>
              <a:off x="1013" y="157"/>
              <a:ext cx="1817" cy="276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en-US" sz="1600" b="1">
                  <a:latin typeface="Arial Narrow" pitchFamily="34" charset="0"/>
                </a:rPr>
                <a:t>THEORY IN PLANNING</a:t>
              </a:r>
            </a:p>
          </p:txBody>
        </p:sp>
        <p:sp>
          <p:nvSpPr>
            <p:cNvPr id="8201" name="Text Box 9"/>
            <p:cNvSpPr txBox="1">
              <a:spLocks noChangeArrowheads="1"/>
            </p:cNvSpPr>
            <p:nvPr/>
          </p:nvSpPr>
          <p:spPr bwMode="auto">
            <a:xfrm>
              <a:off x="990" y="884"/>
              <a:ext cx="1817" cy="275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en-US" sz="1600" b="1">
                  <a:latin typeface="Arial Narrow" pitchFamily="34" charset="0"/>
                </a:rPr>
                <a:t>THEORY OF PLANNING</a:t>
              </a:r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auto">
            <a:xfrm>
              <a:off x="934" y="1610"/>
              <a:ext cx="1817" cy="2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en-US" sz="1600" b="1">
                  <a:latin typeface="Arial Narrow" pitchFamily="34" charset="0"/>
                </a:rPr>
                <a:t>RATIONAL PLANNING</a:t>
              </a:r>
            </a:p>
          </p:txBody>
        </p:sp>
        <p:sp>
          <p:nvSpPr>
            <p:cNvPr id="8204" name="Text Box 12"/>
            <p:cNvSpPr txBox="1">
              <a:spLocks noChangeArrowheads="1"/>
            </p:cNvSpPr>
            <p:nvPr/>
          </p:nvSpPr>
          <p:spPr bwMode="auto">
            <a:xfrm>
              <a:off x="934" y="2141"/>
              <a:ext cx="1817" cy="2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en-US" sz="1600" b="1">
                  <a:latin typeface="Arial Narrow" pitchFamily="34" charset="0"/>
                </a:rPr>
                <a:t>INCREMENTALISM</a:t>
              </a:r>
            </a:p>
          </p:txBody>
        </p:sp>
        <p:sp>
          <p:nvSpPr>
            <p:cNvPr id="8205" name="Text Box 13"/>
            <p:cNvSpPr txBox="1">
              <a:spLocks noChangeArrowheads="1"/>
            </p:cNvSpPr>
            <p:nvPr/>
          </p:nvSpPr>
          <p:spPr bwMode="auto">
            <a:xfrm>
              <a:off x="934" y="2780"/>
              <a:ext cx="1817" cy="2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en-US" sz="1600" b="1">
                  <a:latin typeface="Arial Narrow" pitchFamily="34" charset="0"/>
                </a:rPr>
                <a:t>MIXED SCANNING</a:t>
              </a:r>
            </a:p>
          </p:txBody>
        </p:sp>
        <p:sp>
          <p:nvSpPr>
            <p:cNvPr id="8210" name="Text Box 18"/>
            <p:cNvSpPr txBox="1">
              <a:spLocks noChangeArrowheads="1"/>
            </p:cNvSpPr>
            <p:nvPr/>
          </p:nvSpPr>
          <p:spPr bwMode="auto">
            <a:xfrm>
              <a:off x="960" y="3840"/>
              <a:ext cx="1817" cy="6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b="1">
                  <a:latin typeface="Arial Narrow" pitchFamily="34" charset="0"/>
                </a:rPr>
                <a:t>TRANSACTIVE PLANNING</a:t>
              </a:r>
            </a:p>
            <a:p>
              <a:pPr algn="ctr"/>
              <a:endParaRPr lang="en-US" sz="1300" b="1">
                <a:latin typeface="Arial Narrow" pitchFamily="34" charset="0"/>
              </a:endParaRPr>
            </a:p>
            <a:p>
              <a:pPr algn="ctr"/>
              <a:r>
                <a:rPr lang="en-US" b="1">
                  <a:latin typeface="Arial Narrow" pitchFamily="34" charset="0"/>
                </a:rPr>
                <a:t>VARIOUS</a:t>
              </a:r>
            </a:p>
          </p:txBody>
        </p:sp>
        <p:sp>
          <p:nvSpPr>
            <p:cNvPr id="8211" name="Line 19"/>
            <p:cNvSpPr>
              <a:spLocks noChangeShapeType="1"/>
            </p:cNvSpPr>
            <p:nvPr/>
          </p:nvSpPr>
          <p:spPr bwMode="auto">
            <a:xfrm>
              <a:off x="1104" y="4128"/>
              <a:ext cx="162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Line 30"/>
            <p:cNvSpPr>
              <a:spLocks noChangeShapeType="1"/>
            </p:cNvSpPr>
            <p:nvPr/>
          </p:nvSpPr>
          <p:spPr bwMode="auto">
            <a:xfrm>
              <a:off x="1898" y="379"/>
              <a:ext cx="0" cy="5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Line 31"/>
            <p:cNvSpPr>
              <a:spLocks noChangeShapeType="1"/>
            </p:cNvSpPr>
            <p:nvPr/>
          </p:nvSpPr>
          <p:spPr bwMode="auto">
            <a:xfrm>
              <a:off x="1875" y="1845"/>
              <a:ext cx="0" cy="3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Line 33"/>
            <p:cNvSpPr>
              <a:spLocks noChangeShapeType="1"/>
            </p:cNvSpPr>
            <p:nvPr/>
          </p:nvSpPr>
          <p:spPr bwMode="auto">
            <a:xfrm>
              <a:off x="1859" y="2430"/>
              <a:ext cx="0" cy="3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AutoShape 35"/>
            <p:cNvSpPr>
              <a:spLocks noChangeArrowheads="1"/>
            </p:cNvSpPr>
            <p:nvPr/>
          </p:nvSpPr>
          <p:spPr bwMode="auto">
            <a:xfrm flipV="1">
              <a:off x="1677" y="1139"/>
              <a:ext cx="395" cy="24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30" name="Group 38"/>
          <p:cNvGrpSpPr>
            <a:grpSpLocks/>
          </p:cNvGrpSpPr>
          <p:nvPr/>
        </p:nvGrpSpPr>
        <p:grpSpPr bwMode="auto">
          <a:xfrm>
            <a:off x="5148327" y="206558"/>
            <a:ext cx="2993180" cy="6443450"/>
            <a:chOff x="3139" y="144"/>
            <a:chExt cx="2093" cy="4492"/>
          </a:xfrm>
        </p:grpSpPr>
        <p:sp>
          <p:nvSpPr>
            <p:cNvPr id="8195" name="Rectangle 3"/>
            <p:cNvSpPr>
              <a:spLocks noChangeArrowheads="1"/>
            </p:cNvSpPr>
            <p:nvPr/>
          </p:nvSpPr>
          <p:spPr bwMode="auto">
            <a:xfrm>
              <a:off x="3139" y="1260"/>
              <a:ext cx="2093" cy="3376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7" name="Rectangle 5"/>
            <p:cNvSpPr>
              <a:spLocks noChangeArrowheads="1"/>
            </p:cNvSpPr>
            <p:nvPr/>
          </p:nvSpPr>
          <p:spPr bwMode="auto">
            <a:xfrm>
              <a:off x="3225" y="1321"/>
              <a:ext cx="1928" cy="2138"/>
            </a:xfrm>
            <a:prstGeom prst="rect">
              <a:avLst/>
            </a:prstGeom>
            <a:solidFill>
              <a:srgbClr val="CCCC00"/>
            </a:solidFill>
            <a:ln w="381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auto">
            <a:xfrm>
              <a:off x="3297" y="144"/>
              <a:ext cx="1817" cy="276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en-US" b="1">
                  <a:latin typeface="Arial Narrow" pitchFamily="34" charset="0"/>
                </a:rPr>
                <a:t>SCIENCE</a:t>
              </a:r>
            </a:p>
          </p:txBody>
        </p:sp>
        <p:sp>
          <p:nvSpPr>
            <p:cNvPr id="8202" name="Text Box 10"/>
            <p:cNvSpPr txBox="1">
              <a:spLocks noChangeArrowheads="1"/>
            </p:cNvSpPr>
            <p:nvPr/>
          </p:nvSpPr>
          <p:spPr bwMode="auto">
            <a:xfrm>
              <a:off x="3281" y="863"/>
              <a:ext cx="1817" cy="2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en-US" sz="1600" b="1">
                  <a:latin typeface="Arial Narrow" pitchFamily="34" charset="0"/>
                </a:rPr>
                <a:t>PHILOSOPHY OF SCIENCE</a:t>
              </a:r>
            </a:p>
          </p:txBody>
        </p:sp>
        <p:sp>
          <p:nvSpPr>
            <p:cNvPr id="8206" name="Text Box 14"/>
            <p:cNvSpPr txBox="1">
              <a:spLocks noChangeArrowheads="1"/>
            </p:cNvSpPr>
            <p:nvPr/>
          </p:nvSpPr>
          <p:spPr bwMode="auto">
            <a:xfrm>
              <a:off x="3249" y="1596"/>
              <a:ext cx="1817" cy="2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en-US" sz="1600" b="1">
                  <a:latin typeface="Arial Narrow" pitchFamily="34" charset="0"/>
                </a:rPr>
                <a:t>VERIFICASIONISM</a:t>
              </a:r>
            </a:p>
          </p:txBody>
        </p:sp>
        <p:sp>
          <p:nvSpPr>
            <p:cNvPr id="8207" name="Text Box 15"/>
            <p:cNvSpPr txBox="1">
              <a:spLocks noChangeArrowheads="1"/>
            </p:cNvSpPr>
            <p:nvPr/>
          </p:nvSpPr>
          <p:spPr bwMode="auto">
            <a:xfrm>
              <a:off x="3265" y="2141"/>
              <a:ext cx="1817" cy="2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en-US" sz="1600" b="1">
                  <a:latin typeface="Arial Narrow" pitchFamily="34" charset="0"/>
                </a:rPr>
                <a:t>FALSIFICATIONISM</a:t>
              </a:r>
            </a:p>
          </p:txBody>
        </p:sp>
        <p:sp>
          <p:nvSpPr>
            <p:cNvPr id="8208" name="Text Box 16"/>
            <p:cNvSpPr txBox="1">
              <a:spLocks noChangeArrowheads="1"/>
            </p:cNvSpPr>
            <p:nvPr/>
          </p:nvSpPr>
          <p:spPr bwMode="auto">
            <a:xfrm>
              <a:off x="3257" y="2766"/>
              <a:ext cx="1817" cy="5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/>
              <a:r>
                <a:rPr lang="en-US" sz="1600" b="1">
                  <a:latin typeface="Arial Narrow" pitchFamily="34" charset="0"/>
                </a:rPr>
                <a:t>METHODOLOGY OF SCIENTIFIC RESEARCH PROGRAMMES</a:t>
              </a:r>
            </a:p>
          </p:txBody>
        </p:sp>
        <p:grpSp>
          <p:nvGrpSpPr>
            <p:cNvPr id="8212" name="Group 20"/>
            <p:cNvGrpSpPr>
              <a:grpSpLocks/>
            </p:cNvGrpSpPr>
            <p:nvPr/>
          </p:nvGrpSpPr>
          <p:grpSpPr bwMode="auto">
            <a:xfrm>
              <a:off x="3320" y="3849"/>
              <a:ext cx="1817" cy="646"/>
              <a:chOff x="6435" y="10155"/>
              <a:chExt cx="3450" cy="1440"/>
            </a:xfrm>
          </p:grpSpPr>
          <p:sp>
            <p:nvSpPr>
              <p:cNvPr id="8213" name="Text Box 21"/>
              <p:cNvSpPr txBox="1">
                <a:spLocks noChangeArrowheads="1"/>
              </p:cNvSpPr>
              <p:nvPr/>
            </p:nvSpPr>
            <p:spPr bwMode="auto">
              <a:xfrm>
                <a:off x="6435" y="10155"/>
                <a:ext cx="3450" cy="14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300" b="1">
                    <a:latin typeface="Arial Narrow" pitchFamily="34" charset="0"/>
                  </a:rPr>
                  <a:t>ANARCHISTIC THEORY OF KNOWLEDGE</a:t>
                </a:r>
              </a:p>
              <a:p>
                <a:pPr algn="ctr"/>
                <a:endParaRPr lang="en-US" sz="1300" b="1">
                  <a:latin typeface="Arial Narrow" pitchFamily="34" charset="0"/>
                </a:endParaRPr>
              </a:p>
              <a:p>
                <a:pPr algn="ctr"/>
                <a:r>
                  <a:rPr lang="en-US" sz="1300" b="1">
                    <a:latin typeface="Arial Narrow" pitchFamily="34" charset="0"/>
                  </a:rPr>
                  <a:t>SCIENTIFIC REVOLUTION</a:t>
                </a:r>
              </a:p>
            </p:txBody>
          </p:sp>
          <p:sp>
            <p:nvSpPr>
              <p:cNvPr id="8214" name="Line 22"/>
              <p:cNvSpPr>
                <a:spLocks noChangeShapeType="1"/>
              </p:cNvSpPr>
              <p:nvPr/>
            </p:nvSpPr>
            <p:spPr bwMode="auto">
              <a:xfrm>
                <a:off x="6585" y="11085"/>
                <a:ext cx="316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21" name="Line 29"/>
            <p:cNvSpPr>
              <a:spLocks noChangeShapeType="1"/>
            </p:cNvSpPr>
            <p:nvPr/>
          </p:nvSpPr>
          <p:spPr bwMode="auto">
            <a:xfrm>
              <a:off x="4173" y="366"/>
              <a:ext cx="0" cy="5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Line 32"/>
            <p:cNvSpPr>
              <a:spLocks noChangeShapeType="1"/>
            </p:cNvSpPr>
            <p:nvPr/>
          </p:nvSpPr>
          <p:spPr bwMode="auto">
            <a:xfrm>
              <a:off x="4181" y="1839"/>
              <a:ext cx="0" cy="3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Line 34"/>
            <p:cNvSpPr>
              <a:spLocks noChangeShapeType="1"/>
            </p:cNvSpPr>
            <p:nvPr/>
          </p:nvSpPr>
          <p:spPr bwMode="auto">
            <a:xfrm>
              <a:off x="4181" y="2417"/>
              <a:ext cx="0" cy="3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8" name="AutoShape 36"/>
            <p:cNvSpPr>
              <a:spLocks noChangeArrowheads="1"/>
            </p:cNvSpPr>
            <p:nvPr/>
          </p:nvSpPr>
          <p:spPr bwMode="auto">
            <a:xfrm flipV="1">
              <a:off x="3976" y="1126"/>
              <a:ext cx="395" cy="24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31" name="Group 39"/>
          <p:cNvGrpSpPr>
            <a:grpSpLocks/>
          </p:cNvGrpSpPr>
          <p:nvPr/>
        </p:nvGrpSpPr>
        <p:grpSpPr bwMode="auto">
          <a:xfrm>
            <a:off x="4572000" y="408813"/>
            <a:ext cx="915258" cy="5555539"/>
            <a:chOff x="2736" y="285"/>
            <a:chExt cx="640" cy="3873"/>
          </a:xfrm>
        </p:grpSpPr>
        <p:sp>
          <p:nvSpPr>
            <p:cNvPr id="8215" name="Line 23"/>
            <p:cNvSpPr>
              <a:spLocks noChangeShapeType="1"/>
            </p:cNvSpPr>
            <p:nvPr/>
          </p:nvSpPr>
          <p:spPr bwMode="auto">
            <a:xfrm>
              <a:off x="2791" y="285"/>
              <a:ext cx="569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Line 24"/>
            <p:cNvSpPr>
              <a:spLocks noChangeShapeType="1"/>
            </p:cNvSpPr>
            <p:nvPr/>
          </p:nvSpPr>
          <p:spPr bwMode="auto">
            <a:xfrm>
              <a:off x="2783" y="1025"/>
              <a:ext cx="569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Line 25"/>
            <p:cNvSpPr>
              <a:spLocks noChangeShapeType="1"/>
            </p:cNvSpPr>
            <p:nvPr/>
          </p:nvSpPr>
          <p:spPr bwMode="auto">
            <a:xfrm>
              <a:off x="2783" y="1738"/>
              <a:ext cx="569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Line 26"/>
            <p:cNvSpPr>
              <a:spLocks noChangeShapeType="1"/>
            </p:cNvSpPr>
            <p:nvPr/>
          </p:nvSpPr>
          <p:spPr bwMode="auto">
            <a:xfrm>
              <a:off x="2791" y="2282"/>
              <a:ext cx="569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Line 27"/>
            <p:cNvSpPr>
              <a:spLocks noChangeShapeType="1"/>
            </p:cNvSpPr>
            <p:nvPr/>
          </p:nvSpPr>
          <p:spPr bwMode="auto">
            <a:xfrm>
              <a:off x="2736" y="2914"/>
              <a:ext cx="568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Line 28"/>
            <p:cNvSpPr>
              <a:spLocks noChangeShapeType="1"/>
            </p:cNvSpPr>
            <p:nvPr/>
          </p:nvSpPr>
          <p:spPr bwMode="auto">
            <a:xfrm>
              <a:off x="2807" y="4158"/>
              <a:ext cx="569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611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COMPREHENSIVE PLANNING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Sebagai dokumen kebijakan, analisis, dan perpetaan yang dapat digunakan sebagai acuan dalam pemanfaatan ruang dan proses pembangunan</a:t>
            </a:r>
          </a:p>
          <a:p>
            <a:r>
              <a:rPr lang="en-US" smtClean="0"/>
              <a:t>Muatan dalam comprehensive planning bersifat menyeluruh </a:t>
            </a:r>
          </a:p>
          <a:p>
            <a:r>
              <a:rPr lang="en-US" smtClean="0"/>
              <a:t>Contohnya adalah General Plan atau Master Plan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07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KULIAH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3124200"/>
            <a:ext cx="5410200" cy="3733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smtClean="0">
                <a:solidFill>
                  <a:schemeClr val="tx2">
                    <a:lumMod val="50000"/>
                  </a:schemeClr>
                </a:solidFill>
              </a:rPr>
              <a:t>Definisi Perencanaan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smtClean="0">
                <a:solidFill>
                  <a:schemeClr val="tx2">
                    <a:lumMod val="50000"/>
                  </a:schemeClr>
                </a:solidFill>
              </a:rPr>
              <a:t>Tujuan Perencanaan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smtClean="0">
                <a:solidFill>
                  <a:schemeClr val="tx2">
                    <a:lumMod val="50000"/>
                  </a:schemeClr>
                </a:solidFill>
              </a:rPr>
              <a:t>Elemen Perencanaan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smtClean="0">
                <a:solidFill>
                  <a:schemeClr val="tx2">
                    <a:lumMod val="50000"/>
                  </a:schemeClr>
                </a:solidFill>
              </a:rPr>
              <a:t>Proses Perencanaan</a:t>
            </a:r>
            <a:endParaRPr lang="en-US" sz="2800" smtClean="0">
              <a:solidFill>
                <a:schemeClr val="tx2">
                  <a:lumMod val="50000"/>
                </a:schemeClr>
              </a:solidFill>
            </a:endParaRPr>
          </a:p>
          <a:p>
            <a:pPr marL="114300" indent="0">
              <a:buClr>
                <a:srgbClr val="002060"/>
              </a:buClr>
              <a:buNone/>
            </a:pPr>
            <a:endParaRPr lang="en-US" sz="240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133600"/>
            <a:ext cx="3733800" cy="1143000"/>
          </a:xfrm>
        </p:spPr>
        <p:txBody>
          <a:bodyPr/>
          <a:lstStyle/>
          <a:p>
            <a:pPr algn="l"/>
            <a:r>
              <a:rPr lang="en-US" b="1" smtClean="0">
                <a:solidFill>
                  <a:schemeClr val="tx2">
                    <a:lumMod val="50000"/>
                  </a:schemeClr>
                </a:solidFill>
              </a:rPr>
              <a:t>OUTLINE</a:t>
            </a:r>
            <a:endParaRPr lang="en-US" b="1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3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CIRI-CIRI COMPREHENSIVE PLAN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mtClean="0"/>
              <a:t>Perencanaan bersifat jangka panjang, 20-30 tahun</a:t>
            </a:r>
          </a:p>
          <a:p>
            <a:r>
              <a:rPr lang="en-US" smtClean="0"/>
              <a:t>Bersifat general, strategis, dan holistik tidak spesifik</a:t>
            </a:r>
          </a:p>
          <a:p>
            <a:r>
              <a:rPr lang="en-US" smtClean="0"/>
              <a:t>Tujuan dan sasaran perencanaan bersifat ideal</a:t>
            </a:r>
          </a:p>
          <a:p>
            <a:r>
              <a:rPr lang="en-US" smtClean="0"/>
              <a:t>Tujuan dan sasaran perencanaannya seringkali tidak terukur</a:t>
            </a:r>
          </a:p>
          <a:p>
            <a:r>
              <a:rPr lang="en-US" smtClean="0"/>
              <a:t>Memandang suatu bagian rencana sebagai bagian dari sistem yang lebih besar</a:t>
            </a:r>
          </a:p>
          <a:p>
            <a:r>
              <a:rPr lang="en-US" smtClean="0"/>
              <a:t>Membutuhkan perencanaan yang lebih praktis di dalam implementasi pelaksanaannya</a:t>
            </a:r>
          </a:p>
          <a:p>
            <a:r>
              <a:rPr lang="en-US" smtClean="0"/>
              <a:t>Proses perencanaannya melibatka suatu tim yang beranggotakan banyak ahli dengan latar belakang keahlian yang berbeda-beda</a:t>
            </a:r>
          </a:p>
          <a:p>
            <a:r>
              <a:rPr lang="en-US" smtClean="0"/>
              <a:t>Skala tanggung jawabnya sempit</a:t>
            </a:r>
          </a:p>
          <a:p>
            <a:r>
              <a:rPr lang="en-US" smtClean="0"/>
              <a:t>Meliputi berbagai aspek, yaitu penggunaan lahan, transportasi, sumber daya air, air bersih, sarana dan prasarana, dll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0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smtClean="0"/>
              <a:t>CONTOH COMPREHENSIVE PLANNING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Rencana Umum Tata Ruang</a:t>
            </a:r>
          </a:p>
          <a:p>
            <a:r>
              <a:rPr lang="en-US" smtClean="0"/>
              <a:t>Pedoman Umum</a:t>
            </a:r>
          </a:p>
          <a:p>
            <a:r>
              <a:rPr lang="en-US" smtClean="0"/>
              <a:t>Master Plan</a:t>
            </a:r>
          </a:p>
          <a:p>
            <a:r>
              <a:rPr lang="en-US" smtClean="0"/>
              <a:t>Coporate Plan</a:t>
            </a:r>
          </a:p>
          <a:p>
            <a:r>
              <a:rPr lang="en-US" smtClean="0"/>
              <a:t>Rencana Jangka Panjang</a:t>
            </a:r>
          </a:p>
        </p:txBody>
      </p:sp>
    </p:spTree>
    <p:extLst>
      <p:ext uri="{BB962C8B-B14F-4D97-AF65-F5344CB8AC3E}">
        <p14:creationId xmlns:p14="http://schemas.microsoft.com/office/powerpoint/2010/main" val="2279849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15" name="Group 51"/>
          <p:cNvGrpSpPr>
            <a:grpSpLocks/>
          </p:cNvGrpSpPr>
          <p:nvPr/>
        </p:nvGrpSpPr>
        <p:grpSpPr bwMode="auto">
          <a:xfrm>
            <a:off x="4393239" y="5163940"/>
            <a:ext cx="3671043" cy="1480330"/>
            <a:chOff x="1609" y="3594"/>
            <a:chExt cx="2567" cy="1032"/>
          </a:xfrm>
        </p:grpSpPr>
        <p:sp>
          <p:nvSpPr>
            <p:cNvPr id="11292" name="Oval 28"/>
            <p:cNvSpPr>
              <a:spLocks noChangeArrowheads="1"/>
            </p:cNvSpPr>
            <p:nvPr/>
          </p:nvSpPr>
          <p:spPr bwMode="auto">
            <a:xfrm>
              <a:off x="2106" y="3594"/>
              <a:ext cx="2070" cy="103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WordArt 29"/>
            <p:cNvSpPr>
              <a:spLocks noChangeArrowheads="1" noChangeShapeType="1"/>
            </p:cNvSpPr>
            <p:nvPr/>
          </p:nvSpPr>
          <p:spPr bwMode="auto">
            <a:xfrm>
              <a:off x="2229" y="3942"/>
              <a:ext cx="1836" cy="40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solidFill>
                    <a:srgbClr val="FF3300"/>
                  </a:solidFill>
                  <a:effectLst>
                    <a:outerShdw dist="35921" dir="2700000" algn="ctr" rotWithShape="0">
                      <a:schemeClr val="tx2"/>
                    </a:outerShdw>
                  </a:effectLst>
                  <a:latin typeface="Arial Black"/>
                </a:rPr>
                <a:t>Penetapan Alternatif</a:t>
              </a:r>
            </a:p>
          </p:txBody>
        </p:sp>
        <p:sp>
          <p:nvSpPr>
            <p:cNvPr id="11311" name="WordArt 47"/>
            <p:cNvSpPr>
              <a:spLocks noChangeArrowheads="1" noChangeShapeType="1"/>
            </p:cNvSpPr>
            <p:nvPr/>
          </p:nvSpPr>
          <p:spPr bwMode="auto">
            <a:xfrm>
              <a:off x="1609" y="3732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107763" dir="2700000" algn="ctr" rotWithShape="0">
                      <a:srgbClr val="868686"/>
                    </a:outerShdw>
                  </a:effectLst>
                  <a:latin typeface="Arial Black"/>
                </a:rPr>
                <a:t>4</a:t>
              </a:r>
            </a:p>
          </p:txBody>
        </p:sp>
      </p:grpSp>
      <p:grpSp>
        <p:nvGrpSpPr>
          <p:cNvPr id="11314" name="Group 50"/>
          <p:cNvGrpSpPr>
            <a:grpSpLocks/>
          </p:cNvGrpSpPr>
          <p:nvPr/>
        </p:nvGrpSpPr>
        <p:grpSpPr bwMode="auto">
          <a:xfrm>
            <a:off x="4384658" y="3606152"/>
            <a:ext cx="4353196" cy="2022543"/>
            <a:chOff x="1603" y="2508"/>
            <a:chExt cx="3044" cy="1410"/>
          </a:xfrm>
        </p:grpSpPr>
        <p:sp>
          <p:nvSpPr>
            <p:cNvPr id="11284" name="Oval 20"/>
            <p:cNvSpPr>
              <a:spLocks noChangeArrowheads="1"/>
            </p:cNvSpPr>
            <p:nvPr/>
          </p:nvSpPr>
          <p:spPr bwMode="auto">
            <a:xfrm>
              <a:off x="2124" y="2508"/>
              <a:ext cx="2070" cy="1032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AutoShape 21"/>
            <p:cNvSpPr>
              <a:spLocks noChangeArrowheads="1"/>
            </p:cNvSpPr>
            <p:nvPr/>
          </p:nvSpPr>
          <p:spPr bwMode="auto">
            <a:xfrm>
              <a:off x="2112" y="2904"/>
              <a:ext cx="342" cy="276"/>
            </a:xfrm>
            <a:prstGeom prst="rightArrow">
              <a:avLst>
                <a:gd name="adj1" fmla="val 50000"/>
                <a:gd name="adj2" fmla="val 3097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AutoShape 22"/>
            <p:cNvSpPr>
              <a:spLocks noChangeArrowheads="1"/>
            </p:cNvSpPr>
            <p:nvPr/>
          </p:nvSpPr>
          <p:spPr bwMode="auto">
            <a:xfrm>
              <a:off x="3762" y="2934"/>
              <a:ext cx="420" cy="246"/>
            </a:xfrm>
            <a:prstGeom prst="leftArrow">
              <a:avLst>
                <a:gd name="adj1" fmla="val 50000"/>
                <a:gd name="adj2" fmla="val 4268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AutoShape 23"/>
            <p:cNvSpPr>
              <a:spLocks noChangeArrowheads="1"/>
            </p:cNvSpPr>
            <p:nvPr/>
          </p:nvSpPr>
          <p:spPr bwMode="auto">
            <a:xfrm rot="-1889701">
              <a:off x="3499" y="2651"/>
              <a:ext cx="435" cy="259"/>
            </a:xfrm>
            <a:prstGeom prst="leftArrow">
              <a:avLst>
                <a:gd name="adj1" fmla="val 50000"/>
                <a:gd name="adj2" fmla="val 4198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AutoShape 24"/>
            <p:cNvSpPr>
              <a:spLocks noChangeArrowheads="1"/>
            </p:cNvSpPr>
            <p:nvPr/>
          </p:nvSpPr>
          <p:spPr bwMode="auto">
            <a:xfrm rot="2586552">
              <a:off x="2297" y="2626"/>
              <a:ext cx="330" cy="290"/>
            </a:xfrm>
            <a:prstGeom prst="rightArrow">
              <a:avLst>
                <a:gd name="adj1" fmla="val 50000"/>
                <a:gd name="adj2" fmla="val 2844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AutoShape 25"/>
            <p:cNvSpPr>
              <a:spLocks noChangeArrowheads="1"/>
            </p:cNvSpPr>
            <p:nvPr/>
          </p:nvSpPr>
          <p:spPr bwMode="auto">
            <a:xfrm rot="-1750227">
              <a:off x="3635" y="3174"/>
              <a:ext cx="234" cy="282"/>
            </a:xfrm>
            <a:prstGeom prst="upArrow">
              <a:avLst>
                <a:gd name="adj1" fmla="val 50000"/>
                <a:gd name="adj2" fmla="val 3012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AutoShape 26"/>
            <p:cNvSpPr>
              <a:spLocks noChangeArrowheads="1"/>
            </p:cNvSpPr>
            <p:nvPr/>
          </p:nvSpPr>
          <p:spPr bwMode="auto">
            <a:xfrm rot="2080934">
              <a:off x="2358" y="3129"/>
              <a:ext cx="257" cy="347"/>
            </a:xfrm>
            <a:prstGeom prst="upArrow">
              <a:avLst>
                <a:gd name="adj1" fmla="val 50000"/>
                <a:gd name="adj2" fmla="val 3375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WordArt 27"/>
            <p:cNvSpPr>
              <a:spLocks noChangeArrowheads="1" noChangeShapeType="1"/>
            </p:cNvSpPr>
            <p:nvPr/>
          </p:nvSpPr>
          <p:spPr bwMode="auto">
            <a:xfrm>
              <a:off x="2523" y="2934"/>
              <a:ext cx="1200" cy="20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solidFill>
                    <a:srgbClr val="FF9900"/>
                  </a:solidFill>
                  <a:effectLst>
                    <a:outerShdw dist="35921" dir="2700000" algn="ctr" rotWithShape="0">
                      <a:schemeClr val="tx2"/>
                    </a:outerShdw>
                  </a:effectLst>
                  <a:latin typeface="Arial Black"/>
                </a:rPr>
                <a:t>Penilaian Alternatif</a:t>
              </a:r>
            </a:p>
          </p:txBody>
        </p:sp>
        <p:sp>
          <p:nvSpPr>
            <p:cNvPr id="11296" name="AutoShape 32"/>
            <p:cNvSpPr>
              <a:spLocks noChangeArrowheads="1"/>
            </p:cNvSpPr>
            <p:nvPr/>
          </p:nvSpPr>
          <p:spPr bwMode="auto">
            <a:xfrm>
              <a:off x="2881" y="3264"/>
              <a:ext cx="516" cy="654"/>
            </a:xfrm>
            <a:prstGeom prst="downArrow">
              <a:avLst>
                <a:gd name="adj1" fmla="val 50000"/>
                <a:gd name="adj2" fmla="val 3168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WordArt 37"/>
            <p:cNvSpPr>
              <a:spLocks noChangeArrowheads="1" noChangeShapeType="1"/>
            </p:cNvSpPr>
            <p:nvPr/>
          </p:nvSpPr>
          <p:spPr bwMode="auto">
            <a:xfrm>
              <a:off x="3867" y="2712"/>
              <a:ext cx="756" cy="15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Konsekuensi 1</a:t>
              </a:r>
            </a:p>
          </p:txBody>
        </p:sp>
        <p:sp>
          <p:nvSpPr>
            <p:cNvPr id="11302" name="WordArt 38"/>
            <p:cNvSpPr>
              <a:spLocks noChangeArrowheads="1" noChangeShapeType="1"/>
            </p:cNvSpPr>
            <p:nvPr/>
          </p:nvSpPr>
          <p:spPr bwMode="auto">
            <a:xfrm>
              <a:off x="3891" y="3192"/>
              <a:ext cx="756" cy="15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Konsekuensi 2</a:t>
              </a:r>
            </a:p>
          </p:txBody>
        </p:sp>
        <p:sp>
          <p:nvSpPr>
            <p:cNvPr id="11303" name="WordArt 39"/>
            <p:cNvSpPr>
              <a:spLocks noChangeArrowheads="1" noChangeShapeType="1"/>
            </p:cNvSpPr>
            <p:nvPr/>
          </p:nvSpPr>
          <p:spPr bwMode="auto">
            <a:xfrm>
              <a:off x="1647" y="2610"/>
              <a:ext cx="756" cy="15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Konsekuensi 3</a:t>
              </a:r>
            </a:p>
          </p:txBody>
        </p:sp>
        <p:sp>
          <p:nvSpPr>
            <p:cNvPr id="11304" name="WordArt 40"/>
            <p:cNvSpPr>
              <a:spLocks noChangeArrowheads="1" noChangeShapeType="1"/>
            </p:cNvSpPr>
            <p:nvPr/>
          </p:nvSpPr>
          <p:spPr bwMode="auto">
            <a:xfrm>
              <a:off x="1845" y="3300"/>
              <a:ext cx="756" cy="15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Konsekuensi 4</a:t>
              </a:r>
            </a:p>
          </p:txBody>
        </p:sp>
        <p:sp>
          <p:nvSpPr>
            <p:cNvPr id="11310" name="WordArt 46"/>
            <p:cNvSpPr>
              <a:spLocks noChangeArrowheads="1" noChangeShapeType="1"/>
            </p:cNvSpPr>
            <p:nvPr/>
          </p:nvSpPr>
          <p:spPr bwMode="auto">
            <a:xfrm>
              <a:off x="1603" y="2838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107763" dir="2700000" algn="ctr" rotWithShape="0">
                      <a:srgbClr val="868686"/>
                    </a:outerShdw>
                  </a:effectLst>
                  <a:latin typeface="Arial Black"/>
                </a:rPr>
                <a:t>3</a:t>
              </a:r>
            </a:p>
          </p:txBody>
        </p:sp>
      </p:grpSp>
      <p:grpSp>
        <p:nvGrpSpPr>
          <p:cNvPr id="11313" name="Group 49"/>
          <p:cNvGrpSpPr>
            <a:grpSpLocks/>
          </p:cNvGrpSpPr>
          <p:nvPr/>
        </p:nvGrpSpPr>
        <p:grpSpPr bwMode="auto">
          <a:xfrm>
            <a:off x="4384658" y="2005330"/>
            <a:ext cx="4280262" cy="1859018"/>
            <a:chOff x="1603" y="1392"/>
            <a:chExt cx="2993" cy="1296"/>
          </a:xfrm>
        </p:grpSpPr>
        <p:sp>
          <p:nvSpPr>
            <p:cNvPr id="11276" name="Oval 12"/>
            <p:cNvSpPr>
              <a:spLocks noChangeArrowheads="1"/>
            </p:cNvSpPr>
            <p:nvPr/>
          </p:nvSpPr>
          <p:spPr bwMode="auto">
            <a:xfrm>
              <a:off x="2112" y="1392"/>
              <a:ext cx="2070" cy="1032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AutoShape 13"/>
            <p:cNvSpPr>
              <a:spLocks noChangeArrowheads="1"/>
            </p:cNvSpPr>
            <p:nvPr/>
          </p:nvSpPr>
          <p:spPr bwMode="auto">
            <a:xfrm>
              <a:off x="2100" y="1788"/>
              <a:ext cx="342" cy="276"/>
            </a:xfrm>
            <a:prstGeom prst="rightArrow">
              <a:avLst>
                <a:gd name="adj1" fmla="val 50000"/>
                <a:gd name="adj2" fmla="val 3097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AutoShape 14"/>
            <p:cNvSpPr>
              <a:spLocks noChangeArrowheads="1"/>
            </p:cNvSpPr>
            <p:nvPr/>
          </p:nvSpPr>
          <p:spPr bwMode="auto">
            <a:xfrm>
              <a:off x="3750" y="1818"/>
              <a:ext cx="420" cy="246"/>
            </a:xfrm>
            <a:prstGeom prst="leftArrow">
              <a:avLst>
                <a:gd name="adj1" fmla="val 50000"/>
                <a:gd name="adj2" fmla="val 4268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AutoShape 15"/>
            <p:cNvSpPr>
              <a:spLocks noChangeArrowheads="1"/>
            </p:cNvSpPr>
            <p:nvPr/>
          </p:nvSpPr>
          <p:spPr bwMode="auto">
            <a:xfrm rot="-1889701">
              <a:off x="3487" y="1535"/>
              <a:ext cx="435" cy="259"/>
            </a:xfrm>
            <a:prstGeom prst="leftArrow">
              <a:avLst>
                <a:gd name="adj1" fmla="val 50000"/>
                <a:gd name="adj2" fmla="val 4198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AutoShape 16"/>
            <p:cNvSpPr>
              <a:spLocks noChangeArrowheads="1"/>
            </p:cNvSpPr>
            <p:nvPr/>
          </p:nvSpPr>
          <p:spPr bwMode="auto">
            <a:xfrm rot="2586552">
              <a:off x="2285" y="1510"/>
              <a:ext cx="330" cy="290"/>
            </a:xfrm>
            <a:prstGeom prst="rightArrow">
              <a:avLst>
                <a:gd name="adj1" fmla="val 50000"/>
                <a:gd name="adj2" fmla="val 2844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AutoShape 17"/>
            <p:cNvSpPr>
              <a:spLocks noChangeArrowheads="1"/>
            </p:cNvSpPr>
            <p:nvPr/>
          </p:nvSpPr>
          <p:spPr bwMode="auto">
            <a:xfrm rot="-1750227">
              <a:off x="3623" y="2058"/>
              <a:ext cx="234" cy="282"/>
            </a:xfrm>
            <a:prstGeom prst="upArrow">
              <a:avLst>
                <a:gd name="adj1" fmla="val 50000"/>
                <a:gd name="adj2" fmla="val 3012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AutoShape 18"/>
            <p:cNvSpPr>
              <a:spLocks noChangeArrowheads="1"/>
            </p:cNvSpPr>
            <p:nvPr/>
          </p:nvSpPr>
          <p:spPr bwMode="auto">
            <a:xfrm rot="2080934">
              <a:off x="2346" y="2013"/>
              <a:ext cx="257" cy="347"/>
            </a:xfrm>
            <a:prstGeom prst="upArrow">
              <a:avLst>
                <a:gd name="adj1" fmla="val 50000"/>
                <a:gd name="adj2" fmla="val 3375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WordArt 19"/>
            <p:cNvSpPr>
              <a:spLocks noChangeArrowheads="1" noChangeShapeType="1"/>
            </p:cNvSpPr>
            <p:nvPr/>
          </p:nvSpPr>
          <p:spPr bwMode="auto">
            <a:xfrm>
              <a:off x="2511" y="1818"/>
              <a:ext cx="1200" cy="20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solidFill>
                    <a:srgbClr val="FF9900"/>
                  </a:solidFill>
                  <a:effectLst>
                    <a:outerShdw dist="35921" dir="2700000" algn="ctr" rotWithShape="0">
                      <a:schemeClr val="tx2"/>
                    </a:outerShdw>
                  </a:effectLst>
                  <a:latin typeface="Arial Black"/>
                </a:rPr>
                <a:t>Identifikasi Alternatif</a:t>
              </a:r>
            </a:p>
          </p:txBody>
        </p:sp>
        <p:sp>
          <p:nvSpPr>
            <p:cNvPr id="11295" name="AutoShape 31"/>
            <p:cNvSpPr>
              <a:spLocks noChangeArrowheads="1"/>
            </p:cNvSpPr>
            <p:nvPr/>
          </p:nvSpPr>
          <p:spPr bwMode="auto">
            <a:xfrm>
              <a:off x="2875" y="2160"/>
              <a:ext cx="516" cy="528"/>
            </a:xfrm>
            <a:prstGeom prst="downArrow">
              <a:avLst>
                <a:gd name="adj1" fmla="val 50000"/>
                <a:gd name="adj2" fmla="val 2558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WordArt 41"/>
            <p:cNvSpPr>
              <a:spLocks noChangeArrowheads="1" noChangeShapeType="1"/>
            </p:cNvSpPr>
            <p:nvPr/>
          </p:nvSpPr>
          <p:spPr bwMode="auto">
            <a:xfrm>
              <a:off x="3840" y="1680"/>
              <a:ext cx="756" cy="15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Sektoral</a:t>
              </a:r>
            </a:p>
          </p:txBody>
        </p:sp>
        <p:sp>
          <p:nvSpPr>
            <p:cNvPr id="11306" name="WordArt 42"/>
            <p:cNvSpPr>
              <a:spLocks noChangeArrowheads="1" noChangeShapeType="1"/>
            </p:cNvSpPr>
            <p:nvPr/>
          </p:nvSpPr>
          <p:spPr bwMode="auto">
            <a:xfrm>
              <a:off x="1731" y="2106"/>
              <a:ext cx="756" cy="15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Wilayah</a:t>
              </a:r>
            </a:p>
          </p:txBody>
        </p:sp>
        <p:sp>
          <p:nvSpPr>
            <p:cNvPr id="11307" name="WordArt 43"/>
            <p:cNvSpPr>
              <a:spLocks noChangeArrowheads="1" noChangeShapeType="1"/>
            </p:cNvSpPr>
            <p:nvPr/>
          </p:nvSpPr>
          <p:spPr bwMode="auto">
            <a:xfrm>
              <a:off x="3495" y="2130"/>
              <a:ext cx="756" cy="15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Stakeholders</a:t>
              </a:r>
            </a:p>
          </p:txBody>
        </p:sp>
        <p:sp>
          <p:nvSpPr>
            <p:cNvPr id="11309" name="WordArt 45"/>
            <p:cNvSpPr>
              <a:spLocks noChangeArrowheads="1" noChangeShapeType="1"/>
            </p:cNvSpPr>
            <p:nvPr/>
          </p:nvSpPr>
          <p:spPr bwMode="auto">
            <a:xfrm>
              <a:off x="1603" y="1416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107763" dir="2700000" algn="ctr" rotWithShape="0">
                      <a:srgbClr val="868686"/>
                    </a:outerShdw>
                  </a:effectLst>
                  <a:latin typeface="Arial Black"/>
                </a:rPr>
                <a:t>2</a:t>
              </a:r>
            </a:p>
          </p:txBody>
        </p:sp>
      </p:grpSp>
      <p:grpSp>
        <p:nvGrpSpPr>
          <p:cNvPr id="11312" name="Group 48"/>
          <p:cNvGrpSpPr>
            <a:grpSpLocks/>
          </p:cNvGrpSpPr>
          <p:nvPr/>
        </p:nvGrpSpPr>
        <p:grpSpPr bwMode="auto">
          <a:xfrm>
            <a:off x="4393239" y="206558"/>
            <a:ext cx="4464743" cy="2263527"/>
            <a:chOff x="1609" y="138"/>
            <a:chExt cx="3122" cy="1578"/>
          </a:xfrm>
        </p:grpSpPr>
        <p:sp>
          <p:nvSpPr>
            <p:cNvPr id="11266" name="Oval 2"/>
            <p:cNvSpPr>
              <a:spLocks noChangeArrowheads="1"/>
            </p:cNvSpPr>
            <p:nvPr/>
          </p:nvSpPr>
          <p:spPr bwMode="auto">
            <a:xfrm>
              <a:off x="2154" y="324"/>
              <a:ext cx="2070" cy="1032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7" name="AutoShape 3"/>
            <p:cNvSpPr>
              <a:spLocks noChangeArrowheads="1"/>
            </p:cNvSpPr>
            <p:nvPr/>
          </p:nvSpPr>
          <p:spPr bwMode="auto">
            <a:xfrm>
              <a:off x="2112" y="720"/>
              <a:ext cx="342" cy="276"/>
            </a:xfrm>
            <a:prstGeom prst="rightArrow">
              <a:avLst>
                <a:gd name="adj1" fmla="val 50000"/>
                <a:gd name="adj2" fmla="val 3097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8" name="AutoShape 4"/>
            <p:cNvSpPr>
              <a:spLocks noChangeArrowheads="1"/>
            </p:cNvSpPr>
            <p:nvPr/>
          </p:nvSpPr>
          <p:spPr bwMode="auto">
            <a:xfrm>
              <a:off x="3792" y="750"/>
              <a:ext cx="420" cy="246"/>
            </a:xfrm>
            <a:prstGeom prst="leftArrow">
              <a:avLst>
                <a:gd name="adj1" fmla="val 50000"/>
                <a:gd name="adj2" fmla="val 4268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9" name="AutoShape 5"/>
            <p:cNvSpPr>
              <a:spLocks noChangeArrowheads="1"/>
            </p:cNvSpPr>
            <p:nvPr/>
          </p:nvSpPr>
          <p:spPr bwMode="auto">
            <a:xfrm rot="-1889701">
              <a:off x="3529" y="467"/>
              <a:ext cx="435" cy="259"/>
            </a:xfrm>
            <a:prstGeom prst="leftArrow">
              <a:avLst>
                <a:gd name="adj1" fmla="val 50000"/>
                <a:gd name="adj2" fmla="val 4198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0" name="AutoShape 6"/>
            <p:cNvSpPr>
              <a:spLocks noChangeArrowheads="1"/>
            </p:cNvSpPr>
            <p:nvPr/>
          </p:nvSpPr>
          <p:spPr bwMode="auto">
            <a:xfrm>
              <a:off x="3132" y="384"/>
              <a:ext cx="300" cy="342"/>
            </a:xfrm>
            <a:prstGeom prst="downArrow">
              <a:avLst>
                <a:gd name="adj1" fmla="val 50000"/>
                <a:gd name="adj2" fmla="val 28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1" name="AutoShape 7"/>
            <p:cNvSpPr>
              <a:spLocks noChangeArrowheads="1"/>
            </p:cNvSpPr>
            <p:nvPr/>
          </p:nvSpPr>
          <p:spPr bwMode="auto">
            <a:xfrm>
              <a:off x="2760" y="402"/>
              <a:ext cx="300" cy="324"/>
            </a:xfrm>
            <a:prstGeom prst="downArrow">
              <a:avLst>
                <a:gd name="adj1" fmla="val 50000"/>
                <a:gd name="adj2" fmla="val 27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2" name="AutoShape 8"/>
            <p:cNvSpPr>
              <a:spLocks noChangeArrowheads="1"/>
            </p:cNvSpPr>
            <p:nvPr/>
          </p:nvSpPr>
          <p:spPr bwMode="auto">
            <a:xfrm rot="2586552">
              <a:off x="2327" y="442"/>
              <a:ext cx="330" cy="290"/>
            </a:xfrm>
            <a:prstGeom prst="rightArrow">
              <a:avLst>
                <a:gd name="adj1" fmla="val 50000"/>
                <a:gd name="adj2" fmla="val 2844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AutoShape 9"/>
            <p:cNvSpPr>
              <a:spLocks noChangeArrowheads="1"/>
            </p:cNvSpPr>
            <p:nvPr/>
          </p:nvSpPr>
          <p:spPr bwMode="auto">
            <a:xfrm rot="-1750227">
              <a:off x="3665" y="990"/>
              <a:ext cx="234" cy="282"/>
            </a:xfrm>
            <a:prstGeom prst="upArrow">
              <a:avLst>
                <a:gd name="adj1" fmla="val 50000"/>
                <a:gd name="adj2" fmla="val 3012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AutoShape 10"/>
            <p:cNvSpPr>
              <a:spLocks noChangeArrowheads="1"/>
            </p:cNvSpPr>
            <p:nvPr/>
          </p:nvSpPr>
          <p:spPr bwMode="auto">
            <a:xfrm rot="2080934">
              <a:off x="2388" y="945"/>
              <a:ext cx="257" cy="347"/>
            </a:xfrm>
            <a:prstGeom prst="upArrow">
              <a:avLst>
                <a:gd name="adj1" fmla="val 50000"/>
                <a:gd name="adj2" fmla="val 3375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WordArt 11"/>
            <p:cNvSpPr>
              <a:spLocks noChangeArrowheads="1" noChangeShapeType="1"/>
            </p:cNvSpPr>
            <p:nvPr/>
          </p:nvSpPr>
          <p:spPr bwMode="auto">
            <a:xfrm>
              <a:off x="2541" y="780"/>
              <a:ext cx="1200" cy="20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solidFill>
                    <a:srgbClr val="CCCC00"/>
                  </a:solidFill>
                  <a:effectLst>
                    <a:outerShdw dist="35921" dir="2700000" algn="ctr" rotWithShape="0">
                      <a:schemeClr val="tx2"/>
                    </a:outerShdw>
                  </a:effectLst>
                  <a:latin typeface="Arial Black"/>
                </a:rPr>
                <a:t>Identifikasi Tujuan</a:t>
              </a:r>
            </a:p>
          </p:txBody>
        </p:sp>
        <p:sp>
          <p:nvSpPr>
            <p:cNvPr id="11294" name="AutoShape 30"/>
            <p:cNvSpPr>
              <a:spLocks noChangeArrowheads="1"/>
            </p:cNvSpPr>
            <p:nvPr/>
          </p:nvSpPr>
          <p:spPr bwMode="auto">
            <a:xfrm>
              <a:off x="2869" y="1062"/>
              <a:ext cx="516" cy="654"/>
            </a:xfrm>
            <a:prstGeom prst="downArrow">
              <a:avLst>
                <a:gd name="adj1" fmla="val 50000"/>
                <a:gd name="adj2" fmla="val 3168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WordArt 33"/>
            <p:cNvSpPr>
              <a:spLocks noChangeArrowheads="1" noChangeShapeType="1"/>
            </p:cNvSpPr>
            <p:nvPr/>
          </p:nvSpPr>
          <p:spPr bwMode="auto">
            <a:xfrm>
              <a:off x="1653" y="792"/>
              <a:ext cx="408" cy="138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Nilai</a:t>
              </a:r>
            </a:p>
          </p:txBody>
        </p:sp>
        <p:sp>
          <p:nvSpPr>
            <p:cNvPr id="11298" name="WordArt 34"/>
            <p:cNvSpPr>
              <a:spLocks noChangeArrowheads="1" noChangeShapeType="1"/>
            </p:cNvSpPr>
            <p:nvPr/>
          </p:nvSpPr>
          <p:spPr bwMode="auto">
            <a:xfrm>
              <a:off x="2145" y="216"/>
              <a:ext cx="756" cy="15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Keinginan</a:t>
              </a:r>
            </a:p>
          </p:txBody>
        </p:sp>
        <p:sp>
          <p:nvSpPr>
            <p:cNvPr id="11299" name="WordArt 35"/>
            <p:cNvSpPr>
              <a:spLocks noChangeArrowheads="1" noChangeShapeType="1"/>
            </p:cNvSpPr>
            <p:nvPr/>
          </p:nvSpPr>
          <p:spPr bwMode="auto">
            <a:xfrm>
              <a:off x="3381" y="216"/>
              <a:ext cx="678" cy="12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Cita-cita</a:t>
              </a:r>
            </a:p>
          </p:txBody>
        </p:sp>
        <p:sp>
          <p:nvSpPr>
            <p:cNvPr id="11300" name="WordArt 36"/>
            <p:cNvSpPr>
              <a:spLocks noChangeArrowheads="1" noChangeShapeType="1"/>
            </p:cNvSpPr>
            <p:nvPr/>
          </p:nvSpPr>
          <p:spPr bwMode="auto">
            <a:xfrm>
              <a:off x="3975" y="582"/>
              <a:ext cx="756" cy="15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Harapan</a:t>
              </a:r>
            </a:p>
          </p:txBody>
        </p:sp>
        <p:sp>
          <p:nvSpPr>
            <p:cNvPr id="11308" name="WordArt 44"/>
            <p:cNvSpPr>
              <a:spLocks noChangeArrowheads="1" noChangeShapeType="1"/>
            </p:cNvSpPr>
            <p:nvPr/>
          </p:nvSpPr>
          <p:spPr bwMode="auto">
            <a:xfrm>
              <a:off x="1609" y="138"/>
              <a:ext cx="19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107763" dir="2700000" algn="ctr" rotWithShape="0">
                      <a:srgbClr val="868686"/>
                    </a:outerShdw>
                  </a:effectLst>
                  <a:latin typeface="Arial Black"/>
                </a:rPr>
                <a:t>1</a:t>
              </a:r>
            </a:p>
          </p:txBody>
        </p:sp>
      </p:grpSp>
      <p:sp>
        <p:nvSpPr>
          <p:cNvPr id="11316" name="Rectangle 52"/>
          <p:cNvSpPr>
            <a:spLocks noChangeArrowheads="1"/>
          </p:cNvSpPr>
          <p:nvPr/>
        </p:nvSpPr>
        <p:spPr bwMode="auto">
          <a:xfrm>
            <a:off x="1166954" y="1308198"/>
            <a:ext cx="3638151" cy="75737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479" tIns="41239" rIns="82479" bIns="41239" anchor="ctr"/>
          <a:lstStyle/>
          <a:p>
            <a:pPr defTabSz="915001"/>
            <a:r>
              <a:rPr lang="en-US" sz="2900" b="1">
                <a:solidFill>
                  <a:srgbClr val="FF3300"/>
                </a:solidFill>
                <a:latin typeface="Tahoma" pitchFamily="34" charset="0"/>
              </a:rPr>
              <a:t>PROSES DASAR </a:t>
            </a:r>
            <a:br>
              <a:rPr lang="en-US" sz="2900" b="1">
                <a:solidFill>
                  <a:srgbClr val="FF3300"/>
                </a:solidFill>
                <a:latin typeface="Tahoma" pitchFamily="34" charset="0"/>
              </a:rPr>
            </a:br>
            <a:r>
              <a:rPr lang="en-US" sz="2900" b="1" i="1">
                <a:solidFill>
                  <a:srgbClr val="FF3300"/>
                </a:solidFill>
                <a:latin typeface="Tahoma" pitchFamily="34" charset="0"/>
              </a:rPr>
              <a:t>COMPREHENSIVE PLANNING</a:t>
            </a:r>
          </a:p>
        </p:txBody>
      </p:sp>
    </p:spTree>
    <p:extLst>
      <p:ext uri="{BB962C8B-B14F-4D97-AF65-F5344CB8AC3E}">
        <p14:creationId xmlns:p14="http://schemas.microsoft.com/office/powerpoint/2010/main" val="380327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3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3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13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INCREMENTAL PLANNING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Incremental: serpihan, bagian, sepotong</a:t>
            </a:r>
          </a:p>
          <a:p>
            <a:r>
              <a:rPr lang="en-US" smtClean="0"/>
              <a:t>Disjoint: terpisah, tidak dihubungkan, dan terpilah</a:t>
            </a:r>
          </a:p>
          <a:p>
            <a:r>
              <a:rPr lang="en-US" smtClean="0"/>
              <a:t>Incremental disjointed planning: moda perencanaan yang mempertimbangkan substansi yang direncanakan sebagai suatu bagian yang bersifat mandiri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14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smtClean="0"/>
              <a:t>SIFAT INCREMENTAL DISJOINTED PLANING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mtClean="0"/>
              <a:t>Bersifat incremental</a:t>
            </a:r>
          </a:p>
          <a:p>
            <a:r>
              <a:rPr lang="en-US" smtClean="0"/>
              <a:t>Tujuan dan sasaran perencanaannya bersifat praktis pragmatis</a:t>
            </a:r>
          </a:p>
          <a:p>
            <a:r>
              <a:rPr lang="en-US" smtClean="0"/>
              <a:t>Tujuan dan sasarannya terukur dan mudah dievaluasi</a:t>
            </a:r>
          </a:p>
          <a:p>
            <a:r>
              <a:rPr lang="en-US" smtClean="0"/>
              <a:t>Memandang suatu bagian rencana sebagai bagian yang berdiri sendiri</a:t>
            </a:r>
          </a:p>
          <a:p>
            <a:r>
              <a:rPr lang="en-US" smtClean="0"/>
              <a:t>Bersifat terperinci/detail dan teknis</a:t>
            </a:r>
          </a:p>
          <a:p>
            <a:r>
              <a:rPr lang="en-US" smtClean="0"/>
              <a:t>Proses perencanaannya melibatkan sedikit ahli dengan latar belakang keahlian homogen</a:t>
            </a:r>
          </a:p>
          <a:p>
            <a:r>
              <a:rPr lang="en-US" smtClean="0"/>
              <a:t>Jangka waktu perencanaan relatif pendek</a:t>
            </a:r>
          </a:p>
          <a:p>
            <a:r>
              <a:rPr lang="en-US" smtClean="0"/>
              <a:t>Pendekatan </a:t>
            </a:r>
            <a:r>
              <a:rPr lang="en-US" i="1" smtClean="0"/>
              <a:t>trial by error</a:t>
            </a:r>
          </a:p>
          <a:p>
            <a:r>
              <a:rPr lang="en-US" smtClean="0"/>
              <a:t>Skala tanggung jawab pelaksanaannya luas dan langsung mengena pada lingkupnya</a:t>
            </a:r>
          </a:p>
          <a:p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78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41" name="Group 33"/>
          <p:cNvGrpSpPr>
            <a:grpSpLocks/>
          </p:cNvGrpSpPr>
          <p:nvPr/>
        </p:nvGrpSpPr>
        <p:grpSpPr bwMode="auto">
          <a:xfrm>
            <a:off x="4151554" y="5433613"/>
            <a:ext cx="2960288" cy="1090165"/>
            <a:chOff x="2903" y="3788"/>
            <a:chExt cx="2070" cy="760"/>
          </a:xfrm>
        </p:grpSpPr>
        <p:sp>
          <p:nvSpPr>
            <p:cNvPr id="17428" name="Oval 20"/>
            <p:cNvSpPr>
              <a:spLocks noChangeArrowheads="1"/>
            </p:cNvSpPr>
            <p:nvPr/>
          </p:nvSpPr>
          <p:spPr bwMode="auto">
            <a:xfrm>
              <a:off x="2903" y="3788"/>
              <a:ext cx="2070" cy="76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WordArt 21"/>
            <p:cNvSpPr>
              <a:spLocks noChangeArrowheads="1" noChangeShapeType="1"/>
            </p:cNvSpPr>
            <p:nvPr/>
          </p:nvSpPr>
          <p:spPr bwMode="auto">
            <a:xfrm>
              <a:off x="3170" y="4068"/>
              <a:ext cx="1482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68686"/>
                    </a:outerShdw>
                  </a:effectLst>
                  <a:latin typeface="Arial Black"/>
                </a:rPr>
                <a:t>Pelaksanaan Model</a:t>
              </a:r>
            </a:p>
          </p:txBody>
        </p:sp>
      </p:grpSp>
      <p:grpSp>
        <p:nvGrpSpPr>
          <p:cNvPr id="17440" name="Group 32"/>
          <p:cNvGrpSpPr>
            <a:grpSpLocks/>
          </p:cNvGrpSpPr>
          <p:nvPr/>
        </p:nvGrpSpPr>
        <p:grpSpPr bwMode="auto">
          <a:xfrm>
            <a:off x="3947050" y="4169882"/>
            <a:ext cx="4589162" cy="1559223"/>
            <a:chOff x="2760" y="2907"/>
            <a:chExt cx="3209" cy="1087"/>
          </a:xfrm>
        </p:grpSpPr>
        <p:sp>
          <p:nvSpPr>
            <p:cNvPr id="17421" name="Oval 13"/>
            <p:cNvSpPr>
              <a:spLocks noChangeArrowheads="1"/>
            </p:cNvSpPr>
            <p:nvPr/>
          </p:nvSpPr>
          <p:spPr bwMode="auto">
            <a:xfrm>
              <a:off x="2885" y="2907"/>
              <a:ext cx="3084" cy="761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WordArt 14"/>
            <p:cNvSpPr>
              <a:spLocks noChangeArrowheads="1" noChangeShapeType="1"/>
            </p:cNvSpPr>
            <p:nvPr/>
          </p:nvSpPr>
          <p:spPr bwMode="auto">
            <a:xfrm>
              <a:off x="3152" y="3188"/>
              <a:ext cx="2262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68686"/>
                    </a:outerShdw>
                  </a:effectLst>
                  <a:latin typeface="Arial Black"/>
                </a:rPr>
                <a:t>Perbaikan Model</a:t>
              </a:r>
            </a:p>
          </p:txBody>
        </p:sp>
        <p:sp>
          <p:nvSpPr>
            <p:cNvPr id="17423" name="WordArt 15"/>
            <p:cNvSpPr>
              <a:spLocks noChangeArrowheads="1" noChangeShapeType="1"/>
            </p:cNvSpPr>
            <p:nvPr/>
          </p:nvSpPr>
          <p:spPr bwMode="auto">
            <a:xfrm>
              <a:off x="2760" y="3081"/>
              <a:ext cx="192" cy="4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107763" dir="2700000" algn="ctr" rotWithShape="0">
                      <a:srgbClr val="868686"/>
                    </a:outerShdw>
                  </a:effectLst>
                  <a:latin typeface="Arial Black"/>
                </a:rPr>
                <a:t>4</a:t>
              </a:r>
            </a:p>
          </p:txBody>
        </p:sp>
        <p:sp>
          <p:nvSpPr>
            <p:cNvPr id="17430" name="AutoShape 22"/>
            <p:cNvSpPr>
              <a:spLocks noChangeArrowheads="1"/>
            </p:cNvSpPr>
            <p:nvPr/>
          </p:nvSpPr>
          <p:spPr bwMode="auto">
            <a:xfrm>
              <a:off x="3924" y="3508"/>
              <a:ext cx="486" cy="48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38" name="Group 30"/>
          <p:cNvGrpSpPr>
            <a:grpSpLocks/>
          </p:cNvGrpSpPr>
          <p:nvPr/>
        </p:nvGrpSpPr>
        <p:grpSpPr bwMode="auto">
          <a:xfrm>
            <a:off x="3955631" y="2985045"/>
            <a:ext cx="3139050" cy="1549182"/>
            <a:chOff x="2766" y="2081"/>
            <a:chExt cx="2195" cy="1080"/>
          </a:xfrm>
        </p:grpSpPr>
        <p:sp>
          <p:nvSpPr>
            <p:cNvPr id="17417" name="Oval 9"/>
            <p:cNvSpPr>
              <a:spLocks noChangeArrowheads="1"/>
            </p:cNvSpPr>
            <p:nvPr/>
          </p:nvSpPr>
          <p:spPr bwMode="auto">
            <a:xfrm>
              <a:off x="2891" y="2081"/>
              <a:ext cx="2070" cy="760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" name="WordArt 11"/>
            <p:cNvSpPr>
              <a:spLocks noChangeArrowheads="1" noChangeShapeType="1"/>
            </p:cNvSpPr>
            <p:nvPr/>
          </p:nvSpPr>
          <p:spPr bwMode="auto">
            <a:xfrm>
              <a:off x="3158" y="2361"/>
              <a:ext cx="1482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68686"/>
                    </a:outerShdw>
                  </a:effectLst>
                  <a:latin typeface="Arial Black"/>
                </a:rPr>
                <a:t>Evaluasi</a:t>
              </a:r>
            </a:p>
          </p:txBody>
        </p:sp>
        <p:sp>
          <p:nvSpPr>
            <p:cNvPr id="17420" name="WordArt 12"/>
            <p:cNvSpPr>
              <a:spLocks noChangeArrowheads="1" noChangeShapeType="1"/>
            </p:cNvSpPr>
            <p:nvPr/>
          </p:nvSpPr>
          <p:spPr bwMode="auto">
            <a:xfrm>
              <a:off x="2766" y="2254"/>
              <a:ext cx="192" cy="4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107763" dir="2700000" algn="ctr" rotWithShape="0">
                      <a:srgbClr val="868686"/>
                    </a:outerShdw>
                  </a:effectLst>
                  <a:latin typeface="Arial Black"/>
                </a:rPr>
                <a:t>3</a:t>
              </a:r>
            </a:p>
          </p:txBody>
        </p:sp>
        <p:sp>
          <p:nvSpPr>
            <p:cNvPr id="17427" name="AutoShape 19"/>
            <p:cNvSpPr>
              <a:spLocks noChangeArrowheads="1"/>
            </p:cNvSpPr>
            <p:nvPr/>
          </p:nvSpPr>
          <p:spPr bwMode="auto">
            <a:xfrm>
              <a:off x="3942" y="2674"/>
              <a:ext cx="486" cy="487"/>
            </a:xfrm>
            <a:prstGeom prst="downArrow">
              <a:avLst>
                <a:gd name="adj1" fmla="val 50000"/>
                <a:gd name="adj2" fmla="val 2505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37" name="Group 29"/>
          <p:cNvGrpSpPr>
            <a:grpSpLocks/>
          </p:cNvGrpSpPr>
          <p:nvPr/>
        </p:nvGrpSpPr>
        <p:grpSpPr bwMode="auto">
          <a:xfrm>
            <a:off x="3947051" y="1684018"/>
            <a:ext cx="3139050" cy="1577871"/>
            <a:chOff x="2760" y="1174"/>
            <a:chExt cx="2195" cy="1100"/>
          </a:xfrm>
        </p:grpSpPr>
        <p:sp>
          <p:nvSpPr>
            <p:cNvPr id="17413" name="Oval 5"/>
            <p:cNvSpPr>
              <a:spLocks noChangeArrowheads="1"/>
            </p:cNvSpPr>
            <p:nvPr/>
          </p:nvSpPr>
          <p:spPr bwMode="auto">
            <a:xfrm>
              <a:off x="2885" y="1174"/>
              <a:ext cx="2070" cy="76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5" name="WordArt 7"/>
            <p:cNvSpPr>
              <a:spLocks noChangeArrowheads="1" noChangeShapeType="1"/>
            </p:cNvSpPr>
            <p:nvPr/>
          </p:nvSpPr>
          <p:spPr bwMode="auto">
            <a:xfrm>
              <a:off x="3152" y="1454"/>
              <a:ext cx="1482" cy="2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68686"/>
                    </a:outerShdw>
                  </a:effectLst>
                  <a:latin typeface="Arial Black"/>
                </a:rPr>
                <a:t>Pelaksanaan Model</a:t>
              </a:r>
            </a:p>
          </p:txBody>
        </p:sp>
        <p:sp>
          <p:nvSpPr>
            <p:cNvPr id="17416" name="WordArt 8"/>
            <p:cNvSpPr>
              <a:spLocks noChangeArrowheads="1" noChangeShapeType="1"/>
            </p:cNvSpPr>
            <p:nvPr/>
          </p:nvSpPr>
          <p:spPr bwMode="auto">
            <a:xfrm>
              <a:off x="2760" y="1347"/>
              <a:ext cx="192" cy="4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107763" dir="2700000" algn="ctr" rotWithShape="0">
                      <a:srgbClr val="868686"/>
                    </a:outerShdw>
                  </a:effectLst>
                  <a:latin typeface="Arial Black"/>
                </a:rPr>
                <a:t>2</a:t>
              </a:r>
            </a:p>
          </p:txBody>
        </p:sp>
        <p:sp>
          <p:nvSpPr>
            <p:cNvPr id="17426" name="AutoShape 18"/>
            <p:cNvSpPr>
              <a:spLocks noChangeArrowheads="1"/>
            </p:cNvSpPr>
            <p:nvPr/>
          </p:nvSpPr>
          <p:spPr bwMode="auto">
            <a:xfrm>
              <a:off x="3930" y="1787"/>
              <a:ext cx="486" cy="487"/>
            </a:xfrm>
            <a:prstGeom prst="downArrow">
              <a:avLst>
                <a:gd name="adj1" fmla="val 50000"/>
                <a:gd name="adj2" fmla="val 2505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42" name="Rectangle 34"/>
          <p:cNvSpPr>
            <a:spLocks noChangeArrowheads="1"/>
          </p:cNvSpPr>
          <p:nvPr/>
        </p:nvSpPr>
        <p:spPr bwMode="auto">
          <a:xfrm>
            <a:off x="892377" y="1790166"/>
            <a:ext cx="3363573" cy="75737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479" tIns="41239" rIns="82479" bIns="41239" anchor="ctr"/>
          <a:lstStyle/>
          <a:p>
            <a:pPr defTabSz="915001"/>
            <a:r>
              <a:rPr lang="en-US" sz="2900" b="1">
                <a:solidFill>
                  <a:srgbClr val="FF3300"/>
                </a:solidFill>
                <a:latin typeface="Tahoma" pitchFamily="34" charset="0"/>
              </a:rPr>
              <a:t>PROSES DASAR </a:t>
            </a:r>
            <a:r>
              <a:rPr lang="en-US" sz="2900" b="1" i="1">
                <a:solidFill>
                  <a:srgbClr val="FF3300"/>
                </a:solidFill>
                <a:latin typeface="Tahoma" pitchFamily="34" charset="0"/>
              </a:rPr>
              <a:t>INCREMENTAL DISJOINTED PLANNING</a:t>
            </a:r>
          </a:p>
        </p:txBody>
      </p:sp>
      <p:grpSp>
        <p:nvGrpSpPr>
          <p:cNvPr id="17436" name="Group 28"/>
          <p:cNvGrpSpPr>
            <a:grpSpLocks/>
          </p:cNvGrpSpPr>
          <p:nvPr/>
        </p:nvGrpSpPr>
        <p:grpSpPr bwMode="auto">
          <a:xfrm>
            <a:off x="3912728" y="344263"/>
            <a:ext cx="4657806" cy="1616601"/>
            <a:chOff x="2736" y="240"/>
            <a:chExt cx="3257" cy="1127"/>
          </a:xfrm>
        </p:grpSpPr>
        <p:sp>
          <p:nvSpPr>
            <p:cNvPr id="17410" name="Oval 2"/>
            <p:cNvSpPr>
              <a:spLocks noChangeArrowheads="1"/>
            </p:cNvSpPr>
            <p:nvPr/>
          </p:nvSpPr>
          <p:spPr bwMode="auto">
            <a:xfrm>
              <a:off x="2861" y="240"/>
              <a:ext cx="3132" cy="880"/>
            </a:xfrm>
            <a:prstGeom prst="ellipse">
              <a:avLst/>
            </a:prstGeom>
            <a:solidFill>
              <a:srgbClr val="CC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1" name="WordArt 3"/>
            <p:cNvSpPr>
              <a:spLocks noChangeArrowheads="1" noChangeShapeType="1"/>
            </p:cNvSpPr>
            <p:nvPr/>
          </p:nvSpPr>
          <p:spPr bwMode="auto">
            <a:xfrm>
              <a:off x="3092" y="600"/>
              <a:ext cx="2484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68686"/>
                    </a:outerShdw>
                  </a:effectLst>
                  <a:latin typeface="Arial Black"/>
                </a:rPr>
                <a:t>Penetapan Model Sistem</a:t>
              </a:r>
            </a:p>
          </p:txBody>
        </p:sp>
        <p:sp>
          <p:nvSpPr>
            <p:cNvPr id="17412" name="WordArt 4"/>
            <p:cNvSpPr>
              <a:spLocks noChangeArrowheads="1" noChangeShapeType="1"/>
            </p:cNvSpPr>
            <p:nvPr/>
          </p:nvSpPr>
          <p:spPr bwMode="auto">
            <a:xfrm>
              <a:off x="2736" y="407"/>
              <a:ext cx="192" cy="4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107763" dir="2700000" algn="ctr" rotWithShape="0">
                      <a:srgbClr val="868686"/>
                    </a:outerShdw>
                  </a:effectLst>
                  <a:latin typeface="Arial Black"/>
                </a:rPr>
                <a:t>1</a:t>
              </a:r>
            </a:p>
          </p:txBody>
        </p:sp>
        <p:sp>
          <p:nvSpPr>
            <p:cNvPr id="17425" name="AutoShape 17"/>
            <p:cNvSpPr>
              <a:spLocks noChangeArrowheads="1"/>
            </p:cNvSpPr>
            <p:nvPr/>
          </p:nvSpPr>
          <p:spPr bwMode="auto">
            <a:xfrm>
              <a:off x="3924" y="880"/>
              <a:ext cx="486" cy="487"/>
            </a:xfrm>
            <a:prstGeom prst="downArrow">
              <a:avLst>
                <a:gd name="adj1" fmla="val 50000"/>
                <a:gd name="adj2" fmla="val 2505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39" name="Group 31"/>
          <p:cNvGrpSpPr>
            <a:grpSpLocks/>
          </p:cNvGrpSpPr>
          <p:nvPr/>
        </p:nvGrpSpPr>
        <p:grpSpPr bwMode="auto">
          <a:xfrm>
            <a:off x="6708556" y="1210657"/>
            <a:ext cx="1537347" cy="3299184"/>
            <a:chOff x="4691" y="844"/>
            <a:chExt cx="1075" cy="2300"/>
          </a:xfrm>
        </p:grpSpPr>
        <p:sp>
          <p:nvSpPr>
            <p:cNvPr id="17414" name="AutoShape 6"/>
            <p:cNvSpPr>
              <a:spLocks noChangeArrowheads="1"/>
            </p:cNvSpPr>
            <p:nvPr/>
          </p:nvSpPr>
          <p:spPr bwMode="auto">
            <a:xfrm>
              <a:off x="4691" y="1434"/>
              <a:ext cx="528" cy="273"/>
            </a:xfrm>
            <a:prstGeom prst="leftArrow">
              <a:avLst>
                <a:gd name="adj1" fmla="val 50000"/>
                <a:gd name="adj2" fmla="val 4835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8" name="AutoShape 10"/>
            <p:cNvSpPr>
              <a:spLocks noChangeArrowheads="1"/>
            </p:cNvSpPr>
            <p:nvPr/>
          </p:nvSpPr>
          <p:spPr bwMode="auto">
            <a:xfrm>
              <a:off x="4709" y="2347"/>
              <a:ext cx="528" cy="274"/>
            </a:xfrm>
            <a:prstGeom prst="leftArrow">
              <a:avLst>
                <a:gd name="adj1" fmla="val 50000"/>
                <a:gd name="adj2" fmla="val 4817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WordArt 16"/>
            <p:cNvSpPr>
              <a:spLocks noChangeArrowheads="1" noChangeShapeType="1"/>
            </p:cNvSpPr>
            <p:nvPr/>
          </p:nvSpPr>
          <p:spPr bwMode="auto">
            <a:xfrm rot="5400000">
              <a:off x="4412" y="1790"/>
              <a:ext cx="2300" cy="40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kern="10">
                  <a:solidFill>
                    <a:srgbClr val="FFFF00"/>
                  </a:solidFill>
                  <a:effectLst>
                    <a:outerShdw dist="107763" dir="2700000" algn="ctr" rotWithShape="0">
                      <a:srgbClr val="868686"/>
                    </a:outerShdw>
                  </a:effectLst>
                  <a:latin typeface="Arial Black"/>
                </a:rPr>
                <a:t>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549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smtClean="0"/>
              <a:t>CONTOH INCREMENTAL DISJOINTED PLANNING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Rencana teknis tata ruang</a:t>
            </a:r>
          </a:p>
          <a:p>
            <a:r>
              <a:rPr lang="en-US" smtClean="0"/>
              <a:t>Pedoman teknis</a:t>
            </a:r>
          </a:p>
          <a:p>
            <a:r>
              <a:rPr lang="en-US" smtClean="0"/>
              <a:t>Rencana pembangunan tahunan</a:t>
            </a:r>
          </a:p>
          <a:p>
            <a:r>
              <a:rPr lang="en-US" smtClean="0"/>
              <a:t>Rencana jangka pendek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19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smtClean="0"/>
              <a:t>MIXED SCANING PLANNING</a:t>
            </a:r>
            <a:endParaRPr lang="en-US" sz="40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Mixed: campuran, gabungan, dan penterpaduan</a:t>
            </a:r>
          </a:p>
          <a:p>
            <a:r>
              <a:rPr lang="en-US" smtClean="0"/>
              <a:t>Scanning: melihat dengan cepat</a:t>
            </a:r>
          </a:p>
          <a:p>
            <a:r>
              <a:rPr lang="en-US" smtClean="0"/>
              <a:t>Mixed scanning planning: moda perencanaan yang menggabungkan antara elemen-elemen yng terdapat pada rational planning dn inremental planning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54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smtClean="0"/>
              <a:t>CIRI-CIRI MIXED SCANNING PLANNING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Bersifat comprehensive sekaligus incremental</a:t>
            </a:r>
          </a:p>
          <a:p>
            <a:r>
              <a:rPr lang="en-US" smtClean="0"/>
              <a:t>Tujuan dan sasaran perencanaannya bersifat strategis, tetapi juga praktis pragmatis</a:t>
            </a:r>
          </a:p>
          <a:p>
            <a:r>
              <a:rPr lang="en-US" smtClean="0"/>
              <a:t>Tujuan dan sasaran perencanaan seringkali terukur dan mudah dievaluasi</a:t>
            </a:r>
          </a:p>
          <a:p>
            <a:r>
              <a:rPr lang="en-US" smtClean="0"/>
              <a:t>Terperinci,detail, dan teknis</a:t>
            </a:r>
          </a:p>
          <a:p>
            <a:r>
              <a:rPr lang="en-US" smtClean="0"/>
              <a:t>Proses perencanaannya melibatkan banyak ahli dengan latar belakang keahlian yang berbeda pada awalnya, tetapi hanya sedikit ahli pada tahap pelaksanaannya</a:t>
            </a:r>
          </a:p>
          <a:p>
            <a:r>
              <a:rPr lang="en-US" smtClean="0"/>
              <a:t>Jangka waktu pelaksanaannya adalah menengah</a:t>
            </a:r>
          </a:p>
          <a:p>
            <a:r>
              <a:rPr lang="en-US" smtClean="0"/>
              <a:t>Skala tanggung jawab pelaksanaannya luas dan langsung mengena pada lingkupnya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90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smtClean="0"/>
              <a:t>CONTOH MIXED SCANNING PLANNING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Rencana detail tata ruang</a:t>
            </a:r>
          </a:p>
          <a:p>
            <a:r>
              <a:rPr lang="en-US" smtClean="0"/>
              <a:t>Rencana jangka menengah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5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DEFINISI PERENCANAAN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smtClean="0"/>
              <a:t>PERENCANAAN SEBAGAI SUATU PROSES UNTUK MENGHASILKAN KETETAPAN/ACUAN DALAM PENGAMBILAN KEPUTUSAN DI MASA YANG AKAN DATANG, SEKALIGUS MENCAPAI TUJUAN (Dror, 1973)</a:t>
            </a:r>
          </a:p>
          <a:p>
            <a:pPr marL="0" indent="0">
              <a:buNone/>
            </a:pPr>
            <a:endParaRPr lang="en-US" i="1"/>
          </a:p>
          <a:p>
            <a:pPr marL="0" indent="0">
              <a:buNone/>
            </a:pPr>
            <a:r>
              <a:rPr lang="en-US" i="1" smtClean="0"/>
              <a:t>Dalam perencanaan, adanya proses koordinasi antara pemerintah dan masyarakat. Masyarakat diperbolehkan berpartisipasi dalam pengambilan keputusan (Wildavsky, 9173)</a:t>
            </a:r>
          </a:p>
          <a:p>
            <a:pPr marL="0" indent="0">
              <a:buNone/>
            </a:pPr>
            <a:endParaRPr lang="en-US" i="1" smtClean="0"/>
          </a:p>
          <a:p>
            <a:pPr marL="0" indent="0">
              <a:buNone/>
            </a:pPr>
            <a:endParaRPr lang="en-US" i="1"/>
          </a:p>
          <a:p>
            <a:pPr marL="0" indent="0">
              <a:buNone/>
            </a:pPr>
            <a:endParaRPr lang="en-US" i="1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7907787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smtClean="0"/>
              <a:t>PARTISIPATORY PLANNING</a:t>
            </a:r>
            <a:endParaRPr lang="en-US" sz="40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Paradigma proses perencanaan yang mengutamakan keterlibatan masyarakat dalam proses perencanaan dan pengambilan keputusan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mtClean="0"/>
              <a:t>Masyarakat berinisiatif dalam berpartisipasi pada proses pembangunan dan mengontrol pelaksanaan dari pembangunan tersebut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996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/>
              <a:t>PARTISIPATORY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mtClean="0"/>
              <a:t>Incremental planning and comprehensive planning memerlukan pemahaman dan pengetahuan yang mendalam terhadap konsep dan ilmu perencanaan Sedangkan stakeholder perencanaan berasal dari latar belakang, tingkat pengetahuan, dan kepentingan yang berbeda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Formula yang tepat adalah dengan koonep partisipatif </a:t>
            </a:r>
            <a:endParaRPr lang="en-US" b="1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081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smtClean="0"/>
              <a:t>METODE PARTICIPATORY PLANNING</a:t>
            </a:r>
            <a:endParaRPr lang="en-US" sz="40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6" y="1447800"/>
            <a:ext cx="3718034" cy="4953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PARTICIPATORY RURAL APPRAISAL</a:t>
            </a:r>
          </a:p>
          <a:p>
            <a:pPr marL="514350" indent="-514350">
              <a:buAutoNum type="arabicPeriod"/>
            </a:pPr>
            <a:r>
              <a:rPr lang="en-US" sz="4000" smtClean="0"/>
              <a:t>Mapping and modelling</a:t>
            </a:r>
          </a:p>
          <a:p>
            <a:pPr marL="514350" indent="-514350">
              <a:buAutoNum type="arabicPeriod"/>
            </a:pPr>
            <a:r>
              <a:rPr lang="en-US" sz="4000" smtClean="0"/>
              <a:t>Time Lines and Trend and change analysis</a:t>
            </a:r>
          </a:p>
          <a:p>
            <a:pPr marL="514350" indent="-514350">
              <a:buAutoNum type="arabicPeriod"/>
            </a:pPr>
            <a:r>
              <a:rPr lang="en-US" sz="4000" smtClean="0"/>
              <a:t>Seasonal Calendars</a:t>
            </a:r>
          </a:p>
          <a:p>
            <a:pPr marL="514350" indent="-514350">
              <a:buAutoNum type="arabicPeriod"/>
            </a:pPr>
            <a:r>
              <a:rPr lang="en-US" sz="4000" smtClean="0"/>
              <a:t>Daily time-use analysis</a:t>
            </a:r>
          </a:p>
          <a:p>
            <a:pPr marL="514350" indent="-514350">
              <a:buAutoNum type="arabicPeriod"/>
            </a:pPr>
            <a:r>
              <a:rPr lang="en-US" sz="4000" smtClean="0"/>
              <a:t>Partisipatory planning, budgeting, implementation, and monitoring</a:t>
            </a:r>
            <a:endParaRPr lang="en-US" sz="4000"/>
          </a:p>
        </p:txBody>
      </p:sp>
      <p:grpSp>
        <p:nvGrpSpPr>
          <p:cNvPr id="4" name="Group 3"/>
          <p:cNvGrpSpPr/>
          <p:nvPr/>
        </p:nvGrpSpPr>
        <p:grpSpPr>
          <a:xfrm>
            <a:off x="3817611" y="2133600"/>
            <a:ext cx="5248911" cy="3037206"/>
            <a:chOff x="0" y="0"/>
            <a:chExt cx="5248925" cy="30374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46985" cy="1431925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670" y="0"/>
              <a:ext cx="2548255" cy="1433195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07805" y="1605516"/>
              <a:ext cx="2546985" cy="1431925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74066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smtClean="0"/>
              <a:t>TOP DOWN VS BOTTOM UP PLANNING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Top down planning adalah jika seluruh rencana dan keputusan dilakukan oleh institusi lebih tinggi, sedangkan institusi dibawahnya atau masyarakat sebagai pelaksana</a:t>
            </a:r>
          </a:p>
          <a:p>
            <a:r>
              <a:rPr lang="en-US" smtClean="0"/>
              <a:t>Bottom up planning adalah jika institusi dibawah ataupun masyarakat diberikan porsi untuk menyampaikan usulan dan pendapat kepada institusi yang berada di atasnya. Sehingga pengambilan keputusan dilakukan atas kesepakatan bersama</a:t>
            </a:r>
          </a:p>
          <a:p>
            <a:r>
              <a:rPr lang="en-US" smtClean="0"/>
              <a:t>Top down planning bersifat sentralik</a:t>
            </a:r>
          </a:p>
          <a:p>
            <a:r>
              <a:rPr lang="en-US" smtClean="0"/>
              <a:t>Bottom up bersifat desentralik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21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terimakasih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8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/>
              <a:t>DEFINISI PERENCANAAN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smtClean="0"/>
              <a:t>Perencanaan </a:t>
            </a:r>
            <a:r>
              <a:rPr lang="en-US" i="1" smtClean="0"/>
              <a:t>adalah </a:t>
            </a:r>
            <a:r>
              <a:rPr lang="en-US" i="1" smtClean="0"/>
              <a:t>proses yang ontinu yang terdiri atas pengambilan keputusan, alternatif, rekomendasi dengan pemanfaatan sumber daya yang ada untuk mencapai tujuan yng spesifik (Diana Conyers and Peter Hills, 1984)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2717842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TUJUAN PERENCANAAN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Perlindungan terhadap sumber daya dan lingkungan</a:t>
            </a:r>
          </a:p>
          <a:p>
            <a:r>
              <a:rPr lang="en-US" smtClean="0"/>
              <a:t>Perlindungan terhadap kawasan yang memiliki fungsi-fungsi khusus, seperti kawasan pesisir</a:t>
            </a:r>
          </a:p>
          <a:p>
            <a:r>
              <a:rPr lang="en-US" smtClean="0"/>
              <a:t>Perlindungan terhadap kawasan historis</a:t>
            </a:r>
          </a:p>
          <a:p>
            <a:r>
              <a:rPr lang="en-US" smtClean="0"/>
              <a:t>Memastikan bahwa masyarakat dapat mengakes sarana dan prasarana</a:t>
            </a:r>
          </a:p>
          <a:p>
            <a:r>
              <a:rPr lang="en-US" smtClean="0"/>
              <a:t>Dan lain sebagainya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45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ELEMEN PERENCANAAN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Perencanaan adalah pilihan</a:t>
            </a:r>
          </a:p>
          <a:p>
            <a:r>
              <a:rPr lang="en-US" smtClean="0"/>
              <a:t>Perencanaan adalah pengelolaan sumber daya</a:t>
            </a:r>
          </a:p>
          <a:p>
            <a:r>
              <a:rPr lang="en-US" smtClean="0"/>
              <a:t>Perencanaan adalah pencapaian tujuan</a:t>
            </a:r>
          </a:p>
          <a:p>
            <a:r>
              <a:rPr lang="en-US" smtClean="0"/>
              <a:t>Perencanaan untuk masa depan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51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PROSES PERENCANAAN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2" t="29310" r="31055" b="23312"/>
          <a:stretch/>
        </p:blipFill>
        <p:spPr bwMode="auto">
          <a:xfrm>
            <a:off x="1108841" y="1219200"/>
            <a:ext cx="6443028" cy="497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916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PROSES PERENCANAAN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Perumusan isu permasalahan</a:t>
            </a:r>
          </a:p>
          <a:p>
            <a:r>
              <a:rPr lang="en-US" smtClean="0"/>
              <a:t>Penentuan tujuan dan sasaran</a:t>
            </a:r>
          </a:p>
          <a:p>
            <a:r>
              <a:rPr lang="en-US" smtClean="0"/>
              <a:t>Membangun </a:t>
            </a:r>
            <a:r>
              <a:rPr lang="en-US" i="1" smtClean="0"/>
              <a:t>organizational framework (</a:t>
            </a:r>
            <a:r>
              <a:rPr lang="en-US" smtClean="0"/>
              <a:t>pemerintah pusat hingga daerah, NGO, masyarakat, swasta, dan lain sebagainya)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7883" y="1120087"/>
            <a:ext cx="2770374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smtClean="0"/>
              <a:t>Decision to Adopt Planning</a:t>
            </a:r>
            <a:endParaRPr lang="en-US" b="1" i="1"/>
          </a:p>
        </p:txBody>
      </p:sp>
    </p:spTree>
    <p:extLst>
      <p:ext uri="{BB962C8B-B14F-4D97-AF65-F5344CB8AC3E}">
        <p14:creationId xmlns:p14="http://schemas.microsoft.com/office/powerpoint/2010/main" val="3620795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smtClean="0"/>
              <a:t>PROSES PERENCANAAN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Tujuan dan sasaran sebagai capaian prioritas dari perencanaan yang akan dicapai melalui beberapa tahapan</a:t>
            </a:r>
          </a:p>
          <a:p>
            <a:r>
              <a:rPr lang="en-US" smtClean="0"/>
              <a:t>Tujuan bersifat abstrak, bersifat pernyataan/</a:t>
            </a:r>
            <a:r>
              <a:rPr lang="en-US" i="1" smtClean="0"/>
              <a:t>statement</a:t>
            </a:r>
          </a:p>
          <a:p>
            <a:r>
              <a:rPr lang="en-US" smtClean="0"/>
              <a:t>Sasaran bersifat lebih presisi dibandingkan tujuan, dicapai dalam jangka pendek, dan bersifat operasional</a:t>
            </a:r>
          </a:p>
          <a:p>
            <a:r>
              <a:rPr lang="en-US" smtClean="0"/>
              <a:t>Target bersifat lebih presisi, kuantitatif, penjabaran dari sasaran, dapat dicapai dalam jangka pendek</a:t>
            </a:r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7883" y="1120087"/>
            <a:ext cx="4016228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i="1" smtClean="0"/>
              <a:t>Planning Goals, Objectives, and Targets </a:t>
            </a:r>
            <a:endParaRPr lang="en-US" b="1" i="1"/>
          </a:p>
        </p:txBody>
      </p:sp>
    </p:spTree>
    <p:extLst>
      <p:ext uri="{BB962C8B-B14F-4D97-AF65-F5344CB8AC3E}">
        <p14:creationId xmlns:p14="http://schemas.microsoft.com/office/powerpoint/2010/main" val="1865640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2756</TotalTime>
  <Words>1131</Words>
  <Application>Microsoft Office PowerPoint</Application>
  <PresentationFormat>On-screen Show (4:3)</PresentationFormat>
  <Paragraphs>209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PROSES DAN KOMPONEN PERENCANAAN WILAYAH DAN KOTA</vt:lpstr>
      <vt:lpstr>OUTLINE</vt:lpstr>
      <vt:lpstr>DEFINISI PERENCANAAN</vt:lpstr>
      <vt:lpstr>DEFINISI PERENCANAAN</vt:lpstr>
      <vt:lpstr>TUJUAN PERENCANAAN</vt:lpstr>
      <vt:lpstr>ELEMEN PERENCANAAN</vt:lpstr>
      <vt:lpstr>PROSES PERENCANAAN</vt:lpstr>
      <vt:lpstr>PROSES PERENCANAAN</vt:lpstr>
      <vt:lpstr>PROSES PERENCANAAN</vt:lpstr>
      <vt:lpstr>PROSES PERENCANAAN</vt:lpstr>
      <vt:lpstr>PROSES PERENCANAAN</vt:lpstr>
      <vt:lpstr>PROSES PERENCANAAN</vt:lpstr>
      <vt:lpstr>PROSES PERENCANAAN</vt:lpstr>
      <vt:lpstr>PROSES PERENCANAAN</vt:lpstr>
      <vt:lpstr>PERAN STAKEHOLDER</vt:lpstr>
      <vt:lpstr>TIPE PERENCANAAN</vt:lpstr>
      <vt:lpstr>LATAR BELAKANG TIPE PERENCANAAN</vt:lpstr>
      <vt:lpstr>PowerPoint Presentation</vt:lpstr>
      <vt:lpstr>COMPREHENSIVE PLANNING</vt:lpstr>
      <vt:lpstr>CIRI-CIRI COMPREHENSIVE PLAN</vt:lpstr>
      <vt:lpstr>CONTOH COMPREHENSIVE PLANNING</vt:lpstr>
      <vt:lpstr>PowerPoint Presentation</vt:lpstr>
      <vt:lpstr>INCREMENTAL PLANNING</vt:lpstr>
      <vt:lpstr>SIFAT INCREMENTAL DISJOINTED PLANING</vt:lpstr>
      <vt:lpstr>PowerPoint Presentation</vt:lpstr>
      <vt:lpstr>CONTOH INCREMENTAL DISJOINTED PLANNING</vt:lpstr>
      <vt:lpstr>MIXED SCANING PLANNING</vt:lpstr>
      <vt:lpstr>CIRI-CIRI MIXED SCANNING PLANNING</vt:lpstr>
      <vt:lpstr>CONTOH MIXED SCANNING PLANNING</vt:lpstr>
      <vt:lpstr>PARTISIPATORY PLANNING</vt:lpstr>
      <vt:lpstr>PARTISIPATORY PLANNING</vt:lpstr>
      <vt:lpstr>METODE PARTICIPATORY PLANNING</vt:lpstr>
      <vt:lpstr>TOP DOWN VS BOTTOM UP PLANNING</vt:lpstr>
      <vt:lpstr>terimakasih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KIRANA</dc:creator>
  <cp:lastModifiedBy>KIRANA</cp:lastModifiedBy>
  <cp:revision>184</cp:revision>
  <dcterms:created xsi:type="dcterms:W3CDTF">2018-09-04T21:30:41Z</dcterms:created>
  <dcterms:modified xsi:type="dcterms:W3CDTF">2018-10-20T04:56:21Z</dcterms:modified>
</cp:coreProperties>
</file>