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3" r:id="rId3"/>
    <p:sldId id="409" r:id="rId4"/>
    <p:sldId id="412" r:id="rId5"/>
    <p:sldId id="407" r:id="rId6"/>
    <p:sldId id="431" r:id="rId7"/>
    <p:sldId id="410" r:id="rId8"/>
    <p:sldId id="408" r:id="rId9"/>
    <p:sldId id="414" r:id="rId10"/>
    <p:sldId id="411" r:id="rId11"/>
    <p:sldId id="413" r:id="rId12"/>
    <p:sldId id="415" r:id="rId13"/>
    <p:sldId id="416" r:id="rId14"/>
    <p:sldId id="424" r:id="rId15"/>
    <p:sldId id="425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6" r:id="rId24"/>
    <p:sldId id="427" r:id="rId25"/>
    <p:sldId id="428" r:id="rId26"/>
    <p:sldId id="429" r:id="rId27"/>
    <p:sldId id="430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CAD-75B5-4FC6-A94E-B437AB1936D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588F-6647-474E-8A15-E2ACCD5E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SISTEM INFORMASI SPASIAL DALAM PERENCANAAN WILAYAH DAN KOTA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4472" y="1154667"/>
            <a:ext cx="22860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GIS</a:t>
            </a:r>
            <a:endParaRPr lang="en-US" sz="2400" b="1"/>
          </a:p>
        </p:txBody>
      </p:sp>
      <p:sp>
        <p:nvSpPr>
          <p:cNvPr id="5" name="Right Arrow 4"/>
          <p:cNvSpPr/>
          <p:nvPr/>
        </p:nvSpPr>
        <p:spPr>
          <a:xfrm>
            <a:off x="3097479" y="1431666"/>
            <a:ext cx="1752600" cy="8763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1186" y="728185"/>
            <a:ext cx="1542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Spatial querry </a:t>
            </a:r>
          </a:p>
          <a:p>
            <a:r>
              <a:rPr lang="en-US" i="1" smtClean="0"/>
              <a:t>and mapping</a:t>
            </a:r>
            <a:endParaRPr lang="en-US" i="1"/>
          </a:p>
        </p:txBody>
      </p:sp>
      <p:sp>
        <p:nvSpPr>
          <p:cNvPr id="7" name="Rectangle 6"/>
          <p:cNvSpPr/>
          <p:nvPr/>
        </p:nvSpPr>
        <p:spPr>
          <a:xfrm>
            <a:off x="5453398" y="1382583"/>
            <a:ext cx="23622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Urban planning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4495800"/>
            <a:ext cx="22860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Spatial analysis &amp; modelling</a:t>
            </a:r>
            <a:endParaRPr lang="en-US" sz="2400" b="1"/>
          </a:p>
        </p:txBody>
      </p:sp>
      <p:sp>
        <p:nvSpPr>
          <p:cNvPr id="9" name="Oval 8"/>
          <p:cNvSpPr/>
          <p:nvPr/>
        </p:nvSpPr>
        <p:spPr>
          <a:xfrm>
            <a:off x="457200" y="4648200"/>
            <a:ext cx="22860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Non-GIS database/data</a:t>
            </a:r>
            <a:endParaRPr lang="en-US" sz="2400" b="1"/>
          </a:p>
        </p:txBody>
      </p:sp>
      <p:sp>
        <p:nvSpPr>
          <p:cNvPr id="10" name="Right Arrow 9"/>
          <p:cNvSpPr/>
          <p:nvPr/>
        </p:nvSpPr>
        <p:spPr>
          <a:xfrm rot="17437793">
            <a:off x="5295899" y="2955681"/>
            <a:ext cx="1752600" cy="8763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0" y="4857750"/>
            <a:ext cx="1752600" cy="8763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9444" y="464820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data</a:t>
            </a:r>
            <a:endParaRPr lang="en-US" i="1"/>
          </a:p>
        </p:txBody>
      </p:sp>
      <p:sp>
        <p:nvSpPr>
          <p:cNvPr id="13" name="Right Arrow 12"/>
          <p:cNvSpPr/>
          <p:nvPr/>
        </p:nvSpPr>
        <p:spPr>
          <a:xfrm rot="2351981">
            <a:off x="2320416" y="3176064"/>
            <a:ext cx="2943567" cy="8763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784374">
            <a:off x="3885456" y="3079748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data</a:t>
            </a:r>
            <a:endParaRPr lang="en-US" i="1"/>
          </a:p>
        </p:txBody>
      </p:sp>
      <p:sp>
        <p:nvSpPr>
          <p:cNvPr id="15" name="TextBox 14"/>
          <p:cNvSpPr txBox="1"/>
          <p:nvPr/>
        </p:nvSpPr>
        <p:spPr>
          <a:xfrm>
            <a:off x="2829619" y="2096184"/>
            <a:ext cx="167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Geo-processing </a:t>
            </a:r>
          </a:p>
          <a:p>
            <a:pPr algn="ctr"/>
            <a:r>
              <a:rPr lang="en-US" i="1" smtClean="0"/>
              <a:t>function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65340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MANFAAT GIS DALAM URBAN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Land use maps and plans</a:t>
            </a:r>
          </a:p>
          <a:p>
            <a:r>
              <a:rPr lang="en-US" smtClean="0"/>
              <a:t>Sosio economic data</a:t>
            </a:r>
          </a:p>
          <a:p>
            <a:r>
              <a:rPr lang="en-US" smtClean="0"/>
              <a:t>Environmental data</a:t>
            </a:r>
          </a:p>
          <a:p>
            <a:r>
              <a:rPr lang="en-US" smtClean="0"/>
              <a:t>Planning application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Spatial analysis and </a:t>
            </a:r>
            <a:r>
              <a:rPr lang="en-US" smtClean="0">
                <a:solidFill>
                  <a:srgbClr val="00B050"/>
                </a:solidFill>
              </a:rPr>
              <a:t>modelling:</a:t>
            </a:r>
            <a:r>
              <a:rPr lang="en-US" smtClean="0"/>
              <a:t> </a:t>
            </a:r>
          </a:p>
          <a:p>
            <a:pPr marL="514350" indent="-514350">
              <a:buAutoNum type="arabicPeriod"/>
            </a:pPr>
            <a:r>
              <a:rPr lang="en-US" smtClean="0"/>
              <a:t>Spatial statistical analysis</a:t>
            </a:r>
          </a:p>
          <a:p>
            <a:pPr marL="514350" indent="-514350">
              <a:buAutoNum type="arabicPeriod"/>
            </a:pPr>
            <a:r>
              <a:rPr lang="en-US" smtClean="0"/>
              <a:t>Site selection</a:t>
            </a:r>
          </a:p>
          <a:p>
            <a:pPr marL="514350" indent="-514350">
              <a:buAutoNum type="arabicPeriod"/>
            </a:pPr>
            <a:r>
              <a:rPr lang="en-US" smtClean="0"/>
              <a:t>Identification of planning </a:t>
            </a:r>
            <a:r>
              <a:rPr lang="en-US"/>
              <a:t>action </a:t>
            </a:r>
            <a:r>
              <a:rPr lang="en-US" smtClean="0"/>
              <a:t>areas</a:t>
            </a:r>
          </a:p>
          <a:p>
            <a:pPr marL="514350" indent="-514350">
              <a:buAutoNum type="arabicPeriod"/>
            </a:pPr>
            <a:r>
              <a:rPr lang="en-US" smtClean="0"/>
              <a:t>Land suitability analysis</a:t>
            </a:r>
          </a:p>
          <a:p>
            <a:pPr marL="514350" indent="-514350">
              <a:buAutoNum type="arabicPeriod"/>
            </a:pPr>
            <a:r>
              <a:rPr lang="en-US" smtClean="0"/>
              <a:t>Land use </a:t>
            </a:r>
            <a:r>
              <a:rPr lang="en-US"/>
              <a:t>transport </a:t>
            </a:r>
            <a:r>
              <a:rPr lang="en-US" smtClean="0"/>
              <a:t>modelling</a:t>
            </a:r>
            <a:endParaRPr lang="en-US"/>
          </a:p>
          <a:p>
            <a:pPr marL="514350" indent="-514350">
              <a:buAutoNum type="arabicPeriod"/>
            </a:pPr>
            <a:r>
              <a:rPr lang="en-US" smtClean="0"/>
              <a:t>Impact assessment.</a:t>
            </a:r>
          </a:p>
        </p:txBody>
      </p:sp>
    </p:spTree>
    <p:extLst>
      <p:ext uri="{BB962C8B-B14F-4D97-AF65-F5344CB8AC3E}">
        <p14:creationId xmlns:p14="http://schemas.microsoft.com/office/powerpoint/2010/main" val="265409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Improved mapping </a:t>
            </a:r>
            <a:r>
              <a:rPr lang="en-US"/>
              <a:t>– better access to </a:t>
            </a:r>
            <a:r>
              <a:rPr lang="en-US" smtClean="0"/>
              <a:t>maps improved map </a:t>
            </a:r>
            <a:r>
              <a:rPr lang="en-US"/>
              <a:t>currency, more effective </a:t>
            </a:r>
            <a:r>
              <a:rPr lang="en-US" smtClean="0"/>
              <a:t>thematic mapping</a:t>
            </a:r>
            <a:r>
              <a:rPr lang="en-US"/>
              <a:t>, and reduced storage </a:t>
            </a:r>
            <a:r>
              <a:rPr lang="en-US" smtClean="0"/>
              <a:t>cost</a:t>
            </a:r>
            <a:endParaRPr lang="en-US"/>
          </a:p>
          <a:p>
            <a:r>
              <a:rPr lang="en-US" smtClean="0"/>
              <a:t>Greater efficiency </a:t>
            </a:r>
            <a:r>
              <a:rPr lang="en-US"/>
              <a:t>in retrieval of </a:t>
            </a:r>
            <a:r>
              <a:rPr lang="en-US" smtClean="0"/>
              <a:t>information</a:t>
            </a:r>
          </a:p>
          <a:p>
            <a:r>
              <a:rPr lang="en-US" smtClean="0"/>
              <a:t>Faster and </a:t>
            </a:r>
            <a:r>
              <a:rPr lang="en-US"/>
              <a:t>more extensive access to the types </a:t>
            </a:r>
            <a:r>
              <a:rPr lang="en-US" smtClean="0"/>
              <a:t>of geographical </a:t>
            </a:r>
            <a:r>
              <a:rPr lang="en-US"/>
              <a:t>information important to </a:t>
            </a:r>
            <a:r>
              <a:rPr lang="en-US" smtClean="0"/>
              <a:t>planning and </a:t>
            </a:r>
            <a:r>
              <a:rPr lang="en-US"/>
              <a:t>the ability to explore a wider range of ‘</a:t>
            </a:r>
            <a:r>
              <a:rPr lang="en-US" smtClean="0"/>
              <a:t>what if </a:t>
            </a:r>
            <a:r>
              <a:rPr lang="en-US"/>
              <a:t>’ </a:t>
            </a:r>
            <a:r>
              <a:rPr lang="en-US" smtClean="0"/>
              <a:t>scenarios</a:t>
            </a:r>
            <a:endParaRPr lang="en-US"/>
          </a:p>
          <a:p>
            <a:r>
              <a:rPr lang="en-US" smtClean="0"/>
              <a:t>Improved analysis</a:t>
            </a:r>
          </a:p>
          <a:p>
            <a:r>
              <a:rPr lang="en-US" smtClean="0"/>
              <a:t>Better communication </a:t>
            </a:r>
            <a:r>
              <a:rPr lang="en-US"/>
              <a:t>to the public and </a:t>
            </a:r>
            <a:r>
              <a:rPr lang="en-US" smtClean="0"/>
              <a:t>staff</a:t>
            </a:r>
          </a:p>
          <a:p>
            <a:r>
              <a:rPr lang="en-US" smtClean="0"/>
              <a:t>Improved quality </a:t>
            </a:r>
            <a:r>
              <a:rPr lang="en-US"/>
              <a:t>of services, for example </a:t>
            </a:r>
            <a:r>
              <a:rPr lang="en-US" smtClean="0"/>
              <a:t>speedier access </a:t>
            </a:r>
            <a:r>
              <a:rPr lang="en-US"/>
              <a:t>to information for planning </a:t>
            </a:r>
            <a:r>
              <a:rPr lang="en-US" smtClean="0"/>
              <a:t>application processing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smtClean="0"/>
              <a:t>MANFAT GIS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3600" smtClean="0"/>
              <a:t>menurut ESRI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solidFill>
                  <a:srgbClr val="00B050"/>
                </a:solidFill>
              </a:rPr>
              <a:t>FRONT COUNTER SERVICE AND CURRENT PLANNING: </a:t>
            </a:r>
            <a:r>
              <a:rPr lang="en-US" smtClean="0"/>
              <a:t>institusi perencanaan dapat dengan cepat mengolah dan menganalisis perpetaan dan juga informasinya, seperti zoning, status izin, dan informasi kepemilikan lahan</a:t>
            </a:r>
          </a:p>
          <a:p>
            <a:r>
              <a:rPr lang="en-US" smtClean="0">
                <a:solidFill>
                  <a:srgbClr val="00B050"/>
                </a:solidFill>
              </a:rPr>
              <a:t>COMPREHENSIVE PLANNING: </a:t>
            </a:r>
            <a:r>
              <a:rPr lang="en-US" smtClean="0"/>
              <a:t>Mmepertimbangkan data fisik dan non fisik dalam kurun waktu tertentu</a:t>
            </a:r>
          </a:p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0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smtClean="0"/>
              <a:t>GIS digunakan untuk..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3600" smtClean="0"/>
              <a:t>menurut ESRI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rgbClr val="00B050"/>
                </a:solidFill>
              </a:rPr>
              <a:t>Community based design and planning</a:t>
            </a:r>
          </a:p>
          <a:p>
            <a:r>
              <a:rPr lang="en-US" smtClean="0">
                <a:solidFill>
                  <a:srgbClr val="00B050"/>
                </a:solidFill>
              </a:rPr>
              <a:t>Economic deelopment</a:t>
            </a:r>
          </a:p>
          <a:p>
            <a:r>
              <a:rPr lang="en-US" smtClean="0">
                <a:solidFill>
                  <a:srgbClr val="00B050"/>
                </a:solidFill>
              </a:rPr>
              <a:t>Smart growth</a:t>
            </a:r>
          </a:p>
          <a:p>
            <a:r>
              <a:rPr lang="en-US" smtClean="0">
                <a:solidFill>
                  <a:srgbClr val="00B050"/>
                </a:solidFill>
              </a:rPr>
              <a:t>Improving the quailty of life</a:t>
            </a:r>
          </a:p>
          <a:p>
            <a:r>
              <a:rPr lang="en-US" smtClean="0">
                <a:solidFill>
                  <a:srgbClr val="00B050"/>
                </a:solidFill>
              </a:rPr>
              <a:t>Creating better communities for future generations</a:t>
            </a:r>
          </a:p>
          <a:p>
            <a:r>
              <a:rPr lang="en-US" smtClean="0">
                <a:solidFill>
                  <a:srgbClr val="00B050"/>
                </a:solidFill>
              </a:rPr>
              <a:t>Creating livable communities</a:t>
            </a:r>
          </a:p>
          <a:p>
            <a:r>
              <a:rPr lang="en-US" smtClean="0">
                <a:solidFill>
                  <a:srgbClr val="00B050"/>
                </a:solidFill>
              </a:rPr>
              <a:t>Planning services</a:t>
            </a:r>
          </a:p>
          <a:p>
            <a:r>
              <a:rPr lang="en-US" smtClean="0">
                <a:solidFill>
                  <a:srgbClr val="00B050"/>
                </a:solidFill>
              </a:rPr>
              <a:t>Urban and regional planning</a:t>
            </a:r>
          </a:p>
          <a:p>
            <a:r>
              <a:rPr lang="en-US" smtClean="0">
                <a:solidFill>
                  <a:srgbClr val="00B050"/>
                </a:solidFill>
              </a:rPr>
              <a:t>Brownfields development</a:t>
            </a:r>
            <a:endParaRPr lang="en-US" smtClean="0"/>
          </a:p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Dalam perencanaan terdapat perbedaan skala, tahapan, dan sectoral</a:t>
            </a:r>
          </a:p>
          <a:p>
            <a:r>
              <a:rPr lang="en-US" smtClean="0">
                <a:solidFill>
                  <a:srgbClr val="00B050"/>
                </a:solidFill>
              </a:rPr>
              <a:t>Skala: 1: 250.000, 1:100.000, 1:50.000, 1: 25.0000, 1:5.000 </a:t>
            </a:r>
          </a:p>
          <a:p>
            <a:r>
              <a:rPr lang="en-US" smtClean="0">
                <a:solidFill>
                  <a:srgbClr val="00B050"/>
                </a:solidFill>
              </a:rPr>
              <a:t>Tahapan kegiatan: Tahapan pengumpulan data, perencanaan, analisis, dan pengambilan keputusan</a:t>
            </a:r>
          </a:p>
          <a:p>
            <a:r>
              <a:rPr lang="en-US" smtClean="0">
                <a:solidFill>
                  <a:srgbClr val="00B050"/>
                </a:solidFill>
              </a:rPr>
              <a:t>Tahapan penataan ruang: perencanaan ruang, pemanfaatan ruang, dan pengendalian pemanfaatan ruang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4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650" y="1043809"/>
            <a:ext cx="318135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IMPLEMENTASI GIS DALAM URBAN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7" t="39584" r="27379" b="18229"/>
          <a:stretch/>
        </p:blipFill>
        <p:spPr bwMode="auto">
          <a:xfrm>
            <a:off x="0" y="609600"/>
            <a:ext cx="55054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1" t="28341" r="25039" b="27909"/>
          <a:stretch/>
        </p:blipFill>
        <p:spPr bwMode="auto">
          <a:xfrm>
            <a:off x="3200400" y="3444766"/>
            <a:ext cx="5943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4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smtClean="0"/>
              <a:t>IMPLEMENTASI GIS DALAM URBAN PLANNING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Managemen land use</a:t>
            </a:r>
          </a:p>
          <a:p>
            <a:r>
              <a:rPr lang="en-US" smtClean="0"/>
              <a:t>Pemetaan tematik</a:t>
            </a:r>
          </a:p>
          <a:p>
            <a:r>
              <a:rPr lang="en-US" smtClean="0"/>
              <a:t>Proses dan implementasi perencanaan</a:t>
            </a:r>
          </a:p>
          <a:p>
            <a:r>
              <a:rPr lang="en-US" smtClean="0"/>
              <a:t>Peraturan zonasi </a:t>
            </a:r>
          </a:p>
          <a:p>
            <a:r>
              <a:rPr lang="en-US" smtClean="0"/>
              <a:t>Pengendalian/kontrol bangunan</a:t>
            </a:r>
          </a:p>
          <a:p>
            <a:r>
              <a:rPr lang="en-US" smtClean="0"/>
              <a:t>Monitoring ketersediaan lahan</a:t>
            </a:r>
          </a:p>
          <a:p>
            <a:r>
              <a:rPr lang="en-US" smtClean="0"/>
              <a:t>Manajemen kawasan industri, komersial, perdagangan dan jasa, dll</a:t>
            </a:r>
          </a:p>
          <a:p>
            <a:r>
              <a:rPr lang="en-US" smtClean="0"/>
              <a:t>Perencanaan infrastruktur</a:t>
            </a:r>
          </a:p>
          <a:p>
            <a:r>
              <a:rPr lang="en-US" smtClean="0"/>
              <a:t>Analisis dampak lingkungan</a:t>
            </a:r>
          </a:p>
          <a:p>
            <a:r>
              <a:rPr lang="en-US" smtClean="0"/>
              <a:t>Inventarisasi kepemilikan lahan</a:t>
            </a:r>
          </a:p>
          <a:p>
            <a:r>
              <a:rPr lang="en-US" smtClean="0"/>
              <a:t>Perencanaan starategis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5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2249212" cy="36576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INTEGRASI GIS, REMOTE SENSING, OTHER DATABASE AND MODELS IN THE PLANNING PROCESS</a:t>
            </a:r>
            <a:endParaRPr lang="en-US" sz="28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26724" r="26571" b="6250"/>
          <a:stretch/>
        </p:blipFill>
        <p:spPr bwMode="auto">
          <a:xfrm>
            <a:off x="2249212" y="551793"/>
            <a:ext cx="6894788" cy="58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3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124200"/>
            <a:ext cx="5562600" cy="3733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Urban Planning and </a:t>
            </a: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GIS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Sistem GIS dalam Urban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Manfaat GIS dalam Urban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Implementasi GIS dalam Urban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Pemanfaatan GIS untuk E-Government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23060" r="24027" b="7974"/>
          <a:stretch/>
        </p:blipFill>
        <p:spPr bwMode="auto">
          <a:xfrm>
            <a:off x="2438400" y="1447800"/>
            <a:ext cx="6542689" cy="504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447800"/>
            <a:ext cx="2249212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/>
              <a:t>THE PLANNING PROCESS SUPPORTED BY A FORMAL COMPUTATION DESKTOP PLANNING SUPPORT SYSTEM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0975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25646" r="33943" b="43181"/>
          <a:stretch/>
        </p:blipFill>
        <p:spPr bwMode="auto">
          <a:xfrm>
            <a:off x="2650457" y="1752600"/>
            <a:ext cx="6459384" cy="375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990600"/>
            <a:ext cx="2249212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/>
              <a:t>INTEGRASI ASPEK/SEKTOR DALAM TATA RUANG DALAM IMPLEMENTASI GIS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343336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smtClean="0"/>
              <a:t>PEMANFAATAN GIS UNTUK E-GOVERNMENT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Government-to-business </a:t>
            </a:r>
            <a:r>
              <a:rPr lang="en-US"/>
              <a:t>applications typically relate to economic development, </a:t>
            </a:r>
            <a:r>
              <a:rPr lang="en-US" smtClean="0"/>
              <a:t> land </a:t>
            </a:r>
            <a:r>
              <a:rPr lang="en-US"/>
              <a:t>development, licensing, or permitting.</a:t>
            </a:r>
          </a:p>
          <a:p>
            <a:r>
              <a:rPr lang="en-US" smtClean="0"/>
              <a:t>Government-to-citizen </a:t>
            </a:r>
            <a:r>
              <a:rPr lang="en-US"/>
              <a:t>applications provide information on government service, </a:t>
            </a:r>
            <a:r>
              <a:rPr lang="en-US" smtClean="0"/>
              <a:t>such </a:t>
            </a:r>
            <a:r>
              <a:rPr lang="en-US"/>
              <a:t>as trash pickup, or streamline the public’s interaction with government </a:t>
            </a:r>
            <a:r>
              <a:rPr lang="en-US" smtClean="0"/>
              <a:t> agencies </a:t>
            </a:r>
            <a:r>
              <a:rPr lang="en-US"/>
              <a:t>by allowing online payment of fees or providing feedback on land use </a:t>
            </a:r>
            <a:r>
              <a:rPr lang="en-US" smtClean="0"/>
              <a:t> plans </a:t>
            </a:r>
            <a:r>
              <a:rPr lang="en-US"/>
              <a:t>to officials.</a:t>
            </a:r>
          </a:p>
          <a:p>
            <a:r>
              <a:rPr lang="en-US" smtClean="0"/>
              <a:t>Government-to-government </a:t>
            </a:r>
            <a:r>
              <a:rPr lang="en-US"/>
              <a:t>applications improve the amount, quality, </a:t>
            </a:r>
            <a:r>
              <a:rPr lang="en-US" smtClean="0"/>
              <a:t>and speed </a:t>
            </a:r>
            <a:r>
              <a:rPr lang="en-US"/>
              <a:t>of information exchange among various levels of government and/or </a:t>
            </a:r>
            <a:r>
              <a:rPr lang="en-US" smtClean="0"/>
              <a:t>agencies </a:t>
            </a:r>
            <a:r>
              <a:rPr lang="en-US"/>
              <a:t>and departments within governments. Better communication helps </a:t>
            </a:r>
            <a:r>
              <a:rPr lang="en-US" smtClean="0"/>
              <a:t>governments </a:t>
            </a:r>
            <a:r>
              <a:rPr lang="en-US"/>
              <a:t>use resources more wisely by avoiding duplication of effort and </a:t>
            </a:r>
            <a:r>
              <a:rPr lang="en-US" smtClean="0"/>
              <a:t>allows </a:t>
            </a:r>
            <a:r>
              <a:rPr lang="en-US"/>
              <a:t>agencies to work together to tackle large-scale planning problems or </a:t>
            </a:r>
            <a:r>
              <a:rPr lang="en-US" smtClean="0"/>
              <a:t>respond </a:t>
            </a:r>
            <a:r>
              <a:rPr lang="en-US"/>
              <a:t>to emergencies.</a:t>
            </a:r>
          </a:p>
        </p:txBody>
      </p:sp>
    </p:spTree>
    <p:extLst>
      <p:ext uri="{BB962C8B-B14F-4D97-AF65-F5344CB8AC3E}">
        <p14:creationId xmlns:p14="http://schemas.microsoft.com/office/powerpoint/2010/main" val="77310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/>
              <a:t>CONTOH E-GOVERNMENT YANG MEMANFAATKAN GIS DI INDONESIA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 b="8189"/>
          <a:stretch/>
        </p:blipFill>
        <p:spPr bwMode="auto">
          <a:xfrm>
            <a:off x="457200" y="1828800"/>
            <a:ext cx="82475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638800"/>
            <a:ext cx="36611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/>
              <a:t>http://gistaru.atrbpn.go.id/rtronline/</a:t>
            </a:r>
          </a:p>
        </p:txBody>
      </p:sp>
    </p:spTree>
    <p:extLst>
      <p:ext uri="{BB962C8B-B14F-4D97-AF65-F5344CB8AC3E}">
        <p14:creationId xmlns:p14="http://schemas.microsoft.com/office/powerpoint/2010/main" val="1010871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b="6251"/>
          <a:stretch/>
        </p:blipFill>
        <p:spPr bwMode="auto">
          <a:xfrm>
            <a:off x="609600" y="1447800"/>
            <a:ext cx="792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19" y="5562600"/>
            <a:ext cx="254005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mtClean="0"/>
              <a:t>http://peta.atrbpn.go.id/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069" r="39537" b="10129"/>
          <a:stretch/>
        </p:blipFill>
        <p:spPr bwMode="auto">
          <a:xfrm>
            <a:off x="26276" y="685800"/>
            <a:ext cx="6842234" cy="56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05321"/>
            <a:ext cx="703679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/>
              <a:t>https://www.atrbpn.go.id/LAYANAN-PUBLIK/APLIKASI-SENTUH-TANAHKU</a:t>
            </a:r>
          </a:p>
        </p:txBody>
      </p:sp>
    </p:spTree>
    <p:extLst>
      <p:ext uri="{BB962C8B-B14F-4D97-AF65-F5344CB8AC3E}">
        <p14:creationId xmlns:p14="http://schemas.microsoft.com/office/powerpoint/2010/main" val="261351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FEED BACK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Presentasi: cara mengaplikasikan e-government (dari Kemen. ATR/BPN)</a:t>
            </a:r>
          </a:p>
          <a:p>
            <a:r>
              <a:rPr lang="en-US" smtClean="0"/>
              <a:t>Cri contoh implementasi e-government yang menggunakan sistem informasi spasial pada tingkat provinsi/kabupaten/kota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REFERENSI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Zhao, Hualong. 2009. Urban Planing Management Information System based on GIS. Proceedings of the 2009 International Symposium on Web Information Systems and Application</a:t>
            </a:r>
          </a:p>
          <a:p>
            <a:r>
              <a:rPr lang="en-US" smtClean="0"/>
              <a:t>Yeh, AG. Urban Planning and GIS</a:t>
            </a:r>
          </a:p>
          <a:p>
            <a:r>
              <a:rPr lang="en-US" smtClean="0"/>
              <a:t>GIS Solutions for Uran Planning and Regional Planning. ESRI</a:t>
            </a:r>
          </a:p>
          <a:p>
            <a:r>
              <a:rPr lang="en-US" smtClean="0"/>
              <a:t>Tietze, Wolf. Geographical Information Systems for Urban and Regional Planning. 1990. Springer-Science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7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GIS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/>
              <a:t>GIS is just one of the formalised computer-based</a:t>
            </a:r>
          </a:p>
          <a:p>
            <a:pPr marL="0" indent="0" algn="ctr">
              <a:buNone/>
            </a:pPr>
            <a:r>
              <a:rPr lang="en-US" i="1"/>
              <a:t>information systems capable of integrating data</a:t>
            </a:r>
          </a:p>
          <a:p>
            <a:pPr marL="0" indent="0" algn="ctr">
              <a:buNone/>
            </a:pPr>
            <a:r>
              <a:rPr lang="en-US" i="1"/>
              <a:t>from various sources to provide the information</a:t>
            </a:r>
          </a:p>
          <a:p>
            <a:pPr marL="0" indent="0" algn="ctr">
              <a:buNone/>
            </a:pPr>
            <a:r>
              <a:rPr lang="en-US" i="1"/>
              <a:t>necessary for effective decision-making in urban</a:t>
            </a:r>
          </a:p>
          <a:p>
            <a:pPr marL="0" indent="0" algn="ctr">
              <a:buNone/>
            </a:pPr>
            <a:r>
              <a:rPr lang="en-US" i="1"/>
              <a:t>planning (Han and Kim 1989).</a:t>
            </a:r>
          </a:p>
        </p:txBody>
      </p:sp>
    </p:spTree>
    <p:extLst>
      <p:ext uri="{BB962C8B-B14F-4D97-AF65-F5344CB8AC3E}">
        <p14:creationId xmlns:p14="http://schemas.microsoft.com/office/powerpoint/2010/main" val="154217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/>
              <a:t>Database management, visualisation, </a:t>
            </a:r>
            <a:r>
              <a:rPr lang="en-US" i="1" smtClean="0"/>
              <a:t>spatial analysis</a:t>
            </a:r>
            <a:r>
              <a:rPr lang="en-US" i="1"/>
              <a:t>, and spatial modelling are the main </a:t>
            </a:r>
            <a:r>
              <a:rPr lang="en-US" i="1" smtClean="0"/>
              <a:t>uses of GIS </a:t>
            </a:r>
            <a:r>
              <a:rPr lang="en-US" i="1"/>
              <a:t>in urban planning (Levine and Landis </a:t>
            </a:r>
            <a:r>
              <a:rPr lang="en-US" i="1" smtClean="0"/>
              <a:t>1989; Marble </a:t>
            </a:r>
            <a:r>
              <a:rPr lang="en-US" i="1"/>
              <a:t>and Amundson 1988; Webster 1993, 1994)</a:t>
            </a:r>
          </a:p>
        </p:txBody>
      </p:sp>
    </p:spTree>
    <p:extLst>
      <p:ext uri="{BB962C8B-B14F-4D97-AF65-F5344CB8AC3E}">
        <p14:creationId xmlns:p14="http://schemas.microsoft.com/office/powerpoint/2010/main" val="313153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URBAN PLANNING&amp;GIS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Perencana menggunakan GIS sebaga alat untuk analisis dan pemodelan database spatial</a:t>
            </a:r>
          </a:p>
          <a:p>
            <a:r>
              <a:rPr lang="en-US" smtClean="0"/>
              <a:t>Pada urban planning GIS digunakan berdasarkan perbedaan tahapan, level, sektor, dan fungsi </a:t>
            </a:r>
          </a:p>
          <a:p>
            <a:r>
              <a:rPr lang="en-US" smtClean="0"/>
              <a:t>Pada akhirnya GIS merupakan bagian dari planning support system untuk urban 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0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SISTEM GIS DALAM URBAN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26508" r="10577" b="10345"/>
          <a:stretch/>
        </p:blipFill>
        <p:spPr bwMode="auto">
          <a:xfrm>
            <a:off x="65806" y="1981200"/>
            <a:ext cx="9104470" cy="418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TIPE INFORMASI DALAM GIS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Database management system (DBMS)</a:t>
            </a:r>
          </a:p>
          <a:p>
            <a:r>
              <a:rPr lang="en-US" smtClean="0"/>
              <a:t>Decision Support System (DSS)</a:t>
            </a:r>
          </a:p>
          <a:p>
            <a:r>
              <a:rPr lang="en-US" smtClean="0"/>
              <a:t>Expert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GIS menyediakan database dan toolbox untuk urban planning</a:t>
            </a:r>
          </a:p>
          <a:p>
            <a:r>
              <a:rPr lang="en-US" smtClean="0"/>
              <a:t>Database yang berasal dari GIS dalam bentuk spatial dan textual data</a:t>
            </a:r>
          </a:p>
          <a:p>
            <a:r>
              <a:rPr lang="en-US" smtClean="0"/>
              <a:t>Data-data tersebut telah melalui geo-referensi</a:t>
            </a:r>
          </a:p>
          <a:p>
            <a:r>
              <a:rPr lang="en-US" smtClean="0"/>
              <a:t>Perencana mempersiapkan data yang di input dalam GIS untuk lebih lanjut digunakan dalam pemodelan dan program analisis (kombinasi spasial, non spasial, tabular, dan hasil survey)</a:t>
            </a:r>
          </a:p>
          <a:p>
            <a:r>
              <a:rPr lang="en-US"/>
              <a:t>Analisis spasial menggunakan tools dalam GIS yang telah melalui geoprocessing diantaranya dengan </a:t>
            </a:r>
            <a:r>
              <a:rPr lang="en-US" i="1"/>
              <a:t>overlay, buffer, </a:t>
            </a:r>
            <a:r>
              <a:rPr lang="en-US" i="1" smtClean="0"/>
              <a:t>extract, </a:t>
            </a:r>
            <a:r>
              <a:rPr lang="en-US" smtClean="0"/>
              <a:t>dll</a:t>
            </a:r>
            <a:endParaRPr lang="en-US"/>
          </a:p>
          <a:p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smtClean="0"/>
              <a:t>Pemetaan dengan GIS memiliki keunggulan karena dapat dilakukan analisis spasial (geo referencing) dan tervisualisasi dengan baik</a:t>
            </a:r>
          </a:p>
          <a:p>
            <a:r>
              <a:rPr lang="en-US" i="1" smtClean="0"/>
              <a:t>Dengan GIS dapat lebih mengeksplorasi data-data yang ingin divisualisasikan (socioeconomic, environmental, etc)</a:t>
            </a:r>
          </a:p>
          <a:p>
            <a:r>
              <a:rPr lang="en-US" i="1" smtClean="0"/>
              <a:t>Layoout/display dari hasil analisis, pemetaan, dan pemodelan</a:t>
            </a:r>
          </a:p>
        </p:txBody>
      </p:sp>
    </p:spTree>
    <p:extLst>
      <p:ext uri="{BB962C8B-B14F-4D97-AF65-F5344CB8AC3E}">
        <p14:creationId xmlns:p14="http://schemas.microsoft.com/office/powerpoint/2010/main" val="349616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850</Words>
  <Application>Microsoft Office PowerPoint</Application>
  <PresentationFormat>On-screen Show (4:3)</PresentationFormat>
  <Paragraphs>111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SISTEM INFORMASI SPASIAL DALAM PERENCANAAN WILAYAH DAN KOTA</vt:lpstr>
      <vt:lpstr>OUTLINE</vt:lpstr>
      <vt:lpstr>GIS</vt:lpstr>
      <vt:lpstr>PowerPoint Presentation</vt:lpstr>
      <vt:lpstr>URBAN PLANNING&amp;GIS</vt:lpstr>
      <vt:lpstr>SISTEM GIS DALAM URBAN PLANNING</vt:lpstr>
      <vt:lpstr>TIPE INFORMASI DALAM GIS</vt:lpstr>
      <vt:lpstr>PowerPoint Presentation</vt:lpstr>
      <vt:lpstr>PowerPoint Presentation</vt:lpstr>
      <vt:lpstr>PowerPoint Presentation</vt:lpstr>
      <vt:lpstr>MANFAAT GIS DALAM URBAN PLANNING</vt:lpstr>
      <vt:lpstr>PowerPoint Presentation</vt:lpstr>
      <vt:lpstr>PowerPoint Presentation</vt:lpstr>
      <vt:lpstr>MANFAT GIS menurut ESRI</vt:lpstr>
      <vt:lpstr>GIS digunakan untuk.. menurut ESRI</vt:lpstr>
      <vt:lpstr>PowerPoint Presentation</vt:lpstr>
      <vt:lpstr>IMPLEMENTASI GIS DALAM URBAN PLANNING</vt:lpstr>
      <vt:lpstr>IMPLEMENTASI GIS DALAM URBAN PLANNING</vt:lpstr>
      <vt:lpstr>INTEGRASI GIS, REMOTE SENSING, OTHER DATABASE AND MODELS IN THE PLANNING PROCESS</vt:lpstr>
      <vt:lpstr>PowerPoint Presentation</vt:lpstr>
      <vt:lpstr>PowerPoint Presentation</vt:lpstr>
      <vt:lpstr>PEMANFAATAN GIS UNTUK E-GOVERNMENT</vt:lpstr>
      <vt:lpstr>CONTOH E-GOVERNMENT YANG MEMANFAATKAN GIS DI INDONESIA</vt:lpstr>
      <vt:lpstr>PowerPoint Presentation</vt:lpstr>
      <vt:lpstr>PowerPoint Presentation</vt:lpstr>
      <vt:lpstr>FEED BACK</vt:lpstr>
      <vt:lpstr>REFERENSI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203</cp:revision>
  <dcterms:created xsi:type="dcterms:W3CDTF">2018-09-04T21:30:41Z</dcterms:created>
  <dcterms:modified xsi:type="dcterms:W3CDTF">2018-10-22T04:58:21Z</dcterms:modified>
</cp:coreProperties>
</file>