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6" r:id="rId4"/>
    <p:sldId id="286" r:id="rId5"/>
    <p:sldId id="281" r:id="rId6"/>
    <p:sldId id="282" r:id="rId7"/>
    <p:sldId id="287" r:id="rId8"/>
    <p:sldId id="288" r:id="rId9"/>
    <p:sldId id="289" r:id="rId10"/>
    <p:sldId id="290" r:id="rId11"/>
    <p:sldId id="291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0" autoAdjust="0"/>
  </p:normalViewPr>
  <p:slideViewPr>
    <p:cSldViewPr>
      <p:cViewPr>
        <p:scale>
          <a:sx n="50" d="100"/>
          <a:sy n="50" d="100"/>
        </p:scale>
        <p:origin x="-195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9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9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4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B08D-11C1-405B-B966-F5633425A9A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izki.kirana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051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409759"/>
            <a:ext cx="6019800" cy="1470025"/>
          </a:xfrm>
        </p:spPr>
        <p:txBody>
          <a:bodyPr>
            <a:noAutofit/>
          </a:bodyPr>
          <a:lstStyle/>
          <a:p>
            <a:pPr algn="l"/>
            <a:r>
              <a:rPr lang="en-US" sz="2800" b="1" smtClean="0"/>
              <a:t>PEMBAHASAN TUGAS KELOMPOK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1031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PEMAPARAN MINI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Pemaparan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20 </a:t>
            </a:r>
            <a:r>
              <a:rPr lang="en-US" dirty="0" err="1" smtClean="0"/>
              <a:t>desember</a:t>
            </a:r>
            <a:r>
              <a:rPr lang="en-US" dirty="0" smtClean="0"/>
              <a:t>. (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mini proposal)</a:t>
            </a:r>
          </a:p>
          <a:p>
            <a:r>
              <a:rPr lang="en-US" dirty="0" smtClean="0"/>
              <a:t>Soft copy mini proposal </a:t>
            </a:r>
            <a:r>
              <a:rPr lang="en-US" dirty="0" err="1" smtClean="0"/>
              <a:t>dan</a:t>
            </a:r>
            <a:r>
              <a:rPr lang="en-US" dirty="0" smtClean="0"/>
              <a:t> review RTRW email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rizki.kirana@gmail.com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17 </a:t>
            </a:r>
            <a:r>
              <a:rPr lang="en-US" dirty="0" err="1" smtClean="0"/>
              <a:t>Desember</a:t>
            </a:r>
            <a:r>
              <a:rPr lang="en-US" dirty="0" smtClean="0"/>
              <a:t>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76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CONTOH FORM OBSERVASI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545784"/>
              </p:ext>
            </p:extLst>
          </p:nvPr>
        </p:nvGraphicFramePr>
        <p:xfrm>
          <a:off x="2" y="1295400"/>
          <a:ext cx="9143997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49"/>
                <a:gridCol w="1190625"/>
                <a:gridCol w="1476376"/>
                <a:gridCol w="2000249"/>
                <a:gridCol w="2000249"/>
                <a:gridCol w="20002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Wilayah Survey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Identifikasi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Permasalahan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Dokumentasi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Penanggung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Jawab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Kawasan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Sudirman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Arus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pengguna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menuju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arah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hari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Kamera</a:t>
                      </a:r>
                      <a:r>
                        <a:rPr lang="en-US" dirty="0" smtClean="0"/>
                        <a:t>, GPS,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tulis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form </a:t>
                      </a:r>
                      <a:r>
                        <a:rPr lang="en-US" baseline="0" dirty="0" err="1" smtClean="0"/>
                        <a:t>observasi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Banyaknya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pengguna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kendaraan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pribadi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Kawasan</a:t>
                      </a:r>
                      <a:r>
                        <a:rPr lang="en-US" dirty="0" smtClean="0"/>
                        <a:t> GBK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Kawasan</a:t>
                      </a:r>
                      <a:r>
                        <a:rPr lang="en-US" dirty="0" smtClean="0"/>
                        <a:t> Kota </a:t>
                      </a:r>
                      <a:r>
                        <a:rPr lang="en-US" dirty="0" err="1" smtClean="0"/>
                        <a:t>Tua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626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terimakasih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ULIAH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124200"/>
            <a:ext cx="5410200" cy="3733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MINI PROPOSAL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REVIEW TERHADAP KOMPONEN RTRW PROVINSI/KABUPATEN/KOTA</a:t>
            </a:r>
            <a:endParaRPr lang="en-US" sz="280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133600"/>
            <a:ext cx="3733800" cy="11430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2">
                    <a:lumMod val="50000"/>
                  </a:schemeClr>
                </a:solidFill>
              </a:rPr>
              <a:t>OUTLINE</a:t>
            </a:r>
            <a:endParaRPr lang="en-US" b="1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3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smtClean="0"/>
              <a:t>MINI PROPOSAL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Pilih tema</a:t>
            </a:r>
          </a:p>
          <a:p>
            <a:r>
              <a:rPr lang="en-US" smtClean="0"/>
              <a:t>Lokasi kajian jabodetabek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OUTPUT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Mini proposal, dengan minimal substansi terdiri atas:</a:t>
            </a:r>
          </a:p>
          <a:p>
            <a:pPr marL="514350" indent="-514350">
              <a:buAutoNum type="arabicPeriod"/>
            </a:pPr>
            <a:r>
              <a:rPr lang="en-US" smtClean="0"/>
              <a:t>Cover</a:t>
            </a:r>
          </a:p>
          <a:p>
            <a:pPr marL="514350" indent="-514350">
              <a:buAutoNum type="arabicPeriod"/>
            </a:pPr>
            <a:r>
              <a:rPr lang="en-US" smtClean="0"/>
              <a:t>Latar belakang</a:t>
            </a:r>
          </a:p>
          <a:p>
            <a:pPr marL="514350" indent="-514350">
              <a:buAutoNum type="arabicPeriod"/>
            </a:pPr>
            <a:r>
              <a:rPr lang="en-US" smtClean="0"/>
              <a:t>Ruang lingkup Substansi</a:t>
            </a:r>
          </a:p>
          <a:p>
            <a:pPr marL="514350" indent="-514350">
              <a:buAutoNum type="arabicPeriod"/>
            </a:pPr>
            <a:r>
              <a:rPr lang="en-US" smtClean="0"/>
              <a:t>Ruang Lingkup Wilayah</a:t>
            </a:r>
          </a:p>
          <a:p>
            <a:pPr marL="514350" indent="-514350">
              <a:buAutoNum type="arabicPeriod"/>
            </a:pPr>
            <a:r>
              <a:rPr lang="en-US" smtClean="0"/>
              <a:t>Kajian Literatur</a:t>
            </a:r>
          </a:p>
          <a:p>
            <a:pPr marL="514350" indent="-514350">
              <a:buAutoNum type="arabicPeriod"/>
            </a:pPr>
            <a:r>
              <a:rPr lang="en-US" smtClean="0"/>
              <a:t>Pohon Masalah</a:t>
            </a:r>
          </a:p>
          <a:p>
            <a:pPr marL="514350" indent="-514350">
              <a:buAutoNum type="arabicPeriod"/>
            </a:pPr>
            <a:r>
              <a:rPr lang="en-US" smtClean="0"/>
              <a:t>Rencana Kerja</a:t>
            </a:r>
          </a:p>
          <a:p>
            <a:pPr marL="514350" indent="-514350">
              <a:buAutoNum type="arabicPeriod"/>
            </a:pPr>
            <a:r>
              <a:rPr lang="en-US" smtClean="0"/>
              <a:t>Sistematika Penulisan</a:t>
            </a:r>
          </a:p>
          <a:p>
            <a:pPr marL="514350" indent="-514350">
              <a:buAutoNum type="arabicPeriod"/>
            </a:pPr>
            <a:r>
              <a:rPr lang="en-US" smtClean="0"/>
              <a:t>Pembagian Tugas dalam Tim</a:t>
            </a:r>
          </a:p>
          <a:p>
            <a:pPr marL="514350" indent="-514350"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IDENTIFIKASI PERMASALAHAN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Pohon Identifikasi permasalahan dengan mengklasifikasikan menjadi permasalahan inti, permasalahan sebab, dan permasalahan akibat</a:t>
            </a:r>
          </a:p>
          <a:p>
            <a:r>
              <a:rPr lang="en-US" smtClean="0"/>
              <a:t>Identifikasi permasalahan dapat menggunakan pohon masalah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AFBF9"/>
              </a:clrFrom>
              <a:clrTo>
                <a:srgbClr val="FAFB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1" t="43750" r="77452" b="42448"/>
          <a:stretch/>
        </p:blipFill>
        <p:spPr bwMode="auto">
          <a:xfrm>
            <a:off x="6400800" y="2839105"/>
            <a:ext cx="2877988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82043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accent2">
                    <a:lumMod val="50000"/>
                  </a:schemeClr>
                </a:solidFill>
              </a:rPr>
              <a:t>Pohon masalah menjadi bagian dari Tugas Akhir Semester I PPWK)</a:t>
            </a:r>
            <a:endParaRPr lang="en-US" sz="2400" b="1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ight Arrow 55"/>
          <p:cNvSpPr/>
          <p:nvPr/>
        </p:nvSpPr>
        <p:spPr>
          <a:xfrm rot="5400000">
            <a:off x="8176610" y="88039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5400000">
            <a:off x="5196559" y="118519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5400000">
            <a:off x="6866327" y="88039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5400000">
            <a:off x="8127711" y="2228469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5400000">
            <a:off x="6815808" y="2260312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5400000">
            <a:off x="5155912" y="217579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 rot="5400000">
            <a:off x="3403312" y="110899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5400000">
            <a:off x="2233010" y="110899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 rot="5400000">
            <a:off x="541507" y="881509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5400000">
            <a:off x="541507" y="232819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5400000">
            <a:off x="3272509" y="232819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5400000">
            <a:off x="2284456" y="225199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6200000">
            <a:off x="5090509" y="5168797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200000">
            <a:off x="5090510" y="3377369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200000">
            <a:off x="3403311" y="355571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6200000">
            <a:off x="2271111" y="3590210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541507" y="351345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6200000">
            <a:off x="3403312" y="4773312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2271110" y="4807886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541507" y="4939639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6381750"/>
            <a:ext cx="15915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smtClean="0"/>
              <a:t>Permasalahan </a:t>
            </a:r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6709682" y="6465332"/>
            <a:ext cx="8300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smtClean="0"/>
              <a:t>Tujuan</a:t>
            </a:r>
            <a:endParaRPr lang="en-US" b="1"/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4038600" cy="5847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Tida tertatanya Ruang Pedagang Kaki Lima </a:t>
            </a:r>
          </a:p>
          <a:p>
            <a:pPr algn="ctr"/>
            <a:r>
              <a:rPr lang="en-US" sz="1600" b="1" smtClean="0"/>
              <a:t>di Pasar Tanah Abang</a:t>
            </a:r>
            <a:endParaRPr lang="en-US" sz="1600" b="1"/>
          </a:p>
        </p:txBody>
      </p:sp>
      <p:sp>
        <p:nvSpPr>
          <p:cNvPr id="7" name="TextBox 6"/>
          <p:cNvSpPr txBox="1"/>
          <p:nvPr/>
        </p:nvSpPr>
        <p:spPr>
          <a:xfrm>
            <a:off x="5105400" y="2819400"/>
            <a:ext cx="4038600" cy="5847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Penataan Ruang PKL di Pasar Tanah Abang</a:t>
            </a:r>
          </a:p>
          <a:p>
            <a:pPr algn="ctr"/>
            <a:endParaRPr lang="en-US" sz="1600" b="1"/>
          </a:p>
        </p:txBody>
      </p:sp>
      <p:sp>
        <p:nvSpPr>
          <p:cNvPr id="8" name="TextBox 7"/>
          <p:cNvSpPr txBox="1"/>
          <p:nvPr/>
        </p:nvSpPr>
        <p:spPr>
          <a:xfrm>
            <a:off x="0" y="3705761"/>
            <a:ext cx="20193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Pedagang memanfaatkan badan jalan dan jalur pejalan kaki untuk berjualan</a:t>
            </a:r>
            <a:endParaRPr lang="en-US" sz="1600" b="1"/>
          </a:p>
        </p:txBody>
      </p:sp>
      <p:sp>
        <p:nvSpPr>
          <p:cNvPr id="9" name="TextBox 8"/>
          <p:cNvSpPr txBox="1"/>
          <p:nvPr/>
        </p:nvSpPr>
        <p:spPr>
          <a:xfrm>
            <a:off x="2057400" y="3969603"/>
            <a:ext cx="11049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Masalah Sebab </a:t>
            </a:r>
          </a:p>
          <a:p>
            <a:pPr algn="ctr"/>
            <a:r>
              <a:rPr lang="en-US" sz="1600" b="1" smtClean="0"/>
              <a:t>III</a:t>
            </a:r>
            <a:endParaRPr lang="en-US" sz="1600" b="1"/>
          </a:p>
        </p:txBody>
      </p:sp>
      <p:sp>
        <p:nvSpPr>
          <p:cNvPr id="10" name="TextBox 9"/>
          <p:cNvSpPr txBox="1"/>
          <p:nvPr/>
        </p:nvSpPr>
        <p:spPr>
          <a:xfrm>
            <a:off x="3238500" y="3969603"/>
            <a:ext cx="11049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Masalah Sebab </a:t>
            </a:r>
          </a:p>
          <a:p>
            <a:pPr algn="ctr"/>
            <a:r>
              <a:rPr lang="en-US" sz="1600" b="1" smtClean="0"/>
              <a:t>IV</a:t>
            </a:r>
            <a:endParaRPr lang="en-US" sz="1600" b="1"/>
          </a:p>
        </p:txBody>
      </p:sp>
      <p:sp>
        <p:nvSpPr>
          <p:cNvPr id="11" name="TextBox 10"/>
          <p:cNvSpPr txBox="1"/>
          <p:nvPr/>
        </p:nvSpPr>
        <p:spPr>
          <a:xfrm>
            <a:off x="19050" y="5236188"/>
            <a:ext cx="20193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Tingginya harga jual kios di Pasar Tanah Abang</a:t>
            </a:r>
            <a:endParaRPr lang="en-US" sz="1600" b="1"/>
          </a:p>
        </p:txBody>
      </p:sp>
      <p:sp>
        <p:nvSpPr>
          <p:cNvPr id="13" name="TextBox 12"/>
          <p:cNvSpPr txBox="1"/>
          <p:nvPr/>
        </p:nvSpPr>
        <p:spPr>
          <a:xfrm>
            <a:off x="2133600" y="5188803"/>
            <a:ext cx="10287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Masalah Sebab</a:t>
            </a:r>
          </a:p>
          <a:p>
            <a:pPr algn="ctr"/>
            <a:r>
              <a:rPr lang="en-US" sz="1600" b="1" smtClean="0"/>
              <a:t>II</a:t>
            </a:r>
            <a:endParaRPr lang="en-US" sz="1600" b="1"/>
          </a:p>
        </p:txBody>
      </p:sp>
      <p:sp>
        <p:nvSpPr>
          <p:cNvPr id="14" name="TextBox 13"/>
          <p:cNvSpPr txBox="1"/>
          <p:nvPr/>
        </p:nvSpPr>
        <p:spPr>
          <a:xfrm>
            <a:off x="3314700" y="5188803"/>
            <a:ext cx="10287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Masalah Sebab</a:t>
            </a:r>
          </a:p>
          <a:p>
            <a:pPr algn="ctr"/>
            <a:r>
              <a:rPr lang="en-US" sz="1600" b="1" smtClean="0"/>
              <a:t>I</a:t>
            </a:r>
            <a:endParaRPr lang="en-US" sz="1600" b="1"/>
          </a:p>
        </p:txBody>
      </p:sp>
      <p:sp>
        <p:nvSpPr>
          <p:cNvPr id="20" name="TextBox 19"/>
          <p:cNvSpPr txBox="1"/>
          <p:nvPr/>
        </p:nvSpPr>
        <p:spPr>
          <a:xfrm>
            <a:off x="4419600" y="3820230"/>
            <a:ext cx="20193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Bahu jalan dapat dilalui kendaraan bermotor dan berfungsinya jalur pejalan kaki</a:t>
            </a:r>
            <a:endParaRPr lang="en-US" sz="1600" b="1"/>
          </a:p>
        </p:txBody>
      </p:sp>
      <p:sp>
        <p:nvSpPr>
          <p:cNvPr id="21" name="TextBox 20"/>
          <p:cNvSpPr txBox="1"/>
          <p:nvPr/>
        </p:nvSpPr>
        <p:spPr>
          <a:xfrm>
            <a:off x="4419600" y="5569803"/>
            <a:ext cx="20193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smtClean="0"/>
              <a:t>Sharing cost </a:t>
            </a:r>
            <a:r>
              <a:rPr lang="en-US" sz="1600" b="1" smtClean="0"/>
              <a:t>antara pedagang dan pihak pengembang</a:t>
            </a:r>
            <a:endParaRPr lang="en-US" sz="1600" b="1" i="1"/>
          </a:p>
        </p:txBody>
      </p:sp>
      <p:sp>
        <p:nvSpPr>
          <p:cNvPr id="24" name="Right Arrow 23"/>
          <p:cNvSpPr/>
          <p:nvPr/>
        </p:nvSpPr>
        <p:spPr>
          <a:xfrm rot="16200000">
            <a:off x="8203912" y="3394583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6200000">
            <a:off x="6815809" y="3429082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6200000">
            <a:off x="8127712" y="4918991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6200000">
            <a:off x="6862160" y="4927312"/>
            <a:ext cx="677479" cy="59309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77000" y="3808475"/>
            <a:ext cx="14478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Tujuan dari Masalah Sebab </a:t>
            </a:r>
          </a:p>
          <a:p>
            <a:pPr algn="ctr"/>
            <a:r>
              <a:rPr lang="en-US" sz="1600" b="1" smtClean="0"/>
              <a:t>III</a:t>
            </a:r>
            <a:endParaRPr lang="en-US" sz="1600" b="1"/>
          </a:p>
        </p:txBody>
      </p:sp>
      <p:sp>
        <p:nvSpPr>
          <p:cNvPr id="29" name="TextBox 28"/>
          <p:cNvSpPr txBox="1"/>
          <p:nvPr/>
        </p:nvSpPr>
        <p:spPr>
          <a:xfrm>
            <a:off x="7962900" y="3808475"/>
            <a:ext cx="11811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Tujuan dari </a:t>
            </a:r>
            <a:r>
              <a:rPr lang="en-US" sz="1600" b="1" smtClean="0"/>
              <a:t>Masalah Sebab </a:t>
            </a:r>
          </a:p>
          <a:p>
            <a:pPr algn="ctr"/>
            <a:r>
              <a:rPr lang="en-US" sz="1600" b="1" smtClean="0"/>
              <a:t>IV</a:t>
            </a:r>
            <a:endParaRPr lang="en-US" sz="1600" b="1"/>
          </a:p>
        </p:txBody>
      </p:sp>
      <p:sp>
        <p:nvSpPr>
          <p:cNvPr id="30" name="TextBox 29"/>
          <p:cNvSpPr txBox="1"/>
          <p:nvPr/>
        </p:nvSpPr>
        <p:spPr>
          <a:xfrm>
            <a:off x="6477000" y="5323582"/>
            <a:ext cx="13335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Tujuan dari Masalah Sebab</a:t>
            </a:r>
          </a:p>
          <a:p>
            <a:pPr algn="ctr"/>
            <a:r>
              <a:rPr lang="en-US" sz="1600" b="1" smtClean="0"/>
              <a:t>II</a:t>
            </a:r>
            <a:endParaRPr lang="en-US" sz="1600" b="1"/>
          </a:p>
        </p:txBody>
      </p:sp>
      <p:sp>
        <p:nvSpPr>
          <p:cNvPr id="31" name="TextBox 30"/>
          <p:cNvSpPr txBox="1"/>
          <p:nvPr/>
        </p:nvSpPr>
        <p:spPr>
          <a:xfrm>
            <a:off x="7848600" y="5324155"/>
            <a:ext cx="12954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Tujuan dari Masalah Sebab</a:t>
            </a:r>
          </a:p>
          <a:p>
            <a:pPr algn="ctr"/>
            <a:r>
              <a:rPr lang="en-US" sz="1600" b="1" smtClean="0"/>
              <a:t>I</a:t>
            </a:r>
            <a:endParaRPr lang="en-US" sz="1600" b="1"/>
          </a:p>
        </p:txBody>
      </p:sp>
      <p:sp>
        <p:nvSpPr>
          <p:cNvPr id="35" name="TextBox 34"/>
          <p:cNvSpPr txBox="1"/>
          <p:nvPr/>
        </p:nvSpPr>
        <p:spPr>
          <a:xfrm>
            <a:off x="-38100" y="1371600"/>
            <a:ext cx="2019300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Pengendara kendaraan bermotor dan pejalan kaki menggunakan badan jalan</a:t>
            </a:r>
            <a:endParaRPr lang="en-US" sz="1600" b="1"/>
          </a:p>
        </p:txBody>
      </p:sp>
      <p:sp>
        <p:nvSpPr>
          <p:cNvPr id="36" name="TextBox 35"/>
          <p:cNvSpPr txBox="1"/>
          <p:nvPr/>
        </p:nvSpPr>
        <p:spPr>
          <a:xfrm>
            <a:off x="2019300" y="1685128"/>
            <a:ext cx="11049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/>
              <a:t>Masalah Akibat </a:t>
            </a:r>
          </a:p>
          <a:p>
            <a:r>
              <a:rPr lang="en-US" smtClean="0"/>
              <a:t>I</a:t>
            </a: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200400" y="1685128"/>
            <a:ext cx="11049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/>
              <a:t>Masalah Akibat</a:t>
            </a:r>
          </a:p>
          <a:p>
            <a:r>
              <a:rPr lang="en-US" smtClean="0"/>
              <a:t>II</a:t>
            </a: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438900" y="1447800"/>
            <a:ext cx="144780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/>
              <a:t>Tujuan dari Masalah Akibat </a:t>
            </a:r>
          </a:p>
          <a:p>
            <a:r>
              <a:rPr lang="en-US" smtClean="0"/>
              <a:t>I</a:t>
            </a: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924800" y="1447800"/>
            <a:ext cx="118110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Tujuan dari </a:t>
            </a:r>
            <a:r>
              <a:rPr lang="en-US" sz="1600" b="1" smtClean="0"/>
              <a:t>Masalah Akibat</a:t>
            </a:r>
          </a:p>
          <a:p>
            <a:pPr algn="ctr"/>
            <a:r>
              <a:rPr lang="en-US" sz="1600" b="1" smtClean="0"/>
              <a:t>II</a:t>
            </a:r>
            <a:endParaRPr lang="en-US" sz="1600" b="1"/>
          </a:p>
        </p:txBody>
      </p:sp>
      <p:sp>
        <p:nvSpPr>
          <p:cNvPr id="41" name="TextBox 40"/>
          <p:cNvSpPr txBox="1"/>
          <p:nvPr/>
        </p:nvSpPr>
        <p:spPr>
          <a:xfrm>
            <a:off x="2057400" y="533400"/>
            <a:ext cx="11049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/>
              <a:t>Masalah Akibat </a:t>
            </a:r>
          </a:p>
          <a:p>
            <a:r>
              <a:rPr lang="en-US" smtClean="0"/>
              <a:t>III</a:t>
            </a: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276600" y="533400"/>
            <a:ext cx="11049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/>
              <a:t>Masalah Akibat </a:t>
            </a:r>
          </a:p>
          <a:p>
            <a:r>
              <a:rPr lang="en-US" smtClean="0"/>
              <a:t>IV</a:t>
            </a:r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0" y="558225"/>
            <a:ext cx="20193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Timbulnya kemacetan</a:t>
            </a:r>
            <a:endParaRPr lang="en-US" sz="1600" b="1"/>
          </a:p>
        </p:txBody>
      </p:sp>
      <p:sp>
        <p:nvSpPr>
          <p:cNvPr id="47" name="TextBox 46"/>
          <p:cNvSpPr txBox="1"/>
          <p:nvPr/>
        </p:nvSpPr>
        <p:spPr>
          <a:xfrm>
            <a:off x="4381585" y="1617820"/>
            <a:ext cx="20193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Berfungsinya jalur pejalan kaki dan badan jalan</a:t>
            </a:r>
            <a:endParaRPr lang="en-US" sz="1600" b="1"/>
          </a:p>
        </p:txBody>
      </p:sp>
      <p:sp>
        <p:nvSpPr>
          <p:cNvPr id="51" name="TextBox 50"/>
          <p:cNvSpPr txBox="1"/>
          <p:nvPr/>
        </p:nvSpPr>
        <p:spPr>
          <a:xfrm>
            <a:off x="4801830" y="766347"/>
            <a:ext cx="1466935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Kemacetan berkurang 40%</a:t>
            </a:r>
            <a:endParaRPr lang="en-US" sz="1600" b="1"/>
          </a:p>
        </p:txBody>
      </p:sp>
      <p:sp>
        <p:nvSpPr>
          <p:cNvPr id="53" name="TextBox 52"/>
          <p:cNvSpPr txBox="1"/>
          <p:nvPr/>
        </p:nvSpPr>
        <p:spPr>
          <a:xfrm>
            <a:off x="6400800" y="100839"/>
            <a:ext cx="144780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/>
              <a:t>Tujuan dari Masalah Akibat </a:t>
            </a:r>
          </a:p>
          <a:p>
            <a:r>
              <a:rPr lang="en-US"/>
              <a:t>III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962900" y="76200"/>
            <a:ext cx="118110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Tujuan dari </a:t>
            </a:r>
            <a:r>
              <a:rPr lang="en-US" sz="1600" b="1" smtClean="0"/>
              <a:t>Masalah Akibat</a:t>
            </a:r>
          </a:p>
          <a:p>
            <a:pPr algn="ctr"/>
            <a:r>
              <a:rPr lang="en-US" sz="1600" b="1" smtClean="0"/>
              <a:t>IV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1191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50825" y="908050"/>
            <a:ext cx="4032250" cy="431800"/>
          </a:xfrm>
          <a:prstGeom prst="flowChartProcess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Kesalahan penataan pintu 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keluar masuk jalan tol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468313" y="3644900"/>
            <a:ext cx="1511300" cy="1295400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atin typeface="Arial" charset="0"/>
              </a:rPr>
              <a:t>Banyaknya 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Pengguna jalan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Tol yang 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Keluar masuk</a:t>
            </a:r>
          </a:p>
          <a:p>
            <a:pPr algn="ctr" eaLnBrk="1" hangingPunct="1"/>
            <a:endParaRPr lang="en-US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323850" y="1628775"/>
            <a:ext cx="1800225" cy="1728788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Banyaknya pekerja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Ojek online yang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Menunggu di jalan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umum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411413" y="3429000"/>
            <a:ext cx="1728787" cy="1150938"/>
          </a:xfrm>
          <a:prstGeom prst="flowChart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Pengendara mobil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Dan motor saling 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Bertemu di titik 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Keluar masuk 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Jalan tol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484438" y="1628775"/>
            <a:ext cx="1582737" cy="1150938"/>
          </a:xfrm>
          <a:prstGeom prst="flowChart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Timbulnya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Kemacetan 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Yang cukup lama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Di titik tersebut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87450" y="3357563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3276600" y="2781300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87450" y="13414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276600" y="13414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684213" y="6237288"/>
            <a:ext cx="3024187" cy="431800"/>
          </a:xfrm>
          <a:prstGeom prst="flowChart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Arial" charset="0"/>
              </a:rPr>
              <a:t>PERMASALAHAN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468313" y="5157788"/>
            <a:ext cx="1511300" cy="863600"/>
          </a:xfrm>
          <a:prstGeom prst="flowChart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Arial" charset="0"/>
              </a:rPr>
              <a:t>MASALAH</a:t>
            </a:r>
          </a:p>
          <a:p>
            <a:pPr algn="ctr" eaLnBrk="1" hangingPunct="1"/>
            <a:r>
              <a:rPr lang="en-US" b="1">
                <a:latin typeface="Arial" charset="0"/>
              </a:rPr>
              <a:t>SEBAB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2555875" y="5157788"/>
            <a:ext cx="1511300" cy="863600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Arial" charset="0"/>
              </a:rPr>
              <a:t>MASALAH</a:t>
            </a:r>
          </a:p>
          <a:p>
            <a:pPr algn="ctr" eaLnBrk="1" hangingPunct="1"/>
            <a:r>
              <a:rPr lang="en-US" b="1">
                <a:latin typeface="Arial" charset="0"/>
              </a:rPr>
              <a:t>AKIBAT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4716463" y="908050"/>
            <a:ext cx="4032250" cy="431800"/>
          </a:xfrm>
          <a:prstGeom prst="flowChartProcess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Penataan pintu 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keluar masuk jalan tol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4859338" y="1628775"/>
            <a:ext cx="1657350" cy="1150938"/>
          </a:xfrm>
          <a:prstGeom prst="flowChart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Tidak adanya 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Pekerja ojek online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Yang menunggu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Di jalan umum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859338" y="3429000"/>
            <a:ext cx="1582737" cy="1150938"/>
          </a:xfrm>
          <a:prstGeom prst="flowChart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Berkurangnya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Pengguna jalan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Tol yang keluar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Dan masuk</a:t>
            </a: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6804025" y="1628775"/>
            <a:ext cx="1800225" cy="1152525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Berkurangnya waktu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Kemacetan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Di titik temu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6877050" y="3357563"/>
            <a:ext cx="1727200" cy="1439862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latin typeface="Arial" charset="0"/>
              </a:rPr>
              <a:t>Berkurangnya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Pengendara di titik 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Temu antara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Pengendara tol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Yang masuk</a:t>
            </a:r>
          </a:p>
          <a:p>
            <a:pPr algn="ctr" eaLnBrk="1" hangingPunct="1"/>
            <a:r>
              <a:rPr lang="en-US" sz="1400" b="1">
                <a:latin typeface="Arial" charset="0"/>
              </a:rPr>
              <a:t>Maupun keluar</a:t>
            </a: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651500" y="2781300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5651500" y="13414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7596188" y="1341438"/>
            <a:ext cx="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7596188" y="278130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4859338" y="5157788"/>
            <a:ext cx="1511300" cy="863600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Arial" charset="0"/>
              </a:rPr>
              <a:t>Tujuan dari</a:t>
            </a:r>
          </a:p>
          <a:p>
            <a:pPr algn="ctr" eaLnBrk="1" hangingPunct="1"/>
            <a:r>
              <a:rPr lang="en-US" b="1">
                <a:latin typeface="Arial" charset="0"/>
              </a:rPr>
              <a:t>Masalah</a:t>
            </a:r>
          </a:p>
          <a:p>
            <a:pPr algn="ctr" eaLnBrk="1" hangingPunct="1"/>
            <a:r>
              <a:rPr lang="en-US" b="1">
                <a:latin typeface="Arial" charset="0"/>
              </a:rPr>
              <a:t>sebab</a:t>
            </a:r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6948488" y="5157788"/>
            <a:ext cx="1511300" cy="863600"/>
          </a:xfrm>
          <a:prstGeom prst="flowChart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Arial" charset="0"/>
              </a:rPr>
              <a:t>Tujuan dari</a:t>
            </a:r>
          </a:p>
          <a:p>
            <a:pPr algn="ctr" eaLnBrk="1" hangingPunct="1"/>
            <a:r>
              <a:rPr lang="en-US" b="1">
                <a:latin typeface="Arial" charset="0"/>
              </a:rPr>
              <a:t>Masalah</a:t>
            </a:r>
          </a:p>
          <a:p>
            <a:pPr algn="ctr" eaLnBrk="1" hangingPunct="1"/>
            <a:r>
              <a:rPr lang="en-US" b="1">
                <a:latin typeface="Arial" charset="0"/>
              </a:rPr>
              <a:t>akibat</a:t>
            </a:r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5148263" y="6237288"/>
            <a:ext cx="3024187" cy="431800"/>
          </a:xfrm>
          <a:prstGeom prst="flowChart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Arial" charset="0"/>
              </a:rPr>
              <a:t>Tujuan </a:t>
            </a:r>
          </a:p>
        </p:txBody>
      </p:sp>
    </p:spTree>
    <p:extLst>
      <p:ext uri="{BB962C8B-B14F-4D97-AF65-F5344CB8AC3E}">
        <p14:creationId xmlns:p14="http://schemas.microsoft.com/office/powerpoint/2010/main" val="201262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smtClean="0"/>
              <a:t>REVIEW TERHADAP RTRW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Pilih provinsi/kabupaten/kota yang telah dipahami karakteristiknya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OUTPUT</a:t>
            </a:r>
            <a:endParaRPr lang="en-US" b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414327"/>
              </p:ext>
            </p:extLst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2766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Komponen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Substansi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Rekomendasi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Tujuan, Sasaran, dan Kebijakan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Struktur Ruang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Pola</a:t>
                      </a:r>
                      <a:r>
                        <a:rPr lang="en-US" baseline="0" smtClean="0"/>
                        <a:t> Ruang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Pemanfaatan</a:t>
                      </a:r>
                      <a:r>
                        <a:rPr lang="en-US" baseline="0" smtClean="0"/>
                        <a:t> Ruang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Indikasi Program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Ketentuan</a:t>
                      </a:r>
                      <a:r>
                        <a:rPr lang="en-US" baseline="0" smtClean="0"/>
                        <a:t> Umum Peraturan Zonasi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dst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69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443</Words>
  <Application>Microsoft Office PowerPoint</Application>
  <PresentationFormat>On-screen Show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PEMBAHASAN TUGAS KELOMPOK</vt:lpstr>
      <vt:lpstr>OUTLINE</vt:lpstr>
      <vt:lpstr>MINI PROPOSAL</vt:lpstr>
      <vt:lpstr>OUTPUT</vt:lpstr>
      <vt:lpstr>IDENTIFIKASI PERMASALAHAN</vt:lpstr>
      <vt:lpstr>PowerPoint Presentation</vt:lpstr>
      <vt:lpstr>PowerPoint Presentation</vt:lpstr>
      <vt:lpstr>REVIEW TERHADAP RTRW</vt:lpstr>
      <vt:lpstr>OUTPUT</vt:lpstr>
      <vt:lpstr>PEMAPARAN MINI PROPOSAL</vt:lpstr>
      <vt:lpstr>CONTOH FORM OBSERVASI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KIRANA</dc:creator>
  <cp:lastModifiedBy>DOSEN B</cp:lastModifiedBy>
  <cp:revision>61</cp:revision>
  <dcterms:created xsi:type="dcterms:W3CDTF">2018-09-04T21:30:41Z</dcterms:created>
  <dcterms:modified xsi:type="dcterms:W3CDTF">2018-11-08T01:31:33Z</dcterms:modified>
</cp:coreProperties>
</file>