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63" r:id="rId3"/>
    <p:sldId id="409" r:id="rId4"/>
    <p:sldId id="432" r:id="rId5"/>
    <p:sldId id="434" r:id="rId6"/>
    <p:sldId id="433" r:id="rId7"/>
    <p:sldId id="435" r:id="rId8"/>
    <p:sldId id="436" r:id="rId9"/>
    <p:sldId id="437" r:id="rId10"/>
    <p:sldId id="438" r:id="rId11"/>
    <p:sldId id="439" r:id="rId12"/>
    <p:sldId id="440" r:id="rId13"/>
    <p:sldId id="441" r:id="rId14"/>
    <p:sldId id="442" r:id="rId15"/>
    <p:sldId id="443" r:id="rId16"/>
    <p:sldId id="444" r:id="rId17"/>
    <p:sldId id="445" r:id="rId18"/>
    <p:sldId id="446" r:id="rId19"/>
    <p:sldId id="447" r:id="rId20"/>
    <p:sldId id="448" r:id="rId21"/>
    <p:sldId id="449" r:id="rId22"/>
    <p:sldId id="451" r:id="rId23"/>
    <p:sldId id="450" r:id="rId24"/>
    <p:sldId id="26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95" autoAdjust="0"/>
  </p:normalViewPr>
  <p:slideViewPr>
    <p:cSldViewPr>
      <p:cViewPr>
        <p:scale>
          <a:sx n="60" d="100"/>
          <a:sy n="60" d="100"/>
        </p:scale>
        <p:origin x="-1572"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147CAD-75B5-4FC6-A94E-B437AB1936DB}" type="datetimeFigureOut">
              <a:rPr lang="en-US" smtClean="0"/>
              <a:t>11/14/2018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02588F-6647-474E-8A15-E2ACCD5ED00B}" type="slidenum">
              <a:rPr lang="en-US" smtClean="0"/>
              <a:t>‹#›</a:t>
            </a:fld>
            <a:endParaRPr lang="en-US"/>
          </a:p>
        </p:txBody>
      </p:sp>
    </p:spTree>
    <p:extLst>
      <p:ext uri="{BB962C8B-B14F-4D97-AF65-F5344CB8AC3E}">
        <p14:creationId xmlns:p14="http://schemas.microsoft.com/office/powerpoint/2010/main" val="229469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2588F-6647-474E-8A15-E2ACCD5ED00B}" type="slidenum">
              <a:rPr lang="en-US" smtClean="0"/>
              <a:t>11</a:t>
            </a:fld>
            <a:endParaRPr lang="en-US"/>
          </a:p>
        </p:txBody>
      </p:sp>
    </p:spTree>
    <p:extLst>
      <p:ext uri="{BB962C8B-B14F-4D97-AF65-F5344CB8AC3E}">
        <p14:creationId xmlns:p14="http://schemas.microsoft.com/office/powerpoint/2010/main" val="207565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2588F-6647-474E-8A15-E2ACCD5ED00B}" type="slidenum">
              <a:rPr lang="en-US" smtClean="0"/>
              <a:t>12</a:t>
            </a:fld>
            <a:endParaRPr lang="en-US"/>
          </a:p>
        </p:txBody>
      </p:sp>
    </p:spTree>
    <p:extLst>
      <p:ext uri="{BB962C8B-B14F-4D97-AF65-F5344CB8AC3E}">
        <p14:creationId xmlns:p14="http://schemas.microsoft.com/office/powerpoint/2010/main" val="207565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F8B08D-11C1-405B-B966-F5633425A9A5}"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200059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8B08D-11C1-405B-B966-F5633425A9A5}"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21989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8B08D-11C1-405B-B966-F5633425A9A5}"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236507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8B08D-11C1-405B-B966-F5633425A9A5}"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4430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8B08D-11C1-405B-B966-F5633425A9A5}" type="datetimeFigureOut">
              <a:rPr lang="en-US" smtClean="0"/>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403870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F8B08D-11C1-405B-B966-F5633425A9A5}"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173926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F8B08D-11C1-405B-B966-F5633425A9A5}" type="datetimeFigureOut">
              <a:rPr lang="en-US" smtClean="0"/>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389484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8B08D-11C1-405B-B966-F5633425A9A5}" type="datetimeFigureOut">
              <a:rPr lang="en-US" smtClean="0"/>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2807698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8B08D-11C1-405B-B966-F5633425A9A5}" type="datetimeFigureOut">
              <a:rPr lang="en-US" smtClean="0"/>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333800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8B08D-11C1-405B-B966-F5633425A9A5}"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2403404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8B08D-11C1-405B-B966-F5633425A9A5}" type="datetimeFigureOut">
              <a:rPr lang="en-US" smtClean="0"/>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58FB98-5F65-4AD5-8D65-9A948F79372E}" type="slidenum">
              <a:rPr lang="en-US" smtClean="0"/>
              <a:t>‹#›</a:t>
            </a:fld>
            <a:endParaRPr lang="en-US"/>
          </a:p>
        </p:txBody>
      </p:sp>
    </p:spTree>
    <p:extLst>
      <p:ext uri="{BB962C8B-B14F-4D97-AF65-F5344CB8AC3E}">
        <p14:creationId xmlns:p14="http://schemas.microsoft.com/office/powerpoint/2010/main" val="410764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8B08D-11C1-405B-B966-F5633425A9A5}" type="datetimeFigureOut">
              <a:rPr lang="en-US" smtClean="0"/>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8FB98-5F65-4AD5-8D65-9A948F79372E}" type="slidenum">
              <a:rPr lang="en-US" smtClean="0"/>
              <a:t>‹#›</a:t>
            </a:fld>
            <a:endParaRPr lang="en-US"/>
          </a:p>
        </p:txBody>
      </p:sp>
    </p:spTree>
    <p:extLst>
      <p:ext uri="{BB962C8B-B14F-4D97-AF65-F5344CB8AC3E}">
        <p14:creationId xmlns:p14="http://schemas.microsoft.com/office/powerpoint/2010/main" val="1141377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051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24200" y="3409759"/>
            <a:ext cx="6019800" cy="1470025"/>
          </a:xfrm>
        </p:spPr>
        <p:txBody>
          <a:bodyPr>
            <a:noAutofit/>
          </a:bodyPr>
          <a:lstStyle/>
          <a:p>
            <a:pPr algn="l"/>
            <a:r>
              <a:rPr lang="en-US" sz="2800" b="1" smtClean="0"/>
              <a:t>RUANG LINGKUP PERENCANAAN</a:t>
            </a:r>
            <a:endParaRPr lang="en-US" sz="2800" b="1"/>
          </a:p>
        </p:txBody>
      </p:sp>
    </p:spTree>
    <p:extLst>
      <p:ext uri="{BB962C8B-B14F-4D97-AF65-F5344CB8AC3E}">
        <p14:creationId xmlns:p14="http://schemas.microsoft.com/office/powerpoint/2010/main" val="3103138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smtClean="0"/>
              <a:t>Hasil Identifikasi Isu Pembangunan Berkelanjutan berdasarkan prioritas dengan mempertimbangkan unsur-unsur paling sedikit:</a:t>
            </a:r>
          </a:p>
          <a:p>
            <a:pPr marL="514350" indent="-514350">
              <a:buAutoNum type="arabicPeriod"/>
            </a:pPr>
            <a:r>
              <a:rPr lang="en-US" smtClean="0"/>
              <a:t>Karakteristik wilayah</a:t>
            </a:r>
          </a:p>
          <a:p>
            <a:pPr marL="514350" indent="-514350">
              <a:buAutoNum type="arabicPeriod"/>
            </a:pPr>
            <a:r>
              <a:rPr lang="en-US" smtClean="0"/>
              <a:t>Tingkat pentingnya potensi dampak</a:t>
            </a:r>
          </a:p>
          <a:p>
            <a:pPr marL="514350" indent="-514350">
              <a:buAutoNum type="arabicPeriod"/>
            </a:pPr>
            <a:r>
              <a:rPr lang="en-US" smtClean="0"/>
              <a:t>Keterkaitan antar isu strategis pembangunan berkelanjutan</a:t>
            </a:r>
          </a:p>
          <a:p>
            <a:pPr marL="514350" indent="-514350">
              <a:buAutoNum type="arabicPeriod"/>
            </a:pPr>
            <a:r>
              <a:rPr lang="en-US" smtClean="0"/>
              <a:t>Keteraitan dengan materi muatan kebijakan, rencana, dan/atau program</a:t>
            </a:r>
          </a:p>
          <a:p>
            <a:pPr marL="514350" indent="-514350">
              <a:buAutoNum type="arabicPeriod"/>
            </a:pPr>
            <a:r>
              <a:rPr lang="en-US" smtClean="0"/>
              <a:t>Muatan rencana perlindungan dan pengeloaan lingkungan hidup</a:t>
            </a:r>
          </a:p>
          <a:p>
            <a:pPr marL="514350" indent="-514350">
              <a:buAutoNum type="arabicPeriod"/>
            </a:pPr>
            <a:r>
              <a:rPr lang="en-US" smtClean="0"/>
              <a:t>Hasil KLHS berupa kebijakan, rencana, dan/atau program pada hirarki diatasnya yang harus diacu, serupa dan berada pada wilayah yang berdekatan, dan/atau memiliki keterkaitan dan/atu relevansi langsung</a:t>
            </a:r>
          </a:p>
        </p:txBody>
      </p:sp>
    </p:spTree>
    <p:extLst>
      <p:ext uri="{BB962C8B-B14F-4D97-AF65-F5344CB8AC3E}">
        <p14:creationId xmlns:p14="http://schemas.microsoft.com/office/powerpoint/2010/main" val="1360574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b="1"/>
          </a:p>
        </p:txBody>
      </p:sp>
      <p:sp>
        <p:nvSpPr>
          <p:cNvPr id="3" name="Content Placeholder 2"/>
          <p:cNvSpPr>
            <a:spLocks noGrp="1"/>
          </p:cNvSpPr>
          <p:nvPr>
            <p:ph idx="1"/>
          </p:nvPr>
        </p:nvSpPr>
        <p:spPr/>
        <p:txBody>
          <a:bodyPr>
            <a:normAutofit fontScale="55000" lnSpcReduction="20000"/>
          </a:bodyPr>
          <a:lstStyle/>
          <a:p>
            <a:pPr marL="0" indent="0">
              <a:buNone/>
            </a:pPr>
            <a:r>
              <a:rPr lang="en-US" smtClean="0"/>
              <a:t>Hasil identifikasi isu pembangunan berkelanjutan memuat daftar yang paling sedikit berkaitan dengan:</a:t>
            </a:r>
          </a:p>
          <a:p>
            <a:pPr marL="514350" indent="-514350">
              <a:buAutoNum type="arabicPeriod"/>
            </a:pPr>
            <a:r>
              <a:rPr lang="en-US" smtClean="0"/>
              <a:t>Kapasitas daya dukung dan daya tampung lingkungan hidup untuk pembangunan</a:t>
            </a:r>
          </a:p>
          <a:p>
            <a:pPr marL="514350" indent="-514350">
              <a:buAutoNum type="arabicPeriod"/>
            </a:pPr>
            <a:r>
              <a:rPr lang="en-US" smtClean="0"/>
              <a:t>Perkiraan dampak dan risiko lingkungan hidup</a:t>
            </a:r>
          </a:p>
          <a:p>
            <a:pPr marL="514350" indent="-514350">
              <a:buAutoNum type="arabicPeriod"/>
            </a:pPr>
            <a:r>
              <a:rPr lang="en-US" smtClean="0"/>
              <a:t>Kinerja layanan atau jasa lingkungan</a:t>
            </a:r>
          </a:p>
          <a:p>
            <a:pPr marL="514350" indent="-514350">
              <a:buAutoNum type="arabicPeriod"/>
            </a:pPr>
            <a:r>
              <a:rPr lang="en-US" smtClean="0"/>
              <a:t>Intensitas dan cakupan wilayah bencana alam</a:t>
            </a:r>
          </a:p>
          <a:p>
            <a:pPr marL="514350" indent="-514350">
              <a:buAutoNum type="arabicPeriod"/>
            </a:pPr>
            <a:r>
              <a:rPr lang="en-US" smtClean="0"/>
              <a:t>Status mutu dan keterediaan sumber daya alam</a:t>
            </a:r>
          </a:p>
          <a:p>
            <a:pPr marL="514350" indent="-514350">
              <a:buAutoNum type="arabicPeriod"/>
            </a:pPr>
            <a:r>
              <a:rPr lang="en-US" smtClean="0"/>
              <a:t>Ketahanan dan potensi keanekaragaman hayati</a:t>
            </a:r>
          </a:p>
          <a:p>
            <a:pPr marL="514350" indent="-514350">
              <a:buAutoNum type="arabicPeriod"/>
            </a:pPr>
            <a:r>
              <a:rPr lang="en-US" smtClean="0"/>
              <a:t>Kerentanan dan kapasitas adaptasi terhadap perubahan iklim</a:t>
            </a:r>
          </a:p>
          <a:p>
            <a:pPr marL="514350" indent="-514350">
              <a:buAutoNum type="arabicPeriod"/>
            </a:pPr>
            <a:r>
              <a:rPr lang="en-US" smtClean="0"/>
              <a:t>Tingkat dan status jumlah penduduk miskin atau penghidupan sekelompok masyarakat serta terancamnya keberlanjutan penghidupan masyarakat</a:t>
            </a:r>
          </a:p>
          <a:p>
            <a:pPr marL="514350" indent="-514350">
              <a:buAutoNum type="arabicPeriod"/>
            </a:pPr>
            <a:r>
              <a:rPr lang="en-US" smtClean="0"/>
              <a:t>Risiko terhadap kesehatan dan keselamatan masyarakat</a:t>
            </a:r>
          </a:p>
          <a:p>
            <a:pPr marL="514350" indent="-514350">
              <a:buAutoNum type="arabicPeriod"/>
            </a:pPr>
            <a:r>
              <a:rPr lang="en-US" smtClean="0"/>
              <a:t>Ancaman terhadap perlindungan terhadap kawasan tertentu secara tradisional yang dilakukan oleh masyarakat dan masyarakat hukum adat</a:t>
            </a:r>
            <a:endParaRPr lang="en-US"/>
          </a:p>
        </p:txBody>
      </p:sp>
    </p:spTree>
    <p:extLst>
      <p:ext uri="{BB962C8B-B14F-4D97-AF65-F5344CB8AC3E}">
        <p14:creationId xmlns:p14="http://schemas.microsoft.com/office/powerpoint/2010/main" val="273714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b="1"/>
          </a:p>
        </p:txBody>
      </p:sp>
      <p:sp>
        <p:nvSpPr>
          <p:cNvPr id="3" name="Content Placeholder 2"/>
          <p:cNvSpPr>
            <a:spLocks noGrp="1"/>
          </p:cNvSpPr>
          <p:nvPr>
            <p:ph idx="1"/>
          </p:nvPr>
        </p:nvSpPr>
        <p:spPr/>
        <p:txBody>
          <a:bodyPr>
            <a:normAutofit fontScale="85000" lnSpcReduction="20000"/>
          </a:bodyPr>
          <a:lstStyle/>
          <a:p>
            <a:pPr marL="0" indent="0">
              <a:buNone/>
            </a:pPr>
            <a:r>
              <a:rPr lang="en-US" smtClean="0"/>
              <a:t>Hasil analisis paling sedikit memuat kajian:</a:t>
            </a:r>
          </a:p>
          <a:p>
            <a:pPr marL="514350" indent="-514350">
              <a:buAutoNum type="arabicPeriod"/>
            </a:pPr>
            <a:r>
              <a:rPr lang="en-US" smtClean="0"/>
              <a:t>Kapasitas daya dukung dan daya tampung lingkungan hidup untuk pembangunan</a:t>
            </a:r>
          </a:p>
          <a:p>
            <a:pPr marL="514350" indent="-514350">
              <a:buAutoNum type="arabicPeriod"/>
            </a:pPr>
            <a:r>
              <a:rPr lang="en-US" smtClean="0"/>
              <a:t>Perkiraan mengenai dampak dan risiko lingkungan hidup</a:t>
            </a:r>
          </a:p>
          <a:p>
            <a:pPr marL="514350" indent="-514350">
              <a:buAutoNum type="arabicPeriod"/>
            </a:pPr>
            <a:r>
              <a:rPr lang="en-US" smtClean="0"/>
              <a:t>Kinerja layanan atau jasa ekosistem</a:t>
            </a:r>
          </a:p>
          <a:p>
            <a:pPr marL="514350" indent="-514350">
              <a:buAutoNum type="arabicPeriod"/>
            </a:pPr>
            <a:r>
              <a:rPr lang="en-US" smtClean="0"/>
              <a:t>Efisiensi pemanfaatan sumber daya alam</a:t>
            </a:r>
          </a:p>
          <a:p>
            <a:pPr marL="514350" indent="-514350">
              <a:buAutoNum type="arabicPeriod"/>
            </a:pPr>
            <a:r>
              <a:rPr lang="en-US" smtClean="0"/>
              <a:t>Tingkat kerentanan dan kapasitas adaptasi teradap perubahan iklim</a:t>
            </a:r>
          </a:p>
          <a:p>
            <a:pPr marL="514350" indent="-514350">
              <a:buAutoNum type="arabicPeriod"/>
            </a:pPr>
            <a:r>
              <a:rPr lang="en-US" smtClean="0"/>
              <a:t>Tingkat ketahanan dan potensi keanekaragaman hayati</a:t>
            </a:r>
            <a:endParaRPr lang="en-US"/>
          </a:p>
        </p:txBody>
      </p:sp>
    </p:spTree>
    <p:extLst>
      <p:ext uri="{BB962C8B-B14F-4D97-AF65-F5344CB8AC3E}">
        <p14:creationId xmlns:p14="http://schemas.microsoft.com/office/powerpoint/2010/main" val="2393334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marL="0" indent="0">
              <a:buNone/>
            </a:pPr>
            <a:r>
              <a:rPr lang="en-US" smtClean="0"/>
              <a:t>Laporan KLHS memuat informasi tentang:</a:t>
            </a:r>
          </a:p>
          <a:p>
            <a:pPr marL="514350" indent="-514350">
              <a:buAutoNum type="arabicPeriod"/>
            </a:pPr>
            <a:r>
              <a:rPr lang="en-US" smtClean="0"/>
              <a:t>Dasar pertimbangan kebijakan, rencana dan/atau program sehingga perlu dilengkapi KLHS</a:t>
            </a:r>
          </a:p>
          <a:p>
            <a:pPr marL="514350" indent="-514350">
              <a:buAutoNum type="arabicPeriod"/>
            </a:pPr>
            <a:r>
              <a:rPr lang="en-US" smtClean="0"/>
              <a:t>Metode, teknik, , rangkaian langkah-langkah dan hasil pengkajian pengaruh kebijakan, rencana dan atau program terhadap kondisi lingkungan hidup</a:t>
            </a:r>
          </a:p>
          <a:p>
            <a:pPr marL="514350" indent="-514350">
              <a:buAutoNum type="arabicPeriod"/>
            </a:pPr>
            <a:r>
              <a:rPr lang="en-US" smtClean="0"/>
              <a:t>Metode, teknik, rangkaian langkah-langkah dan hasil perumusan alternatif muatan kebijakan, rencana, dan/atau program</a:t>
            </a:r>
          </a:p>
          <a:p>
            <a:pPr marL="514350" indent="-514350">
              <a:buAutoNum type="arabicPeriod"/>
            </a:pPr>
            <a:r>
              <a:rPr lang="en-US" smtClean="0"/>
              <a:t>Pertimbangan, muatan, dan konsekueni rekomendasi perbaikan untuk pengambilan keputusan kebijakan, rencana, dan/atau program yang mengintegrasikan prinsip pembangunan berkelanjutan</a:t>
            </a:r>
          </a:p>
          <a:p>
            <a:pPr marL="514350" indent="-514350">
              <a:buAutoNum type="arabicPeriod"/>
            </a:pPr>
            <a:r>
              <a:rPr lang="en-US" smtClean="0"/>
              <a:t>Gambaran pengintegrasian hasil KLHS dalam kebijakan, rencana, dan/atau program</a:t>
            </a:r>
          </a:p>
          <a:p>
            <a:pPr marL="514350" indent="-514350">
              <a:buAutoNum type="arabicPeriod"/>
            </a:pPr>
            <a:r>
              <a:rPr lang="en-US" smtClean="0"/>
              <a:t>Pelaksanaan partisipasi masyarakat dan keterbukaan informasi KLHS</a:t>
            </a:r>
          </a:p>
          <a:p>
            <a:pPr marL="514350" indent="-514350">
              <a:buAutoNum type="arabicPeriod"/>
            </a:pPr>
            <a:r>
              <a:rPr lang="en-US" smtClean="0"/>
              <a:t>Hasil penjaminan kualitas KLHS</a:t>
            </a:r>
          </a:p>
          <a:p>
            <a:pPr marL="514350" indent="-514350">
              <a:buAutoNum type="arabicPeriod"/>
            </a:pPr>
            <a:endParaRPr lang="en-US" smtClean="0"/>
          </a:p>
          <a:p>
            <a:pPr marL="514350" indent="-514350">
              <a:buAutoNum type="arabicPeriod"/>
            </a:pPr>
            <a:endParaRPr lang="en-US"/>
          </a:p>
        </p:txBody>
      </p:sp>
    </p:spTree>
    <p:extLst>
      <p:ext uri="{BB962C8B-B14F-4D97-AF65-F5344CB8AC3E}">
        <p14:creationId xmlns:p14="http://schemas.microsoft.com/office/powerpoint/2010/main" val="4070478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smtClean="0"/>
              <a:t>PENYELENGGARAAN PENATAAN RUANG</a:t>
            </a:r>
            <a:endParaRPr lang="en-US" sz="3600" b="1"/>
          </a:p>
        </p:txBody>
      </p:sp>
      <p:sp>
        <p:nvSpPr>
          <p:cNvPr id="3" name="Content Placeholder 2"/>
          <p:cNvSpPr>
            <a:spLocks noGrp="1"/>
          </p:cNvSpPr>
          <p:nvPr>
            <p:ph idx="1"/>
          </p:nvPr>
        </p:nvSpPr>
        <p:spPr/>
        <p:txBody>
          <a:bodyPr>
            <a:normAutofit fontScale="92500" lnSpcReduction="20000"/>
          </a:bodyPr>
          <a:lstStyle/>
          <a:p>
            <a:pPr marL="0" indent="0">
              <a:buNone/>
            </a:pPr>
            <a:r>
              <a:rPr lang="en-US" smtClean="0"/>
              <a:t>Pengaturan penataan ruang meliputi penyusunan dan penetapan:</a:t>
            </a:r>
          </a:p>
          <a:p>
            <a:pPr marL="514350" indent="-514350">
              <a:buAutoNum type="arabicPeriod"/>
            </a:pPr>
            <a:r>
              <a:rPr lang="en-US" smtClean="0"/>
              <a:t>Rencana Tata Ruang Wilayah Nasional dan Peraturan Pelaksanaan dari Undang-Undang mengenai penataan ruang yang ditetapkan dengan peraturan pemerintah</a:t>
            </a:r>
          </a:p>
          <a:p>
            <a:pPr marL="514350" indent="-514350">
              <a:buAutoNum type="arabicPeriod"/>
            </a:pPr>
            <a:r>
              <a:rPr lang="en-US" smtClean="0"/>
              <a:t>Rencana tata ruang pulau/kepulauan dan rencana tata ruang kawasan strategis nasional yang ditetapkan dengan peraturan presiden</a:t>
            </a:r>
          </a:p>
          <a:p>
            <a:pPr marL="514350" indent="-514350">
              <a:buAutoNum type="arabicPeriod"/>
            </a:pPr>
            <a:r>
              <a:rPr lang="en-US" smtClean="0"/>
              <a:t>Pedoman bidang penataan ruang yang ditetapkan dengan peraturan menteri</a:t>
            </a:r>
            <a:endParaRPr lang="en-US"/>
          </a:p>
        </p:txBody>
      </p:sp>
    </p:spTree>
    <p:extLst>
      <p:ext uri="{BB962C8B-B14F-4D97-AF65-F5344CB8AC3E}">
        <p14:creationId xmlns:p14="http://schemas.microsoft.com/office/powerpoint/2010/main" val="591621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marL="0" indent="0">
              <a:buNone/>
            </a:pPr>
            <a:r>
              <a:rPr lang="en-US" smtClean="0"/>
              <a:t>Pengaturan penataan ruang oleh Pemerintah Daerah Provinsi meliputi penyusunan dan penetapan:</a:t>
            </a:r>
          </a:p>
          <a:p>
            <a:pPr marL="514350" indent="-514350">
              <a:buAutoNum type="arabicPeriod"/>
            </a:pPr>
            <a:r>
              <a:rPr lang="en-US" smtClean="0"/>
              <a:t>Rencana tata ruang wilayah provinsi, rencana tata ruang kawasan strategis provinsi, dan arahan peraturan zonasi sistem provinsi yang ditetapkan dengan peraturan daerah provinsi</a:t>
            </a:r>
          </a:p>
          <a:p>
            <a:pPr marL="514350" indent="-514350">
              <a:buAutoNum type="arabicPeriod"/>
            </a:pPr>
            <a:r>
              <a:rPr lang="en-US" smtClean="0"/>
              <a:t>Ketentuan tentang perizinan, penetapan bentuk dan besaran insentif dan disinsentif, sanksi administratif, serta petunjuk pelaksanaan pedoman bidang penataan ruang yang ditetapan dengan peraturan gubernur</a:t>
            </a:r>
            <a:endParaRPr lang="en-US"/>
          </a:p>
        </p:txBody>
      </p:sp>
    </p:spTree>
    <p:extLst>
      <p:ext uri="{BB962C8B-B14F-4D97-AF65-F5344CB8AC3E}">
        <p14:creationId xmlns:p14="http://schemas.microsoft.com/office/powerpoint/2010/main" val="1628606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marL="0" indent="0">
              <a:buNone/>
            </a:pPr>
            <a:r>
              <a:rPr lang="en-US" smtClean="0"/>
              <a:t>Pengaturan penataan ruang oleh pemerintah daerah kabupaten/kota meliputi penyusunan dan penetapan:</a:t>
            </a:r>
          </a:p>
          <a:p>
            <a:pPr marL="514350" indent="-514350">
              <a:buAutoNum type="arabicPeriod"/>
            </a:pPr>
            <a:r>
              <a:rPr lang="en-US" smtClean="0"/>
              <a:t>Rencana tata ruang wilayah kabupaten/kota, rencana tata ruang kawasan strategis kabupaten/kota, rencana detailtata ruang kabupaten/kota termasuk peraturan zonasi yang ditetapkan dengan peraturan daerah kabupaten/kota</a:t>
            </a:r>
          </a:p>
          <a:p>
            <a:pPr marL="514350" indent="-514350">
              <a:buAutoNum type="arabicPeriod"/>
            </a:pPr>
            <a:r>
              <a:rPr lang="en-US" smtClean="0"/>
              <a:t>Ketentuan tentang perizinan, bentuk, dan besaran insentif dan disinsentif, serta sanksi administratif, yang ditetapkan dengan peraturan bupati/walikota</a:t>
            </a:r>
            <a:endParaRPr lang="en-US"/>
          </a:p>
        </p:txBody>
      </p:sp>
    </p:spTree>
    <p:extLst>
      <p:ext uri="{BB962C8B-B14F-4D97-AF65-F5344CB8AC3E}">
        <p14:creationId xmlns:p14="http://schemas.microsoft.com/office/powerpoint/2010/main" val="3890647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l"/>
            <a:r>
              <a:rPr lang="en-US" sz="3200" b="1" smtClean="0"/>
              <a:t>KEDUDUKAN RTR DAN SISTEM PERENCANAAN PEMBANGUNAN NASIONAL</a:t>
            </a:r>
            <a:endParaRPr lang="en-US" sz="3200" b="1"/>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570"/>
          <a:stretch/>
        </p:blipFill>
        <p:spPr bwMode="auto">
          <a:xfrm>
            <a:off x="1295400" y="1463040"/>
            <a:ext cx="6246690" cy="493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05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pPr algn="l"/>
            <a:r>
              <a:rPr lang="en-US" sz="3200" b="1" smtClean="0"/>
              <a:t>KEDUDUKAN RTRWN, RTRWP, DAN RTRWK</a:t>
            </a:r>
            <a:endParaRPr lang="en-US" sz="3200" b="1"/>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98" t="7658" r="3304" b="7751"/>
          <a:stretch/>
        </p:blipFill>
        <p:spPr bwMode="auto">
          <a:xfrm>
            <a:off x="1143000" y="1447800"/>
            <a:ext cx="702623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354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algn="l"/>
            <a:r>
              <a:rPr lang="en-US" sz="3600" b="1" smtClean="0"/>
              <a:t>TATA CARA PENYUSUNAN RTRW PROVINSI</a:t>
            </a:r>
            <a:endParaRPr lang="en-US" sz="3600" b="1"/>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18" t="27155" r="16151" b="15948"/>
          <a:stretch/>
        </p:blipFill>
        <p:spPr bwMode="auto">
          <a:xfrm>
            <a:off x="228600" y="1981200"/>
            <a:ext cx="8513379" cy="4162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321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KULIAH\Pic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581400" y="3124200"/>
            <a:ext cx="5562600" cy="3733800"/>
          </a:xfrm>
        </p:spPr>
        <p:txBody>
          <a:bodyPr>
            <a:noAutofit/>
          </a:bodyPr>
          <a:lstStyle/>
          <a:p>
            <a:pPr marL="457200" indent="-457200">
              <a:buFont typeface="+mj-lt"/>
              <a:buAutoNum type="arabicPeriod"/>
            </a:pPr>
            <a:r>
              <a:rPr lang="en-US" sz="2800" smtClean="0">
                <a:solidFill>
                  <a:schemeClr val="tx2">
                    <a:lumMod val="50000"/>
                  </a:schemeClr>
                </a:solidFill>
              </a:rPr>
              <a:t>Ruang Lingkup Substansi</a:t>
            </a:r>
          </a:p>
          <a:p>
            <a:pPr marL="457200" indent="-457200">
              <a:buFont typeface="+mj-lt"/>
              <a:buAutoNum type="arabicPeriod"/>
            </a:pPr>
            <a:r>
              <a:rPr lang="en-US" sz="2800" smtClean="0">
                <a:solidFill>
                  <a:schemeClr val="tx2">
                    <a:lumMod val="50000"/>
                  </a:schemeClr>
                </a:solidFill>
              </a:rPr>
              <a:t>Ruang Lingkup Teritorial</a:t>
            </a:r>
          </a:p>
          <a:p>
            <a:pPr marL="457200" indent="-457200">
              <a:buFont typeface="+mj-lt"/>
              <a:buAutoNum type="arabicPeriod"/>
            </a:pPr>
            <a:r>
              <a:rPr lang="en-US" sz="2800" smtClean="0">
                <a:solidFill>
                  <a:schemeClr val="tx2">
                    <a:lumMod val="50000"/>
                  </a:schemeClr>
                </a:solidFill>
              </a:rPr>
              <a:t>Hirarki Perencanaan</a:t>
            </a:r>
          </a:p>
          <a:p>
            <a:pPr marL="457200" indent="-457200">
              <a:buFont typeface="+mj-lt"/>
              <a:buAutoNum type="arabicPeriod"/>
            </a:pPr>
            <a:r>
              <a:rPr lang="en-US" sz="2800" smtClean="0">
                <a:solidFill>
                  <a:schemeClr val="tx2">
                    <a:lumMod val="50000"/>
                  </a:schemeClr>
                </a:solidFill>
              </a:rPr>
              <a:t>Hubungan Lingkup Substantif dan Teritorial Perencanaan Wilayah dan Kota</a:t>
            </a:r>
          </a:p>
          <a:p>
            <a:pPr marL="457200" indent="-457200">
              <a:buFont typeface="+mj-lt"/>
              <a:buAutoNum type="arabicPeriod"/>
            </a:pPr>
            <a:endParaRPr lang="en-US" sz="2800" smtClean="0">
              <a:solidFill>
                <a:schemeClr val="tx2">
                  <a:lumMod val="50000"/>
                </a:schemeClr>
              </a:solidFill>
            </a:endParaRPr>
          </a:p>
          <a:p>
            <a:pPr marL="457200" indent="-457200">
              <a:buFont typeface="+mj-lt"/>
              <a:buAutoNum type="arabicPeriod"/>
            </a:pPr>
            <a:endParaRPr lang="en-US" sz="2800" smtClean="0">
              <a:solidFill>
                <a:schemeClr val="tx2">
                  <a:lumMod val="50000"/>
                </a:schemeClr>
              </a:solidFill>
            </a:endParaRPr>
          </a:p>
          <a:p>
            <a:pPr marL="457200" indent="-457200">
              <a:buFont typeface="+mj-lt"/>
              <a:buAutoNum type="arabicPeriod"/>
            </a:pPr>
            <a:endParaRPr lang="en-US" sz="2800" smtClean="0">
              <a:solidFill>
                <a:schemeClr val="tx2">
                  <a:lumMod val="50000"/>
                </a:schemeClr>
              </a:solidFill>
            </a:endParaRPr>
          </a:p>
          <a:p>
            <a:pPr marL="114300" indent="0">
              <a:buClr>
                <a:srgbClr val="002060"/>
              </a:buClr>
              <a:buNone/>
            </a:pPr>
            <a:endParaRPr lang="en-US" sz="2400" smtClean="0">
              <a:solidFill>
                <a:schemeClr val="tx2">
                  <a:lumMod val="50000"/>
                </a:schemeClr>
              </a:solidFill>
            </a:endParaRPr>
          </a:p>
        </p:txBody>
      </p:sp>
      <p:sp>
        <p:nvSpPr>
          <p:cNvPr id="2" name="Title 1"/>
          <p:cNvSpPr>
            <a:spLocks noGrp="1"/>
          </p:cNvSpPr>
          <p:nvPr>
            <p:ph type="title"/>
          </p:nvPr>
        </p:nvSpPr>
        <p:spPr>
          <a:xfrm>
            <a:off x="3352800" y="2133600"/>
            <a:ext cx="3733800" cy="1143000"/>
          </a:xfrm>
        </p:spPr>
        <p:txBody>
          <a:bodyPr/>
          <a:lstStyle/>
          <a:p>
            <a:pPr algn="l"/>
            <a:r>
              <a:rPr lang="en-US" b="1" smtClean="0">
                <a:solidFill>
                  <a:schemeClr val="tx2">
                    <a:lumMod val="50000"/>
                  </a:schemeClr>
                </a:solidFill>
              </a:rPr>
              <a:t>OUTLINE</a:t>
            </a:r>
            <a:endParaRPr lang="en-US" b="1">
              <a:solidFill>
                <a:schemeClr val="tx2">
                  <a:lumMod val="50000"/>
                </a:schemeClr>
              </a:solidFill>
            </a:endParaRPr>
          </a:p>
        </p:txBody>
      </p:sp>
    </p:spTree>
    <p:extLst>
      <p:ext uri="{BB962C8B-B14F-4D97-AF65-F5344CB8AC3E}">
        <p14:creationId xmlns:p14="http://schemas.microsoft.com/office/powerpoint/2010/main" val="3099937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b="1"/>
              <a:t>TATA CARA PENYUSUNAN RTRW </a:t>
            </a:r>
            <a:r>
              <a:rPr lang="en-US" sz="3600" b="1" smtClean="0"/>
              <a:t>KABUPATEN</a:t>
            </a:r>
            <a:endParaRPr lang="en-US" sz="360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69" t="28879" r="18332" b="10345"/>
          <a:stretch/>
        </p:blipFill>
        <p:spPr bwMode="auto">
          <a:xfrm>
            <a:off x="528144" y="1295400"/>
            <a:ext cx="804153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941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a:t>TATA CARA PENYUSUNAN RTRW </a:t>
            </a:r>
            <a:r>
              <a:rPr lang="en-US" sz="3200" b="1" smtClean="0"/>
              <a:t>KOTA</a:t>
            </a:r>
            <a:endParaRPr lang="en-US" sz="3200" b="1"/>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75" t="24785" r="14818" b="17026"/>
          <a:stretch/>
        </p:blipFill>
        <p:spPr bwMode="auto">
          <a:xfrm>
            <a:off x="228600" y="1676400"/>
            <a:ext cx="8718331" cy="425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722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smtClean="0"/>
              <a:t>CONTOH RENCANA TATA RUANG YANG BERSIFAT TEMATIK</a:t>
            </a:r>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00" t="26939" r="20876" b="7542"/>
          <a:stretch/>
        </p:blipFill>
        <p:spPr bwMode="auto">
          <a:xfrm>
            <a:off x="304800" y="1600200"/>
            <a:ext cx="8135007" cy="479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972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pPr algn="l"/>
            <a:r>
              <a:rPr lang="en-US" sz="2800" b="1" smtClean="0"/>
              <a:t>HUBUNGAN LINGKUP SUBSTANTIF DAN TERITORIAL PERENCANAAN WILAYAH DAN KOTA</a:t>
            </a:r>
            <a:endParaRPr lang="en-US" sz="2800" b="1"/>
          </a:p>
        </p:txBody>
      </p:sp>
      <p:sp>
        <p:nvSpPr>
          <p:cNvPr id="3" name="Content Placeholder 2"/>
          <p:cNvSpPr>
            <a:spLocks noGrp="1"/>
          </p:cNvSpPr>
          <p:nvPr>
            <p:ph idx="1"/>
          </p:nvPr>
        </p:nvSpPr>
        <p:spPr/>
        <p:txBody>
          <a:bodyPr/>
          <a:lstStyle/>
          <a:p>
            <a:r>
              <a:rPr lang="en-US" smtClean="0"/>
              <a:t>Substansi dapat mengacu pada kebijakan perundang-undangan sesuai dengan muatan-muatan yang dibutuhkan</a:t>
            </a:r>
          </a:p>
          <a:p>
            <a:r>
              <a:rPr lang="en-US" smtClean="0"/>
              <a:t>Input data, tahapan, dan output menyesuaian RTR yang akan dihasilkan</a:t>
            </a:r>
            <a:endParaRPr lang="en-US"/>
          </a:p>
        </p:txBody>
      </p:sp>
    </p:spTree>
    <p:extLst>
      <p:ext uri="{BB962C8B-B14F-4D97-AF65-F5344CB8AC3E}">
        <p14:creationId xmlns:p14="http://schemas.microsoft.com/office/powerpoint/2010/main" val="555083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terimakasih</a:t>
            </a:r>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3881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t>RUANG LINGKUP SUBSTANSI</a:t>
            </a:r>
            <a:endParaRPr lang="en-US" b="1"/>
          </a:p>
        </p:txBody>
      </p:sp>
      <p:sp>
        <p:nvSpPr>
          <p:cNvPr id="3" name="Content Placeholder 2"/>
          <p:cNvSpPr>
            <a:spLocks noGrp="1"/>
          </p:cNvSpPr>
          <p:nvPr>
            <p:ph idx="1"/>
          </p:nvPr>
        </p:nvSpPr>
        <p:spPr/>
        <p:txBody>
          <a:bodyPr>
            <a:normAutofit/>
          </a:bodyPr>
          <a:lstStyle/>
          <a:p>
            <a:pPr marL="0" indent="0">
              <a:buNone/>
            </a:pPr>
            <a:r>
              <a:rPr lang="en-US" smtClean="0"/>
              <a:t>Ruang lingkup susbtansi dalam penataan ruang dapat mengacu pada kebijakan dan peraturan perundang undangan</a:t>
            </a:r>
            <a:endParaRPr lang="en-US"/>
          </a:p>
        </p:txBody>
      </p:sp>
    </p:spTree>
    <p:extLst>
      <p:ext uri="{BB962C8B-B14F-4D97-AF65-F5344CB8AC3E}">
        <p14:creationId xmlns:p14="http://schemas.microsoft.com/office/powerpoint/2010/main" val="1542170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143000"/>
          </a:xfrm>
        </p:spPr>
        <p:txBody>
          <a:bodyPr>
            <a:noAutofit/>
          </a:bodyPr>
          <a:lstStyle/>
          <a:p>
            <a:pPr algn="l"/>
            <a:r>
              <a:rPr lang="en-US" sz="2800" b="1" smtClean="0"/>
              <a:t>PEDOMAN TEKNIK ANALISIS ASPEK FISIK DAN LINGKUNGAN, EKONOMI, SERTA SOSIAL BUDAYA DALAM PENYUSUNAN RENCANA TATA RUANG</a:t>
            </a:r>
            <a:endParaRPr lang="en-US" sz="2800" b="1"/>
          </a:p>
        </p:txBody>
      </p:sp>
      <p:sp>
        <p:nvSpPr>
          <p:cNvPr id="3" name="Content Placeholder 2"/>
          <p:cNvSpPr>
            <a:spLocks noGrp="1"/>
          </p:cNvSpPr>
          <p:nvPr>
            <p:ph idx="1"/>
          </p:nvPr>
        </p:nvSpPr>
        <p:spPr>
          <a:xfrm>
            <a:off x="457200" y="1981200"/>
            <a:ext cx="8229600" cy="4525963"/>
          </a:xfrm>
        </p:spPr>
        <p:txBody>
          <a:bodyPr/>
          <a:lstStyle/>
          <a:p>
            <a:pPr marL="0" indent="0">
              <a:buNone/>
            </a:pPr>
            <a:r>
              <a:rPr lang="en-US" b="1" smtClean="0">
                <a:solidFill>
                  <a:srgbClr val="002060"/>
                </a:solidFill>
              </a:rPr>
              <a:t>TUJUAN: </a:t>
            </a:r>
            <a:r>
              <a:rPr lang="en-US" smtClean="0"/>
              <a:t>Mengenali karakteristik sumber daya alam dan menelaah kemampuan dan kesesuaian lahan, agar penggunaan lahan dalam pengembangan wilayah dan/atau kawasan dapat dilakukan secara optimal dengan tetap memperhatikan keseimbangan ekosistem</a:t>
            </a:r>
            <a:endParaRPr lang="en-US"/>
          </a:p>
        </p:txBody>
      </p:sp>
    </p:spTree>
    <p:extLst>
      <p:ext uri="{BB962C8B-B14F-4D97-AF65-F5344CB8AC3E}">
        <p14:creationId xmlns:p14="http://schemas.microsoft.com/office/powerpoint/2010/main" val="368828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smtClean="0"/>
              <a:t>DATA YANG DIBUTUHKAN</a:t>
            </a:r>
            <a:endParaRPr lang="en-US" b="1"/>
          </a:p>
        </p:txBody>
      </p:sp>
      <p:sp>
        <p:nvSpPr>
          <p:cNvPr id="3" name="Content Placeholder 2"/>
          <p:cNvSpPr>
            <a:spLocks noGrp="1"/>
          </p:cNvSpPr>
          <p:nvPr>
            <p:ph idx="1"/>
          </p:nvPr>
        </p:nvSpPr>
        <p:spPr/>
        <p:txBody>
          <a:bodyPr/>
          <a:lstStyle/>
          <a:p>
            <a:r>
              <a:rPr lang="en-US" smtClean="0"/>
              <a:t>Klimatologi</a:t>
            </a:r>
          </a:p>
          <a:p>
            <a:r>
              <a:rPr lang="en-US" smtClean="0"/>
              <a:t>Topografi</a:t>
            </a:r>
          </a:p>
          <a:p>
            <a:r>
              <a:rPr lang="en-US" smtClean="0"/>
              <a:t>Geologi</a:t>
            </a:r>
          </a:p>
          <a:p>
            <a:r>
              <a:rPr lang="en-US" smtClean="0"/>
              <a:t>Hidrologi</a:t>
            </a:r>
          </a:p>
          <a:p>
            <a:r>
              <a:rPr lang="en-US" smtClean="0"/>
              <a:t>Sumber Daya Mineral/Bahan Galian</a:t>
            </a:r>
          </a:p>
          <a:p>
            <a:r>
              <a:rPr lang="en-US" smtClean="0"/>
              <a:t>Bencana Alam</a:t>
            </a:r>
          </a:p>
          <a:p>
            <a:r>
              <a:rPr lang="en-US" smtClean="0"/>
              <a:t>Penggunaan Lahan</a:t>
            </a:r>
            <a:endParaRPr lang="en-US"/>
          </a:p>
        </p:txBody>
      </p:sp>
    </p:spTree>
    <p:extLst>
      <p:ext uri="{BB962C8B-B14F-4D97-AF65-F5344CB8AC3E}">
        <p14:creationId xmlns:p14="http://schemas.microsoft.com/office/powerpoint/2010/main" val="4233590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835" t="23707" r="9486" b="9698"/>
          <a:stretch/>
        </p:blipFill>
        <p:spPr bwMode="auto">
          <a:xfrm>
            <a:off x="990600" y="685800"/>
            <a:ext cx="7286658" cy="549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357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Autofit/>
          </a:bodyPr>
          <a:lstStyle/>
          <a:p>
            <a:pPr algn="l"/>
            <a:r>
              <a:rPr lang="en-US" sz="3600" b="1" smtClean="0"/>
              <a:t>PERATURAN DASAR POKOK-POKOK AGRARIA</a:t>
            </a:r>
            <a:endParaRPr lang="en-US" sz="3600" b="1"/>
          </a:p>
        </p:txBody>
      </p:sp>
      <p:sp>
        <p:nvSpPr>
          <p:cNvPr id="3" name="Content Placeholder 2"/>
          <p:cNvSpPr>
            <a:spLocks noGrp="1"/>
          </p:cNvSpPr>
          <p:nvPr>
            <p:ph idx="1"/>
          </p:nvPr>
        </p:nvSpPr>
        <p:spPr/>
        <p:txBody>
          <a:bodyPr>
            <a:normAutofit lnSpcReduction="10000"/>
          </a:bodyPr>
          <a:lstStyle/>
          <a:p>
            <a:r>
              <a:rPr lang="en-US" sz="2000" smtClean="0"/>
              <a:t>Hukum </a:t>
            </a:r>
            <a:r>
              <a:rPr lang="en-US" sz="2000"/>
              <a:t>agraria yang berlaku atas bumi, air dan ruang angkasa ialah hukum adat, sepanjang </a:t>
            </a:r>
            <a:r>
              <a:rPr lang="en-US" sz="2000" smtClean="0"/>
              <a:t>tidak bertentangan </a:t>
            </a:r>
            <a:r>
              <a:rPr lang="en-US" sz="2000"/>
              <a:t>dengan kepentingan nasional dan Negara, yang berdasarkan atas persatuan </a:t>
            </a:r>
            <a:r>
              <a:rPr lang="en-US" sz="2000" smtClean="0"/>
              <a:t>bangsa, dengan </a:t>
            </a:r>
            <a:r>
              <a:rPr lang="en-US" sz="2000"/>
              <a:t>sosialisme Indonesia serta </a:t>
            </a:r>
            <a:r>
              <a:rPr lang="en-US" sz="2000" smtClean="0"/>
              <a:t>dengan peraturan-peraturan </a:t>
            </a:r>
            <a:r>
              <a:rPr lang="en-US" sz="2000"/>
              <a:t>yang tercantum </a:t>
            </a:r>
            <a:r>
              <a:rPr lang="en-US" sz="2000" smtClean="0"/>
              <a:t>dalam Undang-undang </a:t>
            </a:r>
            <a:r>
              <a:rPr lang="en-US" sz="2000"/>
              <a:t>ini dan dengan </a:t>
            </a:r>
            <a:r>
              <a:rPr lang="en-US" sz="2000" smtClean="0"/>
              <a:t>peraturan perundang-undangan </a:t>
            </a:r>
            <a:r>
              <a:rPr lang="en-US" sz="2000"/>
              <a:t>lainnya, segala sesuatau </a:t>
            </a:r>
            <a:r>
              <a:rPr lang="en-US" sz="2000" smtClean="0"/>
              <a:t>dengan mengindahkan </a:t>
            </a:r>
            <a:r>
              <a:rPr lang="en-US" sz="2000"/>
              <a:t>unsur-unsur yang bersandar pada hukum </a:t>
            </a:r>
            <a:r>
              <a:rPr lang="en-US" sz="2000" smtClean="0"/>
              <a:t>agama </a:t>
            </a:r>
          </a:p>
          <a:p>
            <a:r>
              <a:rPr lang="en-US" sz="2000" smtClean="0"/>
              <a:t>Semua hak atas tanah mempunyai fungsi sosial</a:t>
            </a:r>
          </a:p>
          <a:p>
            <a:r>
              <a:rPr lang="en-US" sz="2000" smtClean="0"/>
              <a:t>Untuk tidak merugikan kepentingan umum, maka pemilikan dan penguasaan tanah yang melalui batas tidak diperkenankan</a:t>
            </a:r>
          </a:p>
          <a:p>
            <a:r>
              <a:rPr lang="en-US" sz="2000" smtClean="0"/>
              <a:t>Pemerintah berusaha agar supaya usaha-usaha dalam lapangan agraria diatur sedemikian rupa, sehingga meninggikan produksi dan kemakmuran rakyat serta menjamin bagi setiap warganegara Indonesia derajat hidup yang sesuai dengan martabat manusia baik bagi diri sendiri maupun keluarganya</a:t>
            </a:r>
            <a:endParaRPr lang="en-US" sz="2000"/>
          </a:p>
        </p:txBody>
      </p:sp>
    </p:spTree>
    <p:extLst>
      <p:ext uri="{BB962C8B-B14F-4D97-AF65-F5344CB8AC3E}">
        <p14:creationId xmlns:p14="http://schemas.microsoft.com/office/powerpoint/2010/main" val="314442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1143000"/>
          </a:xfrm>
        </p:spPr>
        <p:txBody>
          <a:bodyPr>
            <a:noAutofit/>
          </a:bodyPr>
          <a:lstStyle/>
          <a:p>
            <a:pPr algn="l"/>
            <a:r>
              <a:rPr lang="en-US" sz="3600" b="1" smtClean="0"/>
              <a:t>PERATURAN DASAR POKOK-POKOK AGRARIA</a:t>
            </a:r>
            <a:endParaRPr lang="en-US" sz="3600" b="1"/>
          </a:p>
        </p:txBody>
      </p:sp>
      <p:sp>
        <p:nvSpPr>
          <p:cNvPr id="3" name="Content Placeholder 2"/>
          <p:cNvSpPr>
            <a:spLocks noGrp="1"/>
          </p:cNvSpPr>
          <p:nvPr>
            <p:ph idx="1"/>
          </p:nvPr>
        </p:nvSpPr>
        <p:spPr/>
        <p:txBody>
          <a:bodyPr>
            <a:normAutofit/>
          </a:bodyPr>
          <a:lstStyle/>
          <a:p>
            <a:r>
              <a:rPr lang="en-US" sz="2000" smtClean="0"/>
              <a:t>Pemerintah dalam rangka sosialisme Indonesia, membuat suatu rencana umum mengenai persediaan, peruntukan, dan penggunaan bumi,air, dan ruang angkasa, serta kekayaan alam yang terkandung didalamnya:</a:t>
            </a:r>
          </a:p>
          <a:p>
            <a:pPr marL="741363" indent="-457200">
              <a:buFont typeface="Wingdings" pitchFamily="2" charset="2"/>
              <a:buChar char="q"/>
              <a:tabLst>
                <a:tab pos="741363" algn="l"/>
              </a:tabLst>
            </a:pPr>
            <a:r>
              <a:rPr lang="en-US" sz="2000" smtClean="0"/>
              <a:t>Untuk keperluan negara</a:t>
            </a:r>
          </a:p>
          <a:p>
            <a:pPr marL="741363" indent="-457200">
              <a:buFont typeface="Wingdings" pitchFamily="2" charset="2"/>
              <a:buChar char="q"/>
              <a:tabLst>
                <a:tab pos="741363" algn="l"/>
              </a:tabLst>
            </a:pPr>
            <a:r>
              <a:rPr lang="en-US" sz="2000" smtClean="0"/>
              <a:t>Untuk keperluan peribadatan dan keperluan-keperluan suci lainnya </a:t>
            </a:r>
            <a:r>
              <a:rPr lang="en-US" sz="2000"/>
              <a:t>sesuai dasar Ketuhanan Yang Maha Esa</a:t>
            </a:r>
          </a:p>
          <a:p>
            <a:pPr marL="741363" indent="-457200">
              <a:buFont typeface="Wingdings" pitchFamily="2" charset="2"/>
              <a:buChar char="q"/>
              <a:tabLst>
                <a:tab pos="803275" algn="l"/>
              </a:tabLst>
            </a:pPr>
            <a:r>
              <a:rPr lang="en-US" sz="2000" smtClean="0"/>
              <a:t>Untuk </a:t>
            </a:r>
            <a:r>
              <a:rPr lang="en-US" sz="2000"/>
              <a:t>keperluan pusat-pusat kehidupan masyarakat, sosial, kebudayaan, dan </a:t>
            </a:r>
            <a:r>
              <a:rPr lang="en-US" sz="2000" smtClean="0"/>
              <a:t>lain-lain</a:t>
            </a:r>
          </a:p>
          <a:p>
            <a:pPr marL="741363" indent="-457200">
              <a:buFont typeface="Wingdings" pitchFamily="2" charset="2"/>
              <a:buChar char="q"/>
              <a:tabLst>
                <a:tab pos="741363" algn="l"/>
              </a:tabLst>
            </a:pPr>
            <a:r>
              <a:rPr lang="en-US" sz="2000" smtClean="0"/>
              <a:t>Untuk keperluan mengembangkan produksi pertanian, peternakan, dan perikanan </a:t>
            </a:r>
          </a:p>
          <a:p>
            <a:pPr marL="741363" indent="-457200">
              <a:buFont typeface="Wingdings" pitchFamily="2" charset="2"/>
              <a:buChar char="q"/>
              <a:tabLst>
                <a:tab pos="850900" algn="l"/>
              </a:tabLst>
            </a:pPr>
            <a:r>
              <a:rPr lang="en-US" sz="2000" smtClean="0"/>
              <a:t>Untuk keperluan memperkembangkan industri, transmigrasi, dan pertambangan   </a:t>
            </a:r>
            <a:endParaRPr lang="en-US" sz="2000"/>
          </a:p>
          <a:p>
            <a:pPr indent="-58738">
              <a:buFont typeface="Wingdings" pitchFamily="2" charset="2"/>
              <a:buChar char="q"/>
              <a:tabLst>
                <a:tab pos="741363" algn="l"/>
              </a:tabLst>
            </a:pPr>
            <a:endParaRPr lang="en-US" sz="2000"/>
          </a:p>
        </p:txBody>
      </p:sp>
    </p:spTree>
    <p:extLst>
      <p:ext uri="{BB962C8B-B14F-4D97-AF65-F5344CB8AC3E}">
        <p14:creationId xmlns:p14="http://schemas.microsoft.com/office/powerpoint/2010/main" val="112924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smtClean="0"/>
              <a:t>TATA CARA PENYELENGGARAAN KAJIAN LINGKNGAN HIDUP STRATEGIS (KLHS)</a:t>
            </a:r>
            <a:endParaRPr lang="en-US" sz="3200" b="1"/>
          </a:p>
        </p:txBody>
      </p:sp>
      <p:sp>
        <p:nvSpPr>
          <p:cNvPr id="3" name="Content Placeholder 2"/>
          <p:cNvSpPr>
            <a:spLocks noGrp="1"/>
          </p:cNvSpPr>
          <p:nvPr>
            <p:ph idx="1"/>
          </p:nvPr>
        </p:nvSpPr>
        <p:spPr/>
        <p:txBody>
          <a:bodyPr>
            <a:normAutofit fontScale="85000" lnSpcReduction="20000"/>
          </a:bodyPr>
          <a:lstStyle/>
          <a:p>
            <a:r>
              <a:rPr lang="en-US" smtClean="0"/>
              <a:t>Rangkaian analisis yang sistematis, menyeluruh, dan partisipatif untuk memastikan bahwa prinsip Pembangunan Berkelanjutan telah menjadi dasar dan terintegrasi dalam pembangunan suatu wilayah dan/atau Kebijakan, Rencana, dan/atau Program</a:t>
            </a:r>
          </a:p>
          <a:p>
            <a:r>
              <a:rPr lang="en-US" smtClean="0"/>
              <a:t>Pembuatan dan pelaksanaan KLHS melalui mekanisme: 1). Pengkajian pengaruh kebijakan, rencana, dan/atau program terhadap kondisi lingkungan hidup, 2). Perumusan alternatif penyempurnaan kebijakan, rencana, dan/atau program, 3). Penyusunan rekomendasi perbaikan untuk pengambilan keputusan kebijakan, rencana, dan/atau program yang mengintegrasikan prinsip pembangunan berkelanjutan</a:t>
            </a:r>
          </a:p>
          <a:p>
            <a:endParaRPr lang="en-US"/>
          </a:p>
        </p:txBody>
      </p:sp>
    </p:spTree>
    <p:extLst>
      <p:ext uri="{BB962C8B-B14F-4D97-AF65-F5344CB8AC3E}">
        <p14:creationId xmlns:p14="http://schemas.microsoft.com/office/powerpoint/2010/main" val="4140930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3328</TotalTime>
  <Words>961</Words>
  <Application>Microsoft Office PowerPoint</Application>
  <PresentationFormat>On-screen Show (4:3)</PresentationFormat>
  <Paragraphs>91</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RUANG LINGKUP PERENCANAAN</vt:lpstr>
      <vt:lpstr>OUTLINE</vt:lpstr>
      <vt:lpstr>RUANG LINGKUP SUBSTANSI</vt:lpstr>
      <vt:lpstr>PEDOMAN TEKNIK ANALISIS ASPEK FISIK DAN LINGKUNGAN, EKONOMI, SERTA SOSIAL BUDAYA DALAM PENYUSUNAN RENCANA TATA RUANG</vt:lpstr>
      <vt:lpstr>DATA YANG DIBUTUHKAN</vt:lpstr>
      <vt:lpstr>PowerPoint Presentation</vt:lpstr>
      <vt:lpstr>PERATURAN DASAR POKOK-POKOK AGRARIA</vt:lpstr>
      <vt:lpstr>PERATURAN DASAR POKOK-POKOK AGRARIA</vt:lpstr>
      <vt:lpstr>TATA CARA PENYELENGGARAAN KAJIAN LINGKNGAN HIDUP STRATEGIS (KLHS)</vt:lpstr>
      <vt:lpstr>PowerPoint Presentation</vt:lpstr>
      <vt:lpstr>PowerPoint Presentation</vt:lpstr>
      <vt:lpstr>PowerPoint Presentation</vt:lpstr>
      <vt:lpstr>PowerPoint Presentation</vt:lpstr>
      <vt:lpstr>PENYELENGGARAAN PENATAAN RUANG</vt:lpstr>
      <vt:lpstr>PowerPoint Presentation</vt:lpstr>
      <vt:lpstr>PowerPoint Presentation</vt:lpstr>
      <vt:lpstr>KEDUDUKAN RTR DAN SISTEM PERENCANAAN PEMBANGUNAN NASIONAL</vt:lpstr>
      <vt:lpstr>KEDUDUKAN RTRWN, RTRWP, DAN RTRWK</vt:lpstr>
      <vt:lpstr>TATA CARA PENYUSUNAN RTRW PROVINSI</vt:lpstr>
      <vt:lpstr>TATA CARA PENYUSUNAN RTRW KABUPATEN</vt:lpstr>
      <vt:lpstr>TATA CARA PENYUSUNAN RTRW KOTA</vt:lpstr>
      <vt:lpstr>CONTOH RENCANA TATA RUANG YANG BERSIFAT TEMATIK</vt:lpstr>
      <vt:lpstr>HUBUNGAN LINGKUP SUBSTANTIF DAN TERITORIAL PERENCANAAN WILAYAH DAN KOTA</vt:lpstr>
      <vt:lpstr>terimakasih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KIRANA</dc:creator>
  <cp:lastModifiedBy>KIRANA</cp:lastModifiedBy>
  <cp:revision>226</cp:revision>
  <dcterms:created xsi:type="dcterms:W3CDTF">2018-09-04T21:30:41Z</dcterms:created>
  <dcterms:modified xsi:type="dcterms:W3CDTF">2018-11-14T14:12:16Z</dcterms:modified>
</cp:coreProperties>
</file>