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1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96B3-2FE5-4781-801E-1930D0B66627}" type="datetimeFigureOut">
              <a:rPr lang="id-ID" smtClean="0"/>
              <a:pPr/>
              <a:t>05/12/2018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22A7-10CD-4C9E-97D7-9C789B17177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TATA LAKSANA PENGUMPULAN DATA YURIDIS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D. Pembuktian Pemilikan/Penguasaan Tanah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Kegiatan di bidang yuridis bertujuan </a:t>
            </a:r>
            <a:endParaRPr lang="id-ID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untuk </a:t>
            </a:r>
            <a:r>
              <a:rPr lang="id-ID" dirty="0" smtClean="0">
                <a:latin typeface="Tw Cen MT" pitchFamily="34" charset="0"/>
              </a:rPr>
              <a:t>memperoleh status hukum </a:t>
            </a:r>
            <a:r>
              <a:rPr lang="id-ID" dirty="0" smtClean="0">
                <a:latin typeface="Tw Cen MT" pitchFamily="34" charset="0"/>
              </a:rPr>
              <a:t>objek pendaftarannya</a:t>
            </a:r>
            <a:r>
              <a:rPr lang="id-ID" dirty="0" smtClean="0">
                <a:latin typeface="Tw Cen MT" pitchFamily="34" charset="0"/>
              </a:rPr>
              <a:t>, pemegang haknya serta ada atau tidak ada hak pihak lain </a:t>
            </a:r>
            <a:r>
              <a:rPr lang="id-ID" dirty="0" smtClean="0">
                <a:latin typeface="Tw Cen MT" pitchFamily="34" charset="0"/>
              </a:rPr>
              <a:t>yang membebaninya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dilakukan </a:t>
            </a:r>
            <a:r>
              <a:rPr lang="id-ID" dirty="0" smtClean="0">
                <a:latin typeface="Tw Cen MT" pitchFamily="34" charset="0"/>
              </a:rPr>
              <a:t>melalui pengumpulan data yang bersumber dari </a:t>
            </a:r>
            <a:r>
              <a:rPr lang="id-ID" dirty="0" smtClean="0">
                <a:latin typeface="Tw Cen MT" pitchFamily="34" charset="0"/>
              </a:rPr>
              <a:t>alat-alat </a:t>
            </a:r>
            <a:r>
              <a:rPr lang="sv-SE" dirty="0" smtClean="0">
                <a:latin typeface="Tw Cen MT" pitchFamily="34" charset="0"/>
              </a:rPr>
              <a:t>pembuktian </a:t>
            </a:r>
            <a:r>
              <a:rPr lang="sv-SE" dirty="0" smtClean="0">
                <a:latin typeface="Tw Cen MT" pitchFamily="34" charset="0"/>
              </a:rPr>
              <a:t>berupa dokumen dan lain-lainnya.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Kegiatan </a:t>
            </a:r>
            <a:r>
              <a:rPr lang="id-ID" dirty="0" smtClean="0">
                <a:latin typeface="Tw Cen MT" pitchFamily="34" charset="0"/>
              </a:rPr>
              <a:t>pembuktian hak </a:t>
            </a:r>
            <a:r>
              <a:rPr lang="id-ID" dirty="0" smtClean="0">
                <a:latin typeface="Tw Cen MT" pitchFamily="34" charset="0"/>
              </a:rPr>
              <a:t>meliputi: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1. 	</a:t>
            </a:r>
            <a:r>
              <a:rPr lang="id-ID" dirty="0" smtClean="0">
                <a:latin typeface="Tw Cen MT" pitchFamily="34" charset="0"/>
              </a:rPr>
              <a:t>P</a:t>
            </a:r>
            <a:r>
              <a:rPr lang="id-ID" dirty="0" smtClean="0">
                <a:latin typeface="Tw Cen MT" pitchFamily="34" charset="0"/>
              </a:rPr>
              <a:t>embuktian </a:t>
            </a:r>
            <a:r>
              <a:rPr lang="id-ID" dirty="0" smtClean="0">
                <a:latin typeface="Tw Cen MT" pitchFamily="34" charset="0"/>
              </a:rPr>
              <a:t>hak </a:t>
            </a:r>
            <a:r>
              <a:rPr lang="id-ID" dirty="0" smtClean="0">
                <a:latin typeface="Tw Cen MT" pitchFamily="34" charset="0"/>
              </a:rPr>
              <a:t>baru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2. 	</a:t>
            </a:r>
            <a:r>
              <a:rPr lang="id-ID" dirty="0" smtClean="0">
                <a:latin typeface="Tw Cen MT" pitchFamily="34" charset="0"/>
              </a:rPr>
              <a:t>P</a:t>
            </a:r>
            <a:r>
              <a:rPr lang="id-ID" dirty="0" smtClean="0">
                <a:latin typeface="Tw Cen MT" pitchFamily="34" charset="0"/>
              </a:rPr>
              <a:t>embuktian </a:t>
            </a:r>
            <a:r>
              <a:rPr lang="id-ID" dirty="0" smtClean="0">
                <a:latin typeface="Tw Cen MT" pitchFamily="34" charset="0"/>
              </a:rPr>
              <a:t>hak lama.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Pembuktian Hak Baru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Hak baru adalah hak </a:t>
            </a:r>
            <a:r>
              <a:rPr lang="id-ID" sz="2400" dirty="0" smtClean="0">
                <a:latin typeface="Tw Cen MT" pitchFamily="34" charset="0"/>
              </a:rPr>
              <a:t>yang diberikan diatas </a:t>
            </a:r>
            <a:r>
              <a:rPr lang="id-ID" sz="2400" dirty="0" smtClean="0">
                <a:latin typeface="Tw Cen MT" pitchFamily="34" charset="0"/>
              </a:rPr>
              <a:t>tanah negara</a:t>
            </a:r>
            <a:r>
              <a:rPr lang="id-ID" sz="2400" dirty="0" smtClean="0">
                <a:latin typeface="Tw Cen MT" pitchFamily="34" charset="0"/>
              </a:rPr>
              <a:t>, diatas tanah </a:t>
            </a:r>
            <a:r>
              <a:rPr lang="id-ID" sz="2400" dirty="0" smtClean="0">
                <a:latin typeface="Tw Cen MT" pitchFamily="34" charset="0"/>
              </a:rPr>
              <a:t>hak milik </a:t>
            </a:r>
            <a:r>
              <a:rPr lang="id-ID" sz="2400" dirty="0" smtClean="0">
                <a:latin typeface="Tw Cen MT" pitchFamily="34" charset="0"/>
              </a:rPr>
              <a:t>dan h</a:t>
            </a:r>
            <a:r>
              <a:rPr lang="id-ID" sz="2400" dirty="0" smtClean="0">
                <a:latin typeface="Tw Cen MT" pitchFamily="34" charset="0"/>
              </a:rPr>
              <a:t>ak pengelolaan.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Pembuktian </a:t>
            </a:r>
            <a:r>
              <a:rPr lang="id-ID" sz="2400" dirty="0" smtClean="0">
                <a:latin typeface="Tw Cen MT" pitchFamily="34" charset="0"/>
              </a:rPr>
              <a:t>hak baru atas tanah harus dilakukan </a:t>
            </a:r>
            <a:r>
              <a:rPr lang="id-ID" sz="2400" b="1" dirty="0" smtClean="0">
                <a:latin typeface="Tw Cen MT" pitchFamily="34" charset="0"/>
              </a:rPr>
              <a:t>cermat</a:t>
            </a:r>
            <a:r>
              <a:rPr lang="id-ID" sz="2400" dirty="0" smtClean="0">
                <a:latin typeface="Tw Cen MT" pitchFamily="34" charset="0"/>
              </a:rPr>
              <a:t> </a:t>
            </a:r>
            <a:r>
              <a:rPr lang="id-ID" sz="2400" dirty="0" smtClean="0">
                <a:latin typeface="Tw Cen MT" pitchFamily="34" charset="0"/>
              </a:rPr>
              <a:t>karena sering </a:t>
            </a:r>
            <a:r>
              <a:rPr lang="id-ID" sz="2400" dirty="0" smtClean="0">
                <a:latin typeface="Tw Cen MT" pitchFamily="34" charset="0"/>
              </a:rPr>
              <a:t>terjadi pemalsuan alat-alat bukti apalagi diikuti dengan keterangan </a:t>
            </a:r>
            <a:r>
              <a:rPr lang="id-ID" sz="2400" dirty="0" smtClean="0">
                <a:latin typeface="Tw Cen MT" pitchFamily="34" charset="0"/>
              </a:rPr>
              <a:t>dan </a:t>
            </a:r>
            <a:r>
              <a:rPr lang="id-ID" sz="2400" dirty="0" smtClean="0">
                <a:latin typeface="Tw Cen MT" pitchFamily="34" charset="0"/>
              </a:rPr>
              <a:t>pengakuan </a:t>
            </a:r>
            <a:r>
              <a:rPr lang="id-ID" sz="2400" dirty="0" smtClean="0">
                <a:latin typeface="Tw Cen MT" pitchFamily="34" charset="0"/>
              </a:rPr>
              <a:t>palsu yang mungkinkan </a:t>
            </a:r>
            <a:r>
              <a:rPr lang="id-ID" sz="2400" dirty="0" smtClean="0">
                <a:latin typeface="Tw Cen MT" pitchFamily="34" charset="0"/>
              </a:rPr>
              <a:t>lahirnya penerbitan </a:t>
            </a:r>
            <a:r>
              <a:rPr lang="id-ID" sz="2400" dirty="0" smtClean="0">
                <a:latin typeface="Tw Cen MT" pitchFamily="34" charset="0"/>
              </a:rPr>
              <a:t>sertifikat baru  yang </a:t>
            </a:r>
            <a:r>
              <a:rPr lang="id-ID" sz="2400" dirty="0" smtClean="0">
                <a:latin typeface="Tw Cen MT" pitchFamily="34" charset="0"/>
              </a:rPr>
              <a:t>berpeluang besar di gugat pihak lain di kemudian </a:t>
            </a:r>
            <a:r>
              <a:rPr lang="id-ID" sz="2400" dirty="0" smtClean="0">
                <a:latin typeface="Tw Cen MT" pitchFamily="34" charset="0"/>
              </a:rPr>
              <a:t>hari.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Berdasarkan </a:t>
            </a:r>
            <a:r>
              <a:rPr lang="id-ID" dirty="0" smtClean="0">
                <a:latin typeface="Tw Cen MT" pitchFamily="34" charset="0"/>
              </a:rPr>
              <a:t>Pasal 23 PP Nomor 24 Tahun 1997, </a:t>
            </a:r>
            <a:r>
              <a:rPr lang="id-ID" dirty="0" smtClean="0">
                <a:latin typeface="Tw Cen MT" pitchFamily="34" charset="0"/>
              </a:rPr>
              <a:t>pembuktian untuk </a:t>
            </a:r>
            <a:r>
              <a:rPr lang="es-ES" dirty="0" err="1" smtClean="0">
                <a:latin typeface="Tw Cen MT" pitchFamily="34" charset="0"/>
              </a:rPr>
              <a:t>keperluan</a:t>
            </a:r>
            <a:r>
              <a:rPr lang="es-ES" dirty="0" smtClean="0">
                <a:latin typeface="Tw Cen MT" pitchFamily="34" charset="0"/>
              </a:rPr>
              <a:t> </a:t>
            </a:r>
            <a:r>
              <a:rPr lang="es-ES" dirty="0" err="1" smtClean="0">
                <a:latin typeface="Tw Cen MT" pitchFamily="34" charset="0"/>
              </a:rPr>
              <a:t>pendaftaran</a:t>
            </a:r>
            <a:r>
              <a:rPr lang="es-ES" dirty="0" smtClean="0">
                <a:latin typeface="Tw Cen MT" pitchFamily="34" charset="0"/>
              </a:rPr>
              <a:t> </a:t>
            </a:r>
            <a:r>
              <a:rPr lang="es-ES" dirty="0" err="1" smtClean="0">
                <a:latin typeface="Tw Cen MT" pitchFamily="34" charset="0"/>
              </a:rPr>
              <a:t>hak</a:t>
            </a:r>
            <a:r>
              <a:rPr lang="es-ES" dirty="0" smtClean="0">
                <a:latin typeface="Tw Cen MT" pitchFamily="34" charset="0"/>
              </a:rPr>
              <a:t>: 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1. 	H</a:t>
            </a:r>
            <a:r>
              <a:rPr lang="es-ES" dirty="0" err="1" smtClean="0">
                <a:latin typeface="Tw Cen MT" pitchFamily="34" charset="0"/>
              </a:rPr>
              <a:t>ak</a:t>
            </a:r>
            <a:r>
              <a:rPr lang="es-ES" dirty="0" smtClean="0">
                <a:latin typeface="Tw Cen MT" pitchFamily="34" charset="0"/>
              </a:rPr>
              <a:t> </a:t>
            </a:r>
            <a:r>
              <a:rPr lang="es-ES" dirty="0" smtClean="0">
                <a:latin typeface="Tw Cen MT" pitchFamily="34" charset="0"/>
              </a:rPr>
              <a:t>atas </a:t>
            </a:r>
            <a:r>
              <a:rPr lang="es-ES" dirty="0" err="1" smtClean="0">
                <a:latin typeface="Tw Cen MT" pitchFamily="34" charset="0"/>
              </a:rPr>
              <a:t>tanah</a:t>
            </a:r>
            <a:r>
              <a:rPr lang="es-ES" dirty="0" smtClean="0">
                <a:latin typeface="Tw Cen MT" pitchFamily="34" charset="0"/>
              </a:rPr>
              <a:t> </a:t>
            </a:r>
            <a:r>
              <a:rPr lang="es-ES" dirty="0" err="1" smtClean="0">
                <a:latin typeface="Tw Cen MT" pitchFamily="34" charset="0"/>
              </a:rPr>
              <a:t>baru</a:t>
            </a:r>
            <a:r>
              <a:rPr lang="es-ES" dirty="0" smtClean="0">
                <a:latin typeface="Tw Cen MT" pitchFamily="34" charset="0"/>
              </a:rPr>
              <a:t> </a:t>
            </a:r>
            <a:r>
              <a:rPr lang="es-ES" dirty="0" err="1" smtClean="0">
                <a:latin typeface="Tw Cen MT" pitchFamily="34" charset="0"/>
              </a:rPr>
              <a:t>dibuktikan</a:t>
            </a:r>
            <a:r>
              <a:rPr lang="es-ES" dirty="0" smtClean="0">
                <a:latin typeface="Tw Cen MT" pitchFamily="34" charset="0"/>
              </a:rPr>
              <a:t> </a:t>
            </a:r>
            <a:r>
              <a:rPr lang="es-ES" dirty="0" err="1" smtClean="0">
                <a:latin typeface="Tw Cen MT" pitchFamily="34" charset="0"/>
              </a:rPr>
              <a:t>dengan</a:t>
            </a:r>
            <a:r>
              <a:rPr lang="es-ES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	</a:t>
            </a:r>
            <a:r>
              <a:rPr lang="es-ES" b="1" dirty="0" err="1" smtClean="0">
                <a:latin typeface="Tw Cen MT" pitchFamily="34" charset="0"/>
              </a:rPr>
              <a:t>penetapan</a:t>
            </a:r>
            <a:r>
              <a:rPr lang="id-ID" b="1" dirty="0" smtClean="0">
                <a:latin typeface="Tw Cen MT" pitchFamily="34" charset="0"/>
              </a:rPr>
              <a:t> 	pemberian </a:t>
            </a:r>
            <a:r>
              <a:rPr lang="id-ID" b="1" dirty="0" smtClean="0">
                <a:latin typeface="Tw Cen MT" pitchFamily="34" charset="0"/>
              </a:rPr>
              <a:t>hak dari pejabat </a:t>
            </a:r>
            <a:r>
              <a:rPr lang="id-ID" b="1" dirty="0" smtClean="0">
                <a:latin typeface="Tw Cen MT" pitchFamily="34" charset="0"/>
              </a:rPr>
              <a:t>yang 	berwenang 	</a:t>
            </a:r>
            <a:r>
              <a:rPr lang="id-ID" dirty="0" smtClean="0">
                <a:latin typeface="Tw Cen MT" pitchFamily="34" charset="0"/>
              </a:rPr>
              <a:t>memberikan </a:t>
            </a:r>
            <a:r>
              <a:rPr lang="id-ID" dirty="0" smtClean="0">
                <a:latin typeface="Tw Cen MT" pitchFamily="34" charset="0"/>
              </a:rPr>
              <a:t>hak yang </a:t>
            </a:r>
            <a:r>
              <a:rPr lang="id-ID" dirty="0" smtClean="0">
                <a:latin typeface="Tw Cen MT" pitchFamily="34" charset="0"/>
              </a:rPr>
              <a:t>bersangkutan menurut 	ketentuan yang berlaku </a:t>
            </a:r>
            <a:r>
              <a:rPr lang="id-ID" dirty="0" smtClean="0">
                <a:latin typeface="Tw Cen MT" pitchFamily="34" charset="0"/>
              </a:rPr>
              <a:t>apabila pemberian hak </a:t>
            </a:r>
            <a:r>
              <a:rPr lang="id-ID" dirty="0" smtClean="0">
                <a:latin typeface="Tw Cen MT" pitchFamily="34" charset="0"/>
              </a:rPr>
              <a:t>	tersebut dari 	tanah Negara atau </a:t>
            </a:r>
            <a:r>
              <a:rPr lang="id-ID" dirty="0" smtClean="0">
                <a:latin typeface="Tw Cen MT" pitchFamily="34" charset="0"/>
              </a:rPr>
              <a:t>tanah </a:t>
            </a:r>
            <a:r>
              <a:rPr lang="id-ID" dirty="0" smtClean="0">
                <a:latin typeface="Tw Cen MT" pitchFamily="34" charset="0"/>
              </a:rPr>
              <a:t>pengelolaan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2. 	Tanah </a:t>
            </a:r>
            <a:r>
              <a:rPr lang="id-ID" dirty="0" smtClean="0">
                <a:latin typeface="Tw Cen MT" pitchFamily="34" charset="0"/>
              </a:rPr>
              <a:t>wakaf dibuktikan dengan </a:t>
            </a:r>
            <a:r>
              <a:rPr lang="id-ID" b="1" dirty="0" smtClean="0">
                <a:latin typeface="Tw Cen MT" pitchFamily="34" charset="0"/>
              </a:rPr>
              <a:t>akta ikrar </a:t>
            </a:r>
            <a:r>
              <a:rPr lang="id-ID" b="1" dirty="0" smtClean="0">
                <a:latin typeface="Tw Cen MT" pitchFamily="34" charset="0"/>
              </a:rPr>
              <a:t>wakaf 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3. 	Hak </a:t>
            </a:r>
            <a:r>
              <a:rPr lang="id-ID" dirty="0" smtClean="0">
                <a:latin typeface="Tw Cen MT" pitchFamily="34" charset="0"/>
              </a:rPr>
              <a:t>milik atas rumah susun dibuktikan </a:t>
            </a:r>
            <a:r>
              <a:rPr lang="id-ID" dirty="0" smtClean="0">
                <a:latin typeface="Tw Cen MT" pitchFamily="34" charset="0"/>
              </a:rPr>
              <a:t>dengan </a:t>
            </a:r>
            <a:r>
              <a:rPr lang="id-ID" b="1" dirty="0" smtClean="0">
                <a:latin typeface="Tw Cen MT" pitchFamily="34" charset="0"/>
              </a:rPr>
              <a:t>akta </a:t>
            </a:r>
            <a:r>
              <a:rPr lang="id-ID" b="1" dirty="0" smtClean="0">
                <a:latin typeface="Tw Cen MT" pitchFamily="34" charset="0"/>
              </a:rPr>
              <a:t>	pemisahan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4. 	</a:t>
            </a:r>
            <a:r>
              <a:rPr lang="sv-SE" dirty="0" smtClean="0">
                <a:latin typeface="Tw Cen MT" pitchFamily="34" charset="0"/>
              </a:rPr>
              <a:t>Pemberian </a:t>
            </a:r>
            <a:r>
              <a:rPr lang="sv-SE" dirty="0" smtClean="0">
                <a:latin typeface="Tw Cen MT" pitchFamily="34" charset="0"/>
              </a:rPr>
              <a:t>hak tanggungan dibuktikan </a:t>
            </a:r>
            <a:r>
              <a:rPr lang="sv-SE" dirty="0" smtClean="0">
                <a:latin typeface="Tw Cen MT" pitchFamily="34" charset="0"/>
              </a:rPr>
              <a:t>dengan </a:t>
            </a:r>
            <a:r>
              <a:rPr lang="sv-SE" b="1" dirty="0" smtClean="0">
                <a:latin typeface="Tw Cen MT" pitchFamily="34" charset="0"/>
              </a:rPr>
              <a:t>akta </a:t>
            </a:r>
            <a:r>
              <a:rPr lang="id-ID" b="1" dirty="0" smtClean="0">
                <a:latin typeface="Tw Cen MT" pitchFamily="34" charset="0"/>
              </a:rPr>
              <a:t>	</a:t>
            </a:r>
            <a:r>
              <a:rPr lang="sv-SE" b="1" dirty="0" smtClean="0">
                <a:latin typeface="Tw Cen MT" pitchFamily="34" charset="0"/>
              </a:rPr>
              <a:t>pemberian hak</a:t>
            </a:r>
            <a:r>
              <a:rPr lang="id-ID" b="1" dirty="0" smtClean="0">
                <a:latin typeface="Tw Cen MT" pitchFamily="34" charset="0"/>
              </a:rPr>
              <a:t> tanggungan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Sementara hak p</a:t>
            </a:r>
            <a:r>
              <a:rPr lang="sv-SE" dirty="0" smtClean="0"/>
              <a:t>engelolaan </a:t>
            </a:r>
            <a:r>
              <a:rPr lang="sv-SE" dirty="0" smtClean="0"/>
              <a:t>dibuktikan dengan penetapan </a:t>
            </a:r>
            <a:r>
              <a:rPr lang="sv-SE" dirty="0" smtClean="0"/>
              <a:t>pemberian</a:t>
            </a:r>
            <a:r>
              <a:rPr lang="id-ID" dirty="0" smtClean="0"/>
              <a:t> </a:t>
            </a:r>
            <a:r>
              <a:rPr lang="id-ID" dirty="0" smtClean="0"/>
              <a:t>hak pengelolaan oleh pejabat yang berwenang (sekarang </a:t>
            </a:r>
            <a:r>
              <a:rPr lang="id-ID" b="1" dirty="0" smtClean="0"/>
              <a:t>Menetri Negara </a:t>
            </a:r>
            <a:r>
              <a:rPr lang="id-ID" b="1" dirty="0" smtClean="0"/>
              <a:t>Agraria </a:t>
            </a:r>
            <a:r>
              <a:rPr lang="sv-SE" b="1" dirty="0" smtClean="0"/>
              <a:t>dan </a:t>
            </a:r>
            <a:r>
              <a:rPr lang="sv-SE" b="1" dirty="0" smtClean="0"/>
              <a:t>Tata Ruang/Kepala BPN </a:t>
            </a:r>
            <a:r>
              <a:rPr lang="sv-SE" dirty="0" smtClean="0"/>
              <a:t>berdasarkan Peraturan Kepala Badan </a:t>
            </a:r>
            <a:r>
              <a:rPr lang="sv-SE" dirty="0" smtClean="0"/>
              <a:t>Pertanahan</a:t>
            </a:r>
            <a:r>
              <a:rPr lang="id-ID" dirty="0" smtClean="0"/>
              <a:t> Nasional </a:t>
            </a:r>
            <a:r>
              <a:rPr lang="id-ID" dirty="0" smtClean="0"/>
              <a:t>Nomor 2 Tahun 2013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2. 	Pembuktian Hak Lama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3000" dirty="0" smtClean="0">
                <a:latin typeface="Tw Cen MT" pitchFamily="34" charset="0"/>
              </a:rPr>
              <a:t>Tanah </a:t>
            </a:r>
            <a:r>
              <a:rPr lang="id-ID" sz="3000" dirty="0" smtClean="0">
                <a:latin typeface="Tw Cen MT" pitchFamily="34" charset="0"/>
              </a:rPr>
              <a:t>Hak Lama, baik berdasarkan Hukum Adat maupun Hukum </a:t>
            </a:r>
            <a:r>
              <a:rPr lang="id-ID" sz="3000" dirty="0" smtClean="0">
                <a:latin typeface="Tw Cen MT" pitchFamily="34" charset="0"/>
              </a:rPr>
              <a:t>Perdata </a:t>
            </a:r>
            <a:r>
              <a:rPr lang="sv-SE" sz="3000" dirty="0" smtClean="0">
                <a:latin typeface="Tw Cen MT" pitchFamily="34" charset="0"/>
              </a:rPr>
              <a:t>Barat </a:t>
            </a:r>
            <a:r>
              <a:rPr lang="sv-SE" sz="3000" dirty="0" smtClean="0">
                <a:latin typeface="Tw Cen MT" pitchFamily="34" charset="0"/>
              </a:rPr>
              <a:t>sangat besar jumlah dan permasalahannya.</a:t>
            </a:r>
            <a:endParaRPr lang="id-ID" sz="3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Pemohonan penegasan tanah hak lama tertuang p</a:t>
            </a:r>
            <a:r>
              <a:rPr lang="es-ES" sz="2400" dirty="0" err="1" smtClean="0">
                <a:latin typeface="Tw Cen MT" pitchFamily="34" charset="0"/>
              </a:rPr>
              <a:t>ada</a:t>
            </a:r>
            <a:r>
              <a:rPr lang="es-ES" sz="2400" dirty="0" smtClean="0">
                <a:latin typeface="Tw Cen MT" pitchFamily="34" charset="0"/>
              </a:rPr>
              <a:t> </a:t>
            </a:r>
            <a:r>
              <a:rPr lang="es-ES" sz="2400" dirty="0" err="1" smtClean="0">
                <a:latin typeface="Tw Cen MT" pitchFamily="34" charset="0"/>
              </a:rPr>
              <a:t>Pasal</a:t>
            </a:r>
            <a:r>
              <a:rPr lang="es-ES" sz="2400" dirty="0" smtClean="0">
                <a:latin typeface="Tw Cen MT" pitchFamily="34" charset="0"/>
              </a:rPr>
              <a:t> 2 dan 3 </a:t>
            </a:r>
            <a:r>
              <a:rPr lang="es-ES" sz="2400" dirty="0" smtClean="0">
                <a:latin typeface="Tw Cen MT" pitchFamily="34" charset="0"/>
              </a:rPr>
              <a:t>Per</a:t>
            </a:r>
            <a:r>
              <a:rPr lang="id-ID" sz="2400" dirty="0" smtClean="0">
                <a:latin typeface="Tw Cen MT" pitchFamily="34" charset="0"/>
              </a:rPr>
              <a:t>men Pertanian </a:t>
            </a:r>
            <a:r>
              <a:rPr lang="id-ID" sz="2400" dirty="0" smtClean="0">
                <a:latin typeface="Tw Cen MT" pitchFamily="34" charset="0"/>
              </a:rPr>
              <a:t>dan Agraria Nomor 2 Tahun 1962 </a:t>
            </a:r>
            <a:r>
              <a:rPr lang="id-ID" sz="2400" dirty="0" smtClean="0">
                <a:latin typeface="Tw Cen MT" pitchFamily="34" charset="0"/>
              </a:rPr>
              <a:t>dengan </a:t>
            </a:r>
            <a:r>
              <a:rPr lang="id-ID" sz="2400" dirty="0" smtClean="0">
                <a:latin typeface="Tw Cen MT" pitchFamily="34" charset="0"/>
              </a:rPr>
              <a:t>syarat: </a:t>
            </a:r>
            <a:r>
              <a:rPr lang="id-ID" sz="2400" dirty="0" smtClean="0">
                <a:latin typeface="Tw Cen MT" pitchFamily="34" charset="0"/>
              </a:rPr>
              <a:t>a. 	Hak </a:t>
            </a:r>
            <a:r>
              <a:rPr lang="id-ID" sz="2400" dirty="0" smtClean="0">
                <a:latin typeface="Tw Cen MT" pitchFamily="34" charset="0"/>
              </a:rPr>
              <a:t>atas </a:t>
            </a:r>
            <a:r>
              <a:rPr lang="id-ID" sz="2400" dirty="0" smtClean="0">
                <a:latin typeface="Tw Cen MT" pitchFamily="34" charset="0"/>
              </a:rPr>
              <a:t>tanah tersebut </a:t>
            </a:r>
            <a:r>
              <a:rPr lang="id-ID" sz="2400" dirty="0" smtClean="0">
                <a:latin typeface="Tw Cen MT" pitchFamily="34" charset="0"/>
              </a:rPr>
              <a:t>telah di uraikan dalam satu surat hak </a:t>
            </a:r>
            <a:r>
              <a:rPr lang="id-ID" sz="2400" dirty="0" smtClean="0">
                <a:latin typeface="Tw Cen MT" pitchFamily="34" charset="0"/>
              </a:rPr>
              <a:t>	tanah </a:t>
            </a:r>
            <a:r>
              <a:rPr lang="id-ID" sz="2400" dirty="0" smtClean="0">
                <a:latin typeface="Tw Cen MT" pitchFamily="34" charset="0"/>
              </a:rPr>
              <a:t>yang dibuat </a:t>
            </a:r>
            <a:r>
              <a:rPr lang="id-ID" sz="2400" dirty="0" smtClean="0">
                <a:latin typeface="Tw Cen MT" pitchFamily="34" charset="0"/>
              </a:rPr>
              <a:t>berdasarkan Permen Agraria </a:t>
            </a:r>
            <a:r>
              <a:rPr lang="id-ID" sz="2400" dirty="0" smtClean="0">
                <a:latin typeface="Tw Cen MT" pitchFamily="34" charset="0"/>
              </a:rPr>
              <a:t>Nomor 9 </a:t>
            </a:r>
            <a:r>
              <a:rPr lang="id-ID" sz="2400" dirty="0" smtClean="0">
                <a:latin typeface="Tw Cen MT" pitchFamily="34" charset="0"/>
              </a:rPr>
              <a:t>	Tahun </a:t>
            </a:r>
            <a:r>
              <a:rPr lang="id-ID" sz="2400" dirty="0" smtClean="0">
                <a:latin typeface="Tw Cen MT" pitchFamily="34" charset="0"/>
              </a:rPr>
              <a:t>1959, </a:t>
            </a:r>
            <a:r>
              <a:rPr lang="id-ID" sz="2400" i="1" dirty="0" smtClean="0">
                <a:latin typeface="Tw Cen MT" pitchFamily="34" charset="0"/>
              </a:rPr>
              <a:t>ordonantie S 1873 No. 38 </a:t>
            </a:r>
            <a:r>
              <a:rPr lang="id-ID" sz="2400" i="1" dirty="0" smtClean="0">
                <a:latin typeface="Tw Cen MT" pitchFamily="34" charset="0"/>
              </a:rPr>
              <a:t>atau </a:t>
            </a:r>
            <a:r>
              <a:rPr lang="id-ID" sz="2400" dirty="0" smtClean="0">
                <a:latin typeface="Tw Cen MT" pitchFamily="34" charset="0"/>
              </a:rPr>
              <a:t>Peraturan-	peraturan </a:t>
            </a:r>
            <a:r>
              <a:rPr lang="id-ID" sz="2400" dirty="0" smtClean="0">
                <a:latin typeface="Tw Cen MT" pitchFamily="34" charset="0"/>
              </a:rPr>
              <a:t>khusus di Daerah Istimewa Yogyakarta, </a:t>
            </a:r>
            <a:r>
              <a:rPr lang="id-ID" sz="2400" dirty="0" smtClean="0">
                <a:latin typeface="Tw Cen MT" pitchFamily="34" charset="0"/>
              </a:rPr>
              <a:t>Keresidenan 	Surakarta</a:t>
            </a:r>
            <a:r>
              <a:rPr lang="id-ID" sz="2400" dirty="0" smtClean="0">
                <a:latin typeface="Tw Cen MT" pitchFamily="34" charset="0"/>
              </a:rPr>
              <a:t>, Sumatera Timur, Riau dan Kalimantan Barat</a:t>
            </a:r>
            <a:r>
              <a:rPr lang="id-ID" sz="2400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b. 	 </a:t>
            </a:r>
            <a:r>
              <a:rPr lang="id-ID" sz="2400" dirty="0" smtClean="0">
                <a:latin typeface="Tw Cen MT" pitchFamily="34" charset="0"/>
              </a:rPr>
              <a:t>Selanjutnya </a:t>
            </a:r>
            <a:r>
              <a:rPr lang="id-ID" sz="2400" dirty="0" smtClean="0">
                <a:latin typeface="Tw Cen MT" pitchFamily="34" charset="0"/>
              </a:rPr>
              <a:t>permohonan diajukan </a:t>
            </a:r>
            <a:r>
              <a:rPr lang="id-ID" sz="2400" dirty="0" smtClean="0">
                <a:latin typeface="Tw Cen MT" pitchFamily="34" charset="0"/>
              </a:rPr>
              <a:t>ke Kantor Pendaftaran </a:t>
            </a:r>
            <a:r>
              <a:rPr lang="id-ID" sz="2400" dirty="0" smtClean="0">
                <a:latin typeface="Tw Cen MT" pitchFamily="34" charset="0"/>
              </a:rPr>
              <a:t>	Tanah </a:t>
            </a:r>
            <a:r>
              <a:rPr lang="id-ID" sz="2400" dirty="0" smtClean="0">
                <a:latin typeface="Tw Cen MT" pitchFamily="34" charset="0"/>
              </a:rPr>
              <a:t>dengan melampirkan</a:t>
            </a:r>
            <a:r>
              <a:rPr lang="id-ID" sz="2400" dirty="0" smtClean="0">
                <a:latin typeface="Tw Cen MT" pitchFamily="34" charset="0"/>
              </a:rPr>
              <a:t>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	1. Tanda </a:t>
            </a:r>
            <a:r>
              <a:rPr lang="id-ID" sz="2400" dirty="0" smtClean="0">
                <a:latin typeface="Tw Cen MT" pitchFamily="34" charset="0"/>
              </a:rPr>
              <a:t>bukti </a:t>
            </a:r>
            <a:r>
              <a:rPr lang="id-ID" sz="2400" dirty="0" smtClean="0">
                <a:latin typeface="Tw Cen MT" pitchFamily="34" charset="0"/>
              </a:rPr>
              <a:t>hak (atau </a:t>
            </a:r>
            <a:r>
              <a:rPr lang="id-ID" sz="2400" dirty="0" smtClean="0">
                <a:latin typeface="Tw Cen MT" pitchFamily="34" charset="0"/>
              </a:rPr>
              <a:t>ada dengan surat </a:t>
            </a:r>
            <a:r>
              <a:rPr lang="id-ID" sz="2400" dirty="0" smtClean="0">
                <a:latin typeface="Tw Cen MT" pitchFamily="34" charset="0"/>
              </a:rPr>
              <a:t>ukurnya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	2. Tanda </a:t>
            </a:r>
            <a:r>
              <a:rPr lang="id-ID" sz="2400" dirty="0" smtClean="0">
                <a:latin typeface="Tw Cen MT" pitchFamily="34" charset="0"/>
              </a:rPr>
              <a:t>bukti Kewarganegaraan </a:t>
            </a:r>
            <a:r>
              <a:rPr lang="id-ID" sz="2400" dirty="0" smtClean="0">
                <a:latin typeface="Tw Cen MT" pitchFamily="34" charset="0"/>
              </a:rPr>
              <a:t>Indonesia pada </a:t>
            </a:r>
            <a:r>
              <a:rPr lang="id-ID" sz="2400" dirty="0" smtClean="0">
                <a:latin typeface="Tw Cen MT" pitchFamily="34" charset="0"/>
              </a:rPr>
              <a:t>saat </a:t>
            </a:r>
            <a:r>
              <a:rPr lang="id-ID" sz="2400" dirty="0" smtClean="0">
                <a:latin typeface="Tw Cen MT" pitchFamily="34" charset="0"/>
              </a:rPr>
              <a:t>		    berlakunya </a:t>
            </a:r>
            <a:r>
              <a:rPr lang="id-ID" sz="2400" dirty="0" smtClean="0">
                <a:latin typeface="Tw Cen MT" pitchFamily="34" charset="0"/>
              </a:rPr>
              <a:t>UUPA (24 September 1960</a:t>
            </a:r>
            <a:r>
              <a:rPr lang="id-ID" sz="2400" dirty="0" smtClean="0">
                <a:latin typeface="Tw Cen MT" pitchFamily="34" charset="0"/>
              </a:rPr>
              <a:t>)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	3. Keterangan </a:t>
            </a:r>
            <a:r>
              <a:rPr lang="fi-FI" sz="2400" dirty="0" smtClean="0">
                <a:latin typeface="Tw Cen MT" pitchFamily="34" charset="0"/>
              </a:rPr>
              <a:t>permohonan </a:t>
            </a:r>
            <a:r>
              <a:rPr lang="fi-FI" sz="2400" dirty="0" smtClean="0">
                <a:latin typeface="Tw Cen MT" pitchFamily="34" charset="0"/>
              </a:rPr>
              <a:t>tentang peruntukan tanahnya </a:t>
            </a:r>
            <a:r>
              <a:rPr lang="id-ID" sz="2400" dirty="0" smtClean="0">
                <a:latin typeface="Tw Cen MT" pitchFamily="34" charset="0"/>
              </a:rPr>
              <a:t>	     </a:t>
            </a:r>
            <a:r>
              <a:rPr lang="fi-FI" sz="2400" dirty="0" smtClean="0">
                <a:latin typeface="Tw Cen MT" pitchFamily="34" charset="0"/>
              </a:rPr>
              <a:t>untuk </a:t>
            </a:r>
            <a:r>
              <a:rPr lang="fi-FI" sz="2400" dirty="0" smtClean="0">
                <a:latin typeface="Tw Cen MT" pitchFamily="34" charset="0"/>
              </a:rPr>
              <a:t>pertanian atau perumahan.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B</a:t>
            </a:r>
            <a:r>
              <a:rPr lang="sv-SE" sz="2400" dirty="0" smtClean="0">
                <a:latin typeface="Tw Cen MT" pitchFamily="34" charset="0"/>
              </a:rPr>
              <a:t>erlakunya Per</a:t>
            </a:r>
            <a:r>
              <a:rPr lang="id-ID" sz="2400" dirty="0" smtClean="0">
                <a:latin typeface="Tw Cen MT" pitchFamily="34" charset="0"/>
              </a:rPr>
              <a:t>men</a:t>
            </a:r>
            <a:r>
              <a:rPr lang="sv-SE" sz="2400" dirty="0" smtClean="0">
                <a:latin typeface="Tw Cen MT" pitchFamily="34" charset="0"/>
              </a:rPr>
              <a:t> No</a:t>
            </a:r>
            <a:r>
              <a:rPr lang="id-ID" sz="2400" dirty="0" smtClean="0">
                <a:latin typeface="Tw Cen MT" pitchFamily="34" charset="0"/>
              </a:rPr>
              <a:t>.</a:t>
            </a:r>
            <a:r>
              <a:rPr lang="sv-SE" sz="2400" dirty="0" smtClean="0">
                <a:latin typeface="Tw Cen MT" pitchFamily="34" charset="0"/>
              </a:rPr>
              <a:t> </a:t>
            </a:r>
            <a:r>
              <a:rPr lang="sv-SE" sz="2400" dirty="0" smtClean="0">
                <a:latin typeface="Tw Cen MT" pitchFamily="34" charset="0"/>
              </a:rPr>
              <a:t>24 Tahun 1997 </a:t>
            </a:r>
            <a:r>
              <a:rPr lang="sv-SE" sz="2400" dirty="0" smtClean="0">
                <a:latin typeface="Tw Cen MT" pitchFamily="34" charset="0"/>
              </a:rPr>
              <a:t>m</a:t>
            </a:r>
            <a:r>
              <a:rPr lang="id-ID" sz="2400" dirty="0" smtClean="0">
                <a:latin typeface="Tw Cen MT" pitchFamily="34" charset="0"/>
              </a:rPr>
              <a:t>e</a:t>
            </a:r>
            <a:r>
              <a:rPr lang="sv-SE" sz="2400" dirty="0" smtClean="0">
                <a:latin typeface="Tw Cen MT" pitchFamily="34" charset="0"/>
              </a:rPr>
              <a:t>negas</a:t>
            </a:r>
            <a:r>
              <a:rPr lang="id-ID" sz="2400" dirty="0" smtClean="0">
                <a:latin typeface="Tw Cen MT" pitchFamily="34" charset="0"/>
              </a:rPr>
              <a:t>kan </a:t>
            </a:r>
            <a:r>
              <a:rPr lang="sv-SE" sz="2400" dirty="0" smtClean="0">
                <a:latin typeface="Tw Cen MT" pitchFamily="34" charset="0"/>
              </a:rPr>
              <a:t>pengakuan </a:t>
            </a:r>
            <a:r>
              <a:rPr lang="sv-SE" sz="2400" dirty="0" smtClean="0">
                <a:latin typeface="Tw Cen MT" pitchFamily="34" charset="0"/>
              </a:rPr>
              <a:t>hak atas </a:t>
            </a:r>
            <a:r>
              <a:rPr lang="sv-SE" sz="2400" dirty="0" smtClean="0">
                <a:latin typeface="Tw Cen MT" pitchFamily="34" charset="0"/>
              </a:rPr>
              <a:t>tanah</a:t>
            </a:r>
            <a:r>
              <a:rPr lang="id-ID" sz="2400" dirty="0" smtClean="0">
                <a:latin typeface="Tw Cen MT" pitchFamily="34" charset="0"/>
              </a:rPr>
              <a:t>. Dalam </a:t>
            </a:r>
            <a:r>
              <a:rPr lang="id-ID" sz="2400" dirty="0" smtClean="0">
                <a:latin typeface="Tw Cen MT" pitchFamily="34" charset="0"/>
              </a:rPr>
              <a:t>Pasal 24 dinyatakan </a:t>
            </a:r>
            <a:r>
              <a:rPr lang="id-ID" sz="2400" dirty="0" smtClean="0">
                <a:latin typeface="Tw Cen MT" pitchFamily="34" charset="0"/>
              </a:rPr>
              <a:t>bahwa untuk </a:t>
            </a:r>
            <a:r>
              <a:rPr lang="id-ID" sz="2400" dirty="0" smtClean="0">
                <a:latin typeface="Tw Cen MT" pitchFamily="34" charset="0"/>
              </a:rPr>
              <a:t>pembuktian hak atas tanah yang berasal dari konversi hak-hak </a:t>
            </a:r>
            <a:r>
              <a:rPr lang="id-ID" sz="2400" dirty="0" smtClean="0">
                <a:latin typeface="Tw Cen MT" pitchFamily="34" charset="0"/>
              </a:rPr>
              <a:t>lama dibuktikan dengan: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a.  	bukti-bukti tertulis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b. 	keterangan </a:t>
            </a:r>
            <a:r>
              <a:rPr lang="id-ID" sz="2400" dirty="0" smtClean="0">
                <a:latin typeface="Tw Cen MT" pitchFamily="34" charset="0"/>
              </a:rPr>
              <a:t>saksi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c. 	pernyataan yang </a:t>
            </a:r>
            <a:r>
              <a:rPr lang="it-IT" sz="2400" dirty="0" smtClean="0">
                <a:latin typeface="Tw Cen MT" pitchFamily="34" charset="0"/>
              </a:rPr>
              <a:t>bersangkutan </a:t>
            </a:r>
            <a:r>
              <a:rPr lang="it-IT" sz="2400" dirty="0" smtClean="0">
                <a:latin typeface="Tw Cen MT" pitchFamily="34" charset="0"/>
              </a:rPr>
              <a:t>yang oleh Panitia Ajdukasi dalam pendafataran tanah </a:t>
            </a:r>
            <a:r>
              <a:rPr lang="it-IT" sz="2400" dirty="0" smtClean="0">
                <a:latin typeface="Tw Cen MT" pitchFamily="34" charset="0"/>
              </a:rPr>
              <a:t>secara</a:t>
            </a:r>
            <a:r>
              <a:rPr lang="id-ID" sz="2400" dirty="0" smtClean="0">
                <a:latin typeface="Tw Cen MT" pitchFamily="34" charset="0"/>
              </a:rPr>
              <a:t> sistemik </a:t>
            </a:r>
            <a:r>
              <a:rPr lang="id-ID" sz="2400" dirty="0" smtClean="0">
                <a:latin typeface="Tw Cen MT" pitchFamily="34" charset="0"/>
              </a:rPr>
              <a:t>atau oleh kepala kantor pertanahan dalam pendaftaran tanah </a:t>
            </a:r>
            <a:r>
              <a:rPr lang="id-ID" sz="2400" dirty="0" smtClean="0">
                <a:latin typeface="Tw Cen MT" pitchFamily="34" charset="0"/>
              </a:rPr>
              <a:t>secara sporadik</a:t>
            </a:r>
            <a:r>
              <a:rPr lang="id-ID" sz="2400" dirty="0" smtClean="0">
                <a:latin typeface="Tw Cen MT" pitchFamily="34" charset="0"/>
              </a:rPr>
              <a:t>, dianggap cukup untuk mendaftar hak, pemegang hak, dan </a:t>
            </a:r>
            <a:r>
              <a:rPr lang="id-ID" sz="2400" dirty="0" smtClean="0">
                <a:latin typeface="Tw Cen MT" pitchFamily="34" charset="0"/>
              </a:rPr>
              <a:t>hak-hak pihak lain yang membebaninya</a:t>
            </a:r>
            <a:r>
              <a:rPr lang="id-ID" sz="2400" dirty="0" smtClean="0"/>
              <a:t>.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Alat bukti tertulis yang dimaksud </a:t>
            </a:r>
            <a:r>
              <a:rPr lang="id-ID" sz="2000" dirty="0" smtClean="0">
                <a:latin typeface="Tw Cen MT" pitchFamily="34" charset="0"/>
              </a:rPr>
              <a:t>dijelaskan </a:t>
            </a:r>
            <a:r>
              <a:rPr lang="sv-SE" sz="2000" dirty="0" smtClean="0">
                <a:latin typeface="Tw Cen MT" pitchFamily="34" charset="0"/>
              </a:rPr>
              <a:t>dalam </a:t>
            </a:r>
            <a:r>
              <a:rPr lang="sv-SE" sz="2000" dirty="0" smtClean="0">
                <a:latin typeface="Tw Cen MT" pitchFamily="34" charset="0"/>
              </a:rPr>
              <a:t>penjelasan Pasal 24 ini, dapat berupa: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1. </a:t>
            </a:r>
            <a:r>
              <a:rPr lang="nl-NL" sz="2000" dirty="0" smtClean="0">
                <a:latin typeface="Tw Cen MT" pitchFamily="34" charset="0"/>
              </a:rPr>
              <a:t> </a:t>
            </a: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nl-NL" sz="2000" dirty="0" smtClean="0">
                <a:latin typeface="Tw Cen MT" pitchFamily="34" charset="0"/>
              </a:rPr>
              <a:t>grosse </a:t>
            </a:r>
            <a:r>
              <a:rPr lang="nl-NL" sz="2000" dirty="0" smtClean="0">
                <a:latin typeface="Tw Cen MT" pitchFamily="34" charset="0"/>
              </a:rPr>
              <a:t>akta hak eigendom yang diterbitkan Overschrijvings</a:t>
            </a:r>
            <a:r>
              <a:rPr lang="id-ID" sz="2000" dirty="0" smtClean="0">
                <a:latin typeface="Tw Cen MT" pitchFamily="34" charset="0"/>
              </a:rPr>
              <a:t> </a:t>
            </a:r>
            <a:r>
              <a:rPr lang="id-ID" sz="2000" dirty="0" smtClean="0">
                <a:latin typeface="Tw Cen MT" pitchFamily="34" charset="0"/>
              </a:rPr>
              <a:t>	Ordonatie </a:t>
            </a:r>
            <a:r>
              <a:rPr lang="id-ID" sz="2000" dirty="0" smtClean="0">
                <a:latin typeface="Tw Cen MT" pitchFamily="34" charset="0"/>
              </a:rPr>
              <a:t>yang telah dibubuhi </a:t>
            </a:r>
            <a:r>
              <a:rPr lang="id-ID" sz="2000" dirty="0" smtClean="0">
                <a:latin typeface="Tw Cen MT" pitchFamily="34" charset="0"/>
              </a:rPr>
              <a:t>cacatan</a:t>
            </a:r>
            <a:r>
              <a:rPr lang="id-ID" sz="2000" dirty="0" smtClean="0">
                <a:latin typeface="Tw Cen MT" pitchFamily="34" charset="0"/>
              </a:rPr>
              <a:t>, </a:t>
            </a:r>
            <a:r>
              <a:rPr lang="id-ID" sz="2000" dirty="0" smtClean="0">
                <a:latin typeface="Tw Cen MT" pitchFamily="34" charset="0"/>
              </a:rPr>
              <a:t>bahwa hak eigendom 	yang 	bersangkutan </a:t>
            </a:r>
            <a:r>
              <a:rPr lang="id-ID" sz="2000" dirty="0" smtClean="0">
                <a:latin typeface="Tw Cen MT" pitchFamily="34" charset="0"/>
              </a:rPr>
              <a:t>dikonversi </a:t>
            </a:r>
            <a:r>
              <a:rPr lang="id-ID" sz="2000" dirty="0" smtClean="0">
                <a:latin typeface="Tw Cen MT" pitchFamily="34" charset="0"/>
              </a:rPr>
              <a:t>menjadi </a:t>
            </a:r>
            <a:r>
              <a:rPr lang="id-ID" sz="2000" dirty="0" smtClean="0">
                <a:latin typeface="Tw Cen MT" pitchFamily="34" charset="0"/>
              </a:rPr>
              <a:t>hak </a:t>
            </a:r>
            <a:r>
              <a:rPr lang="id-ID" sz="2000" dirty="0" smtClean="0">
                <a:latin typeface="Tw Cen MT" pitchFamily="34" charset="0"/>
              </a:rPr>
              <a:t>milik</a:t>
            </a: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2. </a:t>
            </a: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nl-NL" sz="2000" dirty="0" smtClean="0">
                <a:latin typeface="Tw Cen MT" pitchFamily="34" charset="0"/>
              </a:rPr>
              <a:t>grosse </a:t>
            </a:r>
            <a:r>
              <a:rPr lang="nl-NL" sz="2000" dirty="0" smtClean="0">
                <a:latin typeface="Tw Cen MT" pitchFamily="34" charset="0"/>
              </a:rPr>
              <a:t>akta hak eigendom yang diterbitkan berdasarkan </a:t>
            </a: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nl-NL" sz="2000" dirty="0" smtClean="0">
                <a:latin typeface="Tw Cen MT" pitchFamily="34" charset="0"/>
              </a:rPr>
              <a:t>Overschrijvings</a:t>
            </a:r>
            <a:r>
              <a:rPr lang="id-ID" sz="2000" dirty="0" smtClean="0">
                <a:latin typeface="Tw Cen MT" pitchFamily="34" charset="0"/>
              </a:rPr>
              <a:t> Ordonatie </a:t>
            </a:r>
            <a:r>
              <a:rPr lang="id-ID" sz="2000" dirty="0" smtClean="0">
                <a:latin typeface="Tw Cen MT" pitchFamily="34" charset="0"/>
              </a:rPr>
              <a:t>(S.1834-27) sejak berlakunya UUPA </a:t>
            </a:r>
            <a:r>
              <a:rPr lang="id-ID" sz="2000" dirty="0" smtClean="0">
                <a:latin typeface="Tw Cen MT" pitchFamily="34" charset="0"/>
              </a:rPr>
              <a:t>	sampai </a:t>
            </a:r>
            <a:r>
              <a:rPr lang="id-ID" sz="2000" dirty="0" smtClean="0">
                <a:latin typeface="Tw Cen MT" pitchFamily="34" charset="0"/>
              </a:rPr>
              <a:t>tanggal </a:t>
            </a:r>
            <a:r>
              <a:rPr lang="id-ID" sz="2000" dirty="0" smtClean="0">
                <a:latin typeface="Tw Cen MT" pitchFamily="34" charset="0"/>
              </a:rPr>
              <a:t>pendaftaran tanah 	dilaksanakan </a:t>
            </a:r>
            <a:r>
              <a:rPr lang="id-ID" sz="2000" dirty="0" smtClean="0">
                <a:latin typeface="Tw Cen MT" pitchFamily="34" charset="0"/>
              </a:rPr>
              <a:t>menurut </a:t>
            </a:r>
            <a:r>
              <a:rPr lang="id-ID" sz="2000" dirty="0" smtClean="0">
                <a:latin typeface="Tw Cen MT" pitchFamily="34" charset="0"/>
              </a:rPr>
              <a:t>	Permen No. </a:t>
            </a:r>
            <a:r>
              <a:rPr lang="id-ID" sz="2000" dirty="0" smtClean="0">
                <a:latin typeface="Tw Cen MT" pitchFamily="34" charset="0"/>
              </a:rPr>
              <a:t>10 Tahun 1961 </a:t>
            </a:r>
            <a:r>
              <a:rPr lang="id-ID" sz="2000" dirty="0" smtClean="0">
                <a:latin typeface="Tw Cen MT" pitchFamily="34" charset="0"/>
              </a:rPr>
              <a:t>didaerah yang 	bersangkutan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3.  	surat </a:t>
            </a:r>
            <a:r>
              <a:rPr lang="id-ID" sz="2000" dirty="0" smtClean="0">
                <a:latin typeface="Tw Cen MT" pitchFamily="34" charset="0"/>
              </a:rPr>
              <a:t>bukti hak milik yang diterbitkan berdasarkan Peraturan </a:t>
            </a:r>
            <a:r>
              <a:rPr lang="id-ID" sz="2000" dirty="0" smtClean="0">
                <a:latin typeface="Tw Cen MT" pitchFamily="34" charset="0"/>
              </a:rPr>
              <a:t>	Swapraja yang bersangkutan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4. 	sertifikat </a:t>
            </a:r>
            <a:r>
              <a:rPr lang="id-ID" sz="2000" dirty="0" smtClean="0">
                <a:latin typeface="Tw Cen MT" pitchFamily="34" charset="0"/>
              </a:rPr>
              <a:t>hak milik yang diterbitkan berdasarkan Peraturan Menteri </a:t>
            </a:r>
            <a:r>
              <a:rPr lang="id-ID" sz="2000" dirty="0" smtClean="0">
                <a:latin typeface="Tw Cen MT" pitchFamily="34" charset="0"/>
              </a:rPr>
              <a:t>	Agraria</a:t>
            </a:r>
            <a:r>
              <a:rPr lang="nb-NO" sz="2000" dirty="0" smtClean="0">
                <a:latin typeface="Tw Cen MT" pitchFamily="34" charset="0"/>
              </a:rPr>
              <a:t>Nomor </a:t>
            </a:r>
            <a:r>
              <a:rPr lang="nb-NO" sz="2000" dirty="0" smtClean="0">
                <a:latin typeface="Tw Cen MT" pitchFamily="34" charset="0"/>
              </a:rPr>
              <a:t>9 Tahun </a:t>
            </a:r>
            <a:r>
              <a:rPr lang="nb-NO" sz="2000" dirty="0" smtClean="0">
                <a:latin typeface="Tw Cen MT" pitchFamily="34" charset="0"/>
              </a:rPr>
              <a:t>1959</a:t>
            </a: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5. 	sertifikat </a:t>
            </a:r>
            <a:r>
              <a:rPr lang="id-ID" sz="2000" dirty="0" smtClean="0">
                <a:latin typeface="Tw Cen MT" pitchFamily="34" charset="0"/>
              </a:rPr>
              <a:t>hak milik dari Pejabat yang berwenang, baik sebelum </a:t>
            </a:r>
            <a:r>
              <a:rPr lang="id-ID" sz="2000" dirty="0" smtClean="0">
                <a:latin typeface="Tw Cen MT" pitchFamily="34" charset="0"/>
              </a:rPr>
              <a:t>	ataupun sejak berlakunya </a:t>
            </a:r>
            <a:r>
              <a:rPr lang="id-ID" sz="2000" dirty="0" smtClean="0">
                <a:latin typeface="Tw Cen MT" pitchFamily="34" charset="0"/>
              </a:rPr>
              <a:t>UUPA, yang tidak disertai kewajiban </a:t>
            </a:r>
            <a:r>
              <a:rPr lang="id-ID" sz="2000" dirty="0" smtClean="0">
                <a:latin typeface="Tw Cen MT" pitchFamily="34" charset="0"/>
              </a:rPr>
              <a:t>	untuk </a:t>
            </a:r>
            <a:r>
              <a:rPr lang="id-ID" sz="2000" dirty="0" smtClean="0">
                <a:latin typeface="Tw Cen MT" pitchFamily="34" charset="0"/>
              </a:rPr>
              <a:t>mendaftarkan </a:t>
            </a:r>
            <a:r>
              <a:rPr lang="id-ID" sz="2000" dirty="0" smtClean="0">
                <a:latin typeface="Tw Cen MT" pitchFamily="34" charset="0"/>
              </a:rPr>
              <a:t>hak yang diberikan</a:t>
            </a:r>
            <a:r>
              <a:rPr lang="id-ID" sz="2000" dirty="0" smtClean="0">
                <a:latin typeface="Tw Cen MT" pitchFamily="34" charset="0"/>
              </a:rPr>
              <a:t>, tetapi telah dipenuhi </a:t>
            </a:r>
            <a:r>
              <a:rPr lang="id-ID" sz="2000" dirty="0" smtClean="0">
                <a:latin typeface="Tw Cen MT" pitchFamily="34" charset="0"/>
              </a:rPr>
              <a:t>	semua 	kewajiban </a:t>
            </a:r>
            <a:r>
              <a:rPr lang="id-ID" sz="2000" dirty="0" smtClean="0">
                <a:latin typeface="Tw Cen MT" pitchFamily="34" charset="0"/>
              </a:rPr>
              <a:t>yang disebut </a:t>
            </a:r>
            <a:r>
              <a:rPr lang="id-ID" sz="2000" dirty="0" smtClean="0">
                <a:latin typeface="Tw Cen MT" pitchFamily="34" charset="0"/>
              </a:rPr>
              <a:t>didalamnya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6.	akta </a:t>
            </a:r>
            <a:r>
              <a:rPr lang="id-ID" sz="2000" dirty="0" smtClean="0">
                <a:latin typeface="Tw Cen MT" pitchFamily="34" charset="0"/>
              </a:rPr>
              <a:t>pemindahan hak yang dibuat di bawah tangan yang dibubuhi </a:t>
            </a:r>
            <a:r>
              <a:rPr lang="id-ID" sz="2000" dirty="0" smtClean="0">
                <a:latin typeface="Tw Cen MT" pitchFamily="34" charset="0"/>
              </a:rPr>
              <a:t>	tanda kesaksian </a:t>
            </a:r>
            <a:r>
              <a:rPr lang="id-ID" sz="2000" dirty="0" smtClean="0">
                <a:latin typeface="Tw Cen MT" pitchFamily="34" charset="0"/>
              </a:rPr>
              <a:t>oleh Kepala Adat/Kepala Desa/Kelurahan yang </a:t>
            </a:r>
            <a:r>
              <a:rPr lang="id-ID" sz="2000" dirty="0" smtClean="0">
                <a:latin typeface="Tw Cen MT" pitchFamily="34" charset="0"/>
              </a:rPr>
              <a:t>d	dibuat sebelum berlakunya </a:t>
            </a:r>
            <a:r>
              <a:rPr lang="id-ID" sz="2000" dirty="0" smtClean="0">
                <a:latin typeface="Tw Cen MT" pitchFamily="34" charset="0"/>
              </a:rPr>
              <a:t>Peraturan Pemerintah ini; atau</a:t>
            </a:r>
            <a:endParaRPr lang="id-ID" sz="2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7"/>
            </a:pPr>
            <a:r>
              <a:rPr lang="id-ID" sz="2400" dirty="0" smtClean="0">
                <a:latin typeface="Tw Cen MT" pitchFamily="34" charset="0"/>
              </a:rPr>
              <a:t>akta </a:t>
            </a:r>
            <a:r>
              <a:rPr lang="id-ID" sz="2400" dirty="0" smtClean="0">
                <a:latin typeface="Tw Cen MT" pitchFamily="34" charset="0"/>
              </a:rPr>
              <a:t>pemindahan hak atas tanah yang dibuat oleh PPAT, yang tanahnya </a:t>
            </a:r>
            <a:r>
              <a:rPr lang="id-ID" sz="2400" dirty="0" smtClean="0">
                <a:latin typeface="Tw Cen MT" pitchFamily="34" charset="0"/>
              </a:rPr>
              <a:t>belum dibukukan</a:t>
            </a:r>
          </a:p>
          <a:p>
            <a:pPr marL="457200" indent="-457200">
              <a:buAutoNum type="arabicPeriod" startAt="7"/>
            </a:pPr>
            <a:r>
              <a:rPr lang="id-ID" sz="2400" dirty="0" smtClean="0">
                <a:latin typeface="Tw Cen MT" pitchFamily="34" charset="0"/>
              </a:rPr>
              <a:t>akta </a:t>
            </a:r>
            <a:r>
              <a:rPr lang="id-ID" sz="2400" dirty="0" smtClean="0">
                <a:latin typeface="Tw Cen MT" pitchFamily="34" charset="0"/>
              </a:rPr>
              <a:t>ikrar wakaf/surat ikrar wakaf yang dibuat sebelum atau sejak </a:t>
            </a:r>
            <a:r>
              <a:rPr lang="id-ID" sz="2400" dirty="0" smtClean="0">
                <a:latin typeface="Tw Cen MT" pitchFamily="34" charset="0"/>
              </a:rPr>
              <a:t>mulai </a:t>
            </a:r>
            <a:r>
              <a:rPr lang="fi-FI" sz="2400" dirty="0" smtClean="0">
                <a:latin typeface="Tw Cen MT" pitchFamily="34" charset="0"/>
              </a:rPr>
              <a:t>dilaksanakan </a:t>
            </a:r>
            <a:r>
              <a:rPr lang="fi-FI" sz="2400" dirty="0" smtClean="0">
                <a:latin typeface="Tw Cen MT" pitchFamily="34" charset="0"/>
              </a:rPr>
              <a:t>Peraturan Pemerintah Nomor 28 Tahun </a:t>
            </a:r>
            <a:r>
              <a:rPr lang="fi-FI" sz="2400" dirty="0" smtClean="0">
                <a:latin typeface="Tw Cen MT" pitchFamily="34" charset="0"/>
              </a:rPr>
              <a:t>1977</a:t>
            </a:r>
            <a:endParaRPr lang="id-ID" sz="2400" dirty="0" smtClean="0">
              <a:latin typeface="Tw Cen MT" pitchFamily="34" charset="0"/>
            </a:endParaRPr>
          </a:p>
          <a:p>
            <a:pPr marL="457200" indent="-457200">
              <a:buAutoNum type="arabicPeriod" startAt="7"/>
            </a:pPr>
            <a:r>
              <a:rPr lang="id-ID" sz="2400" dirty="0" smtClean="0">
                <a:latin typeface="Tw Cen MT" pitchFamily="34" charset="0"/>
              </a:rPr>
              <a:t>risalah </a:t>
            </a:r>
            <a:r>
              <a:rPr lang="id-ID" sz="2400" dirty="0" smtClean="0">
                <a:latin typeface="Tw Cen MT" pitchFamily="34" charset="0"/>
              </a:rPr>
              <a:t>lelang yang dibuat oleh Pejabat Lelang yang berwenang, </a:t>
            </a:r>
            <a:r>
              <a:rPr lang="id-ID" sz="2400" dirty="0" smtClean="0">
                <a:latin typeface="Tw Cen MT" pitchFamily="34" charset="0"/>
              </a:rPr>
              <a:t>yang tanahnya </a:t>
            </a:r>
            <a:r>
              <a:rPr lang="id-ID" sz="2400" dirty="0" smtClean="0">
                <a:latin typeface="Tw Cen MT" pitchFamily="34" charset="0"/>
              </a:rPr>
              <a:t>belum </a:t>
            </a:r>
            <a:r>
              <a:rPr lang="id-ID" sz="2400" dirty="0" smtClean="0">
                <a:latin typeface="Tw Cen MT" pitchFamily="34" charset="0"/>
              </a:rPr>
              <a:t>dibukukan</a:t>
            </a:r>
            <a:endParaRPr lang="id-ID" sz="2400" dirty="0" smtClean="0">
              <a:latin typeface="Tw Cen MT" pitchFamily="34" charset="0"/>
            </a:endParaRPr>
          </a:p>
          <a:p>
            <a:pPr marL="457200" indent="-457200">
              <a:buAutoNum type="arabicPeriod" startAt="7"/>
            </a:pPr>
            <a:r>
              <a:rPr lang="id-ID" sz="2400" dirty="0" smtClean="0">
                <a:latin typeface="Tw Cen MT" pitchFamily="34" charset="0"/>
              </a:rPr>
              <a:t>surat </a:t>
            </a:r>
            <a:r>
              <a:rPr lang="id-ID" sz="2400" dirty="0" smtClean="0">
                <a:latin typeface="Tw Cen MT" pitchFamily="34" charset="0"/>
              </a:rPr>
              <a:t>penunjukan atau pembelian kaveling tanah pengganti tanah yang </a:t>
            </a:r>
            <a:r>
              <a:rPr lang="id-ID" sz="2400" dirty="0" smtClean="0">
                <a:latin typeface="Tw Cen MT" pitchFamily="34" charset="0"/>
              </a:rPr>
              <a:t>diambil oleh </a:t>
            </a:r>
            <a:r>
              <a:rPr lang="id-ID" sz="2400" dirty="0" smtClean="0">
                <a:latin typeface="Tw Cen MT" pitchFamily="34" charset="0"/>
              </a:rPr>
              <a:t>Pemerintah atu Pemerintah </a:t>
            </a:r>
            <a:r>
              <a:rPr lang="id-ID" sz="2400" dirty="0" smtClean="0">
                <a:latin typeface="Tw Cen MT" pitchFamily="34" charset="0"/>
              </a:rPr>
              <a:t>Daerah</a:t>
            </a:r>
            <a:endParaRPr lang="id-ID" sz="2400" dirty="0" smtClean="0">
              <a:latin typeface="Tw Cen MT" pitchFamily="34" charset="0"/>
            </a:endParaRPr>
          </a:p>
          <a:p>
            <a:pPr marL="457200" indent="-457200">
              <a:buAutoNum type="arabicPeriod" startAt="7"/>
            </a:pPr>
            <a:r>
              <a:rPr lang="id-ID" sz="2400" dirty="0" smtClean="0">
                <a:latin typeface="Tw Cen MT" pitchFamily="34" charset="0"/>
              </a:rPr>
              <a:t>petuk </a:t>
            </a:r>
            <a:r>
              <a:rPr lang="id-ID" sz="2400" dirty="0" smtClean="0">
                <a:latin typeface="Tw Cen MT" pitchFamily="34" charset="0"/>
              </a:rPr>
              <a:t>Pajak Bumi/Landrete, girik, pipil, kekitir dan Verponding </a:t>
            </a:r>
            <a:r>
              <a:rPr lang="id-ID" sz="2400" dirty="0" smtClean="0">
                <a:latin typeface="Tw Cen MT" pitchFamily="34" charset="0"/>
              </a:rPr>
              <a:t>Indonesia sebelum </a:t>
            </a:r>
            <a:r>
              <a:rPr lang="id-ID" sz="2400" dirty="0" smtClean="0">
                <a:latin typeface="Tw Cen MT" pitchFamily="34" charset="0"/>
              </a:rPr>
              <a:t>berlakunya Peraturan Pemerintah Nomor 10 Tahun </a:t>
            </a:r>
            <a:r>
              <a:rPr lang="id-ID" sz="2400" dirty="0" smtClean="0">
                <a:latin typeface="Tw Cen MT" pitchFamily="34" charset="0"/>
              </a:rPr>
              <a:t>1961</a:t>
            </a:r>
            <a:endParaRPr lang="id-ID" sz="2400" dirty="0" smtClean="0">
              <a:latin typeface="Tw Cen MT" pitchFamily="34" charset="0"/>
            </a:endParaRPr>
          </a:p>
          <a:p>
            <a:pPr marL="457200" indent="-457200">
              <a:buAutoNum type="arabicPeriod" startAt="7"/>
            </a:pPr>
            <a:r>
              <a:rPr lang="id-ID" sz="2400" dirty="0" smtClean="0">
                <a:latin typeface="Tw Cen MT" pitchFamily="34" charset="0"/>
              </a:rPr>
              <a:t>surat </a:t>
            </a:r>
            <a:r>
              <a:rPr lang="id-ID" sz="2400" dirty="0" smtClean="0">
                <a:latin typeface="Tw Cen MT" pitchFamily="34" charset="0"/>
              </a:rPr>
              <a:t>keterangan riwayat tanah yang pernah dibuat oleh Kantor </a:t>
            </a:r>
            <a:r>
              <a:rPr lang="id-ID" sz="2400" dirty="0" smtClean="0">
                <a:latin typeface="Tw Cen MT" pitchFamily="34" charset="0"/>
              </a:rPr>
              <a:t>Pelayanan </a:t>
            </a:r>
            <a:r>
              <a:rPr lang="es-ES" sz="2400" dirty="0" err="1" smtClean="0">
                <a:latin typeface="Tw Cen MT" pitchFamily="34" charset="0"/>
              </a:rPr>
              <a:t>Pajak</a:t>
            </a:r>
            <a:r>
              <a:rPr lang="es-ES" sz="2400" dirty="0" smtClean="0">
                <a:latin typeface="Tw Cen MT" pitchFamily="34" charset="0"/>
              </a:rPr>
              <a:t> </a:t>
            </a:r>
            <a:r>
              <a:rPr lang="es-ES" sz="2400" dirty="0" err="1" smtClean="0">
                <a:latin typeface="Tw Cen MT" pitchFamily="34" charset="0"/>
              </a:rPr>
              <a:t>Bumi</a:t>
            </a:r>
            <a:r>
              <a:rPr lang="es-ES" sz="2400" dirty="0" smtClean="0">
                <a:latin typeface="Tw Cen MT" pitchFamily="34" charset="0"/>
              </a:rPr>
              <a:t> dan </a:t>
            </a:r>
            <a:r>
              <a:rPr lang="es-ES" sz="2400" dirty="0" err="1" smtClean="0">
                <a:latin typeface="Tw Cen MT" pitchFamily="34" charset="0"/>
              </a:rPr>
              <a:t>Bangunan</a:t>
            </a:r>
            <a:endParaRPr lang="id-ID" sz="2400" dirty="0" smtClean="0">
              <a:latin typeface="Tw Cen MT" pitchFamily="34" charset="0"/>
            </a:endParaRPr>
          </a:p>
          <a:p>
            <a:pPr marL="457200" indent="-457200">
              <a:buAutoNum type="arabicPeriod" startAt="7"/>
            </a:pPr>
            <a:r>
              <a:rPr lang="fi-FI" sz="2400" dirty="0" smtClean="0">
                <a:latin typeface="Tw Cen MT" pitchFamily="34" charset="0"/>
              </a:rPr>
              <a:t>lain-lain </a:t>
            </a:r>
            <a:r>
              <a:rPr lang="fi-FI" sz="2400" dirty="0" smtClean="0">
                <a:latin typeface="Tw Cen MT" pitchFamily="34" charset="0"/>
              </a:rPr>
              <a:t>bentuk alat pembuktian tertulis dengan nama apapun </a:t>
            </a:r>
            <a:r>
              <a:rPr lang="fi-FI" sz="2400" dirty="0" smtClean="0">
                <a:latin typeface="Tw Cen MT" pitchFamily="34" charset="0"/>
              </a:rPr>
              <a:t>juga</a:t>
            </a:r>
            <a:r>
              <a:rPr lang="id-ID" sz="2400" dirty="0" smtClean="0">
                <a:latin typeface="Tw Cen MT" pitchFamily="34" charset="0"/>
              </a:rPr>
              <a:t> sebagaimana </a:t>
            </a:r>
            <a:r>
              <a:rPr lang="id-ID" sz="2400" dirty="0" smtClean="0">
                <a:latin typeface="Tw Cen MT" pitchFamily="34" charset="0"/>
              </a:rPr>
              <a:t>dimaksud dalam Pasal II, VI dan VII </a:t>
            </a:r>
            <a:r>
              <a:rPr lang="id-ID" sz="2400" dirty="0" smtClean="0">
                <a:latin typeface="Tw Cen MT" pitchFamily="34" charset="0"/>
              </a:rPr>
              <a:t>Ketentuan-ketentuan Konversi </a:t>
            </a:r>
            <a:r>
              <a:rPr lang="id-ID" sz="2400" dirty="0" smtClean="0">
                <a:latin typeface="Tw Cen MT" pitchFamily="34" charset="0"/>
              </a:rPr>
              <a:t>UUPA.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Jika bukti </a:t>
            </a:r>
            <a:r>
              <a:rPr lang="id-ID" sz="2400" dirty="0" smtClean="0"/>
              <a:t>kepemilikan </a:t>
            </a:r>
            <a:r>
              <a:rPr lang="id-ID" sz="2400" dirty="0" smtClean="0"/>
              <a:t>sebidang tanah tersebut tidak </a:t>
            </a:r>
            <a:r>
              <a:rPr lang="id-ID" sz="2400" dirty="0" smtClean="0"/>
              <a:t>lengkap atau </a:t>
            </a:r>
            <a:r>
              <a:rPr lang="id-ID" sz="2400" dirty="0" smtClean="0"/>
              <a:t>tidak ada lagi, pembuktian kepemilikan itu dapat dilakukan </a:t>
            </a:r>
            <a:r>
              <a:rPr lang="id-ID" sz="2400" dirty="0" smtClean="0"/>
              <a:t>dengan </a:t>
            </a:r>
            <a:r>
              <a:rPr lang="sv-SE" sz="2400" dirty="0" smtClean="0"/>
              <a:t>keterangan </a:t>
            </a:r>
            <a:r>
              <a:rPr lang="sv-SE" sz="2400" dirty="0" smtClean="0"/>
              <a:t>saksi atau pernyataan yang bersangkutan yang dapat </a:t>
            </a:r>
            <a:r>
              <a:rPr lang="sv-SE" sz="2400" dirty="0" smtClean="0"/>
              <a:t>dipercaya</a:t>
            </a:r>
            <a:r>
              <a:rPr lang="id-ID" sz="2400" dirty="0" smtClean="0"/>
              <a:t> kebenarannya </a:t>
            </a:r>
            <a:r>
              <a:rPr lang="id-ID" sz="2400" dirty="0" smtClean="0"/>
              <a:t>menurut pendapat Panitia Adjudikasi atau oleh Kepala </a:t>
            </a:r>
            <a:r>
              <a:rPr lang="id-ID" sz="2400" dirty="0" smtClean="0"/>
              <a:t>Kantor Pertanahan</a:t>
            </a:r>
            <a:r>
              <a:rPr lang="id-ID" sz="2400" dirty="0" smtClean="0"/>
              <a:t>. </a:t>
            </a: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Jika tidak tersedia maka bisa dibuktikan dengan </a:t>
            </a:r>
            <a:r>
              <a:rPr lang="id-ID" sz="2400" dirty="0" smtClean="0"/>
              <a:t>penguasaan fisik </a:t>
            </a:r>
            <a:r>
              <a:rPr lang="id-ID" sz="2400" dirty="0" smtClean="0"/>
              <a:t>atas tanah yang bersangkutan selama 20 (</a:t>
            </a:r>
            <a:r>
              <a:rPr lang="id-ID" sz="2400" dirty="0" smtClean="0"/>
              <a:t>dua puluh</a:t>
            </a:r>
            <a:r>
              <a:rPr lang="id-ID" sz="2400" dirty="0" smtClean="0"/>
              <a:t>) tahun atau lebih secara berturut-turut oleh pemohon pendaftaran </a:t>
            </a:r>
            <a:r>
              <a:rPr lang="id-ID" sz="2400" dirty="0" smtClean="0"/>
              <a:t>dan pendahulu-pendahulunya, dengan syarat: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1.	 </a:t>
            </a:r>
            <a:r>
              <a:rPr lang="id-ID" sz="2400" dirty="0" smtClean="0"/>
              <a:t>bahwa penguasaan dan penggunaan tanah yang bersangkutan </a:t>
            </a:r>
            <a:r>
              <a:rPr lang="id-ID" sz="2400" dirty="0" smtClean="0"/>
              <a:t>	dilakukan secara nyata </a:t>
            </a:r>
            <a:r>
              <a:rPr lang="id-ID" sz="2400" dirty="0" smtClean="0"/>
              <a:t>dan dengan itikad baik selama 20 tahun </a:t>
            </a:r>
            <a:r>
              <a:rPr lang="id-ID" sz="2400" dirty="0" smtClean="0"/>
              <a:t>	atau lebih </a:t>
            </a:r>
            <a:r>
              <a:rPr lang="id-ID" sz="2400" dirty="0" smtClean="0"/>
              <a:t>secara </a:t>
            </a:r>
            <a:r>
              <a:rPr lang="id-ID" sz="2400" dirty="0" smtClean="0"/>
              <a:t>berturut-turut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2. 	bahwa </a:t>
            </a:r>
            <a:r>
              <a:rPr lang="id-ID" sz="2400" dirty="0" smtClean="0"/>
              <a:t>kenyataan penguasaan dan penggunaan tanah tersebut </a:t>
            </a:r>
            <a:r>
              <a:rPr lang="id-ID" sz="2400" dirty="0" smtClean="0"/>
              <a:t>	selama </a:t>
            </a:r>
            <a:r>
              <a:rPr lang="id-ID" sz="2400" dirty="0" smtClean="0"/>
              <a:t>itu </a:t>
            </a:r>
            <a:r>
              <a:rPr lang="id-ID" sz="2400" dirty="0" smtClean="0"/>
              <a:t>tidak digangu </a:t>
            </a:r>
            <a:r>
              <a:rPr lang="id-ID" sz="2400" dirty="0" smtClean="0"/>
              <a:t>gugat dan karena itu dianggap diakui </a:t>
            </a:r>
            <a:r>
              <a:rPr lang="id-ID" sz="2400" dirty="0" smtClean="0"/>
              <a:t>	dan dibenarkan </a:t>
            </a:r>
            <a:r>
              <a:rPr lang="id-ID" sz="2400" dirty="0" smtClean="0"/>
              <a:t>oleh </a:t>
            </a:r>
            <a:r>
              <a:rPr lang="id-ID" sz="2400" dirty="0" smtClean="0"/>
              <a:t>masyarakat hukum </a:t>
            </a:r>
            <a:r>
              <a:rPr lang="id-ID" sz="2400" dirty="0" smtClean="0"/>
              <a:t>adat atau </a:t>
            </a:r>
            <a:r>
              <a:rPr lang="id-ID" sz="2400" dirty="0" smtClean="0"/>
              <a:t>	desa/kelurahan </a:t>
            </a:r>
            <a:r>
              <a:rPr lang="id-ID" sz="2400" dirty="0" smtClean="0"/>
              <a:t>yang </a:t>
            </a:r>
            <a:r>
              <a:rPr lang="id-ID" sz="2400" dirty="0" smtClean="0"/>
              <a:t>bersangkutan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3. 	bahwa </a:t>
            </a:r>
            <a:r>
              <a:rPr lang="id-ID" sz="2400" dirty="0" smtClean="0"/>
              <a:t>hal-hal tersebut diperkuat oleh kesaksian </a:t>
            </a:r>
            <a:r>
              <a:rPr lang="id-ID" sz="2400" dirty="0" smtClean="0"/>
              <a:t>orang-	orang </a:t>
            </a:r>
            <a:r>
              <a:rPr lang="id-ID" sz="2400" dirty="0" smtClean="0"/>
              <a:t>yang </a:t>
            </a:r>
            <a:r>
              <a:rPr lang="id-ID" sz="2400" dirty="0" smtClean="0"/>
              <a:t>dapat dipercaya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4. 	bahwa </a:t>
            </a:r>
            <a:r>
              <a:rPr lang="id-ID" sz="2400" dirty="0" smtClean="0"/>
              <a:t>telah diberikan kesempatan kepada pihak lain </a:t>
            </a:r>
            <a:r>
              <a:rPr lang="id-ID" sz="2400" dirty="0" smtClean="0"/>
              <a:t>	untuk 	mengajukan keberatan </a:t>
            </a:r>
            <a:r>
              <a:rPr lang="id-ID" sz="2400" dirty="0" smtClean="0"/>
              <a:t>melalui </a:t>
            </a:r>
            <a:r>
              <a:rPr lang="id-ID" sz="2400" dirty="0" smtClean="0"/>
              <a:t>pengumuman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5. 	bahwa </a:t>
            </a:r>
            <a:r>
              <a:rPr lang="id-ID" sz="2400" dirty="0" smtClean="0"/>
              <a:t>telah diadakan penelitian juga mengenai </a:t>
            </a:r>
            <a:r>
              <a:rPr lang="id-ID" sz="2400" dirty="0" smtClean="0"/>
              <a:t>	kebenaran </a:t>
            </a:r>
            <a:r>
              <a:rPr lang="id-ID" sz="2400" dirty="0" smtClean="0"/>
              <a:t>hal-hal </a:t>
            </a:r>
            <a:r>
              <a:rPr lang="id-ID" sz="2400" dirty="0" smtClean="0"/>
              <a:t>yang disebutkan </a:t>
            </a:r>
            <a:r>
              <a:rPr lang="id-ID" sz="2400" dirty="0" smtClean="0"/>
              <a:t>di </a:t>
            </a:r>
            <a:r>
              <a:rPr lang="id-ID" sz="2400" dirty="0" smtClean="0"/>
              <a:t>atas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6.	</a:t>
            </a:r>
            <a:r>
              <a:rPr lang="sv-SE" sz="2400" dirty="0" smtClean="0"/>
              <a:t>bahwa </a:t>
            </a:r>
            <a:r>
              <a:rPr lang="sv-SE" sz="2400" dirty="0" smtClean="0"/>
              <a:t>akhirnya kesimpulan mengenai status tanah dan </a:t>
            </a:r>
            <a:r>
              <a:rPr lang="id-ID" sz="2400" dirty="0" smtClean="0"/>
              <a:t>	</a:t>
            </a:r>
            <a:r>
              <a:rPr lang="sv-SE" sz="2400" dirty="0" smtClean="0"/>
              <a:t>pemegang haknya</a:t>
            </a:r>
            <a:r>
              <a:rPr lang="id-ID" sz="2400" dirty="0" smtClean="0"/>
              <a:t> dituangkan </a:t>
            </a:r>
            <a:r>
              <a:rPr lang="id-ID" sz="2400" dirty="0" smtClean="0"/>
              <a:t>dalam keputusan berupa </a:t>
            </a:r>
            <a:r>
              <a:rPr lang="id-ID" sz="2400" dirty="0" smtClean="0"/>
              <a:t>	pengakuan </a:t>
            </a:r>
            <a:r>
              <a:rPr lang="id-ID" sz="2400" dirty="0" smtClean="0"/>
              <a:t>hak yang bersangkutan </a:t>
            </a:r>
            <a:r>
              <a:rPr lang="id-ID" sz="2400" dirty="0" smtClean="0"/>
              <a:t>oleh Panitia </a:t>
            </a:r>
            <a:r>
              <a:rPr lang="id-ID" sz="2400" dirty="0" smtClean="0"/>
              <a:t>Ajudikasi </a:t>
            </a:r>
            <a:r>
              <a:rPr lang="id-ID" sz="2400" dirty="0" smtClean="0"/>
              <a:t>	dalam </a:t>
            </a:r>
            <a:r>
              <a:rPr lang="id-ID" sz="2400" dirty="0" smtClean="0"/>
              <a:t>pendaftaran tanah secara sistematik dan oleh </a:t>
            </a:r>
            <a:r>
              <a:rPr lang="id-ID" sz="2400" dirty="0" smtClean="0"/>
              <a:t>	Kepala Kantor </a:t>
            </a:r>
            <a:r>
              <a:rPr lang="id-ID" sz="2400" dirty="0" smtClean="0"/>
              <a:t>Pertanahan dalam pendaftaran tanah </a:t>
            </a:r>
            <a:r>
              <a:rPr lang="id-ID" sz="2400" dirty="0" smtClean="0"/>
              <a:t>	secara </a:t>
            </a:r>
            <a:r>
              <a:rPr lang="id-ID" sz="2400" dirty="0" smtClean="0"/>
              <a:t>sporadik;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000124"/>
          </a:xfrm>
        </p:spPr>
        <p:txBody>
          <a:bodyPr/>
          <a:lstStyle/>
          <a:p>
            <a:r>
              <a:rPr lang="id-ID" dirty="0" smtClean="0"/>
              <a:t>A. 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Pendaftaran </a:t>
            </a:r>
            <a:r>
              <a:rPr lang="id-ID" dirty="0" smtClean="0">
                <a:latin typeface="Tw Cen MT" pitchFamily="34" charset="0"/>
              </a:rPr>
              <a:t>Tanah adalah rangkaian kegiatan </a:t>
            </a:r>
            <a:r>
              <a:rPr lang="id-ID" dirty="0" smtClean="0">
                <a:latin typeface="Tw Cen MT" pitchFamily="34" charset="0"/>
              </a:rPr>
              <a:t>yang dilakukan </a:t>
            </a:r>
            <a:r>
              <a:rPr lang="id-ID" dirty="0" smtClean="0">
                <a:latin typeface="Tw Cen MT" pitchFamily="34" charset="0"/>
              </a:rPr>
              <a:t>oleh Pemerintah secara terus menerus, berkesinambungan dan </a:t>
            </a:r>
            <a:r>
              <a:rPr lang="id-ID" dirty="0" smtClean="0">
                <a:latin typeface="Tw Cen MT" pitchFamily="34" charset="0"/>
              </a:rPr>
              <a:t>teratur, meliputi :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Pengumpulan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pengolahan,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pembukuan </a:t>
            </a:r>
            <a:r>
              <a:rPr lang="id-ID" dirty="0" smtClean="0">
                <a:latin typeface="Tw Cen MT" pitchFamily="34" charset="0"/>
              </a:rPr>
              <a:t>dan </a:t>
            </a:r>
            <a:r>
              <a:rPr lang="id-ID" dirty="0" smtClean="0">
                <a:latin typeface="Tw Cen MT" pitchFamily="34" charset="0"/>
              </a:rPr>
              <a:t>penyajian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pemeliharaan data </a:t>
            </a:r>
            <a:r>
              <a:rPr lang="id-ID" dirty="0" smtClean="0">
                <a:latin typeface="Tw Cen MT" pitchFamily="34" charset="0"/>
              </a:rPr>
              <a:t>fisik dan data yuridis, dalam bentuk peta dan daftar, mengenai </a:t>
            </a:r>
            <a:r>
              <a:rPr lang="id-ID" dirty="0" smtClean="0">
                <a:latin typeface="Tw Cen MT" pitchFamily="34" charset="0"/>
              </a:rPr>
              <a:t>bidang-bidang tanah </a:t>
            </a:r>
            <a:r>
              <a:rPr lang="id-ID" dirty="0" smtClean="0">
                <a:latin typeface="Tw Cen MT" pitchFamily="34" charset="0"/>
              </a:rPr>
              <a:t>dan satuan-satuan rumah </a:t>
            </a:r>
            <a:r>
              <a:rPr lang="id-ID" dirty="0" smtClean="0">
                <a:latin typeface="Tw Cen MT" pitchFamily="34" charset="0"/>
              </a:rPr>
              <a:t>susun</a:t>
            </a:r>
            <a:r>
              <a:rPr lang="id-ID" dirty="0" smtClean="0">
                <a:latin typeface="Tw Cen MT" pitchFamily="34" charset="0"/>
              </a:rPr>
              <a:t>.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T</a:t>
            </a:r>
            <a:r>
              <a:rPr lang="id-ID" dirty="0" smtClean="0">
                <a:latin typeface="Tw Cen MT" pitchFamily="34" charset="0"/>
              </a:rPr>
              <a:t>ermasuk </a:t>
            </a:r>
            <a:r>
              <a:rPr lang="id-ID" dirty="0" smtClean="0">
                <a:latin typeface="Tw Cen MT" pitchFamily="34" charset="0"/>
              </a:rPr>
              <a:t>pemberian surat tanda bukti </a:t>
            </a:r>
            <a:r>
              <a:rPr lang="id-ID" dirty="0" smtClean="0">
                <a:latin typeface="Tw Cen MT" pitchFamily="34" charset="0"/>
              </a:rPr>
              <a:t>haknya bagi </a:t>
            </a:r>
            <a:r>
              <a:rPr lang="id-ID" dirty="0" smtClean="0">
                <a:latin typeface="Tw Cen MT" pitchFamily="34" charset="0"/>
              </a:rPr>
              <a:t>bidang-bidang tanah yang sudah ada haknya dan hak milik atas satuan </a:t>
            </a:r>
            <a:r>
              <a:rPr lang="id-ID" dirty="0" smtClean="0">
                <a:latin typeface="Tw Cen MT" pitchFamily="34" charset="0"/>
              </a:rPr>
              <a:t>rumah susun </a:t>
            </a:r>
            <a:r>
              <a:rPr lang="id-ID" dirty="0" smtClean="0">
                <a:latin typeface="Tw Cen MT" pitchFamily="34" charset="0"/>
              </a:rPr>
              <a:t>serta hak-hak tertentu yang </a:t>
            </a:r>
            <a:r>
              <a:rPr lang="id-ID" dirty="0" smtClean="0">
                <a:latin typeface="Tw Cen MT" pitchFamily="34" charset="0"/>
              </a:rPr>
              <a:t>membebaninya.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Rangkaian pendaftaran tanah meliputi data fisik dan data yuridis yang disajikan dalam bentuk peta dan daftar. </a:t>
            </a:r>
          </a:p>
          <a:p>
            <a:pPr>
              <a:buNone/>
            </a:pP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id-ID" dirty="0" smtClean="0"/>
              <a:t>E. Risalah Hasil Ajudikasi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R</a:t>
            </a:r>
            <a:r>
              <a:rPr lang="id-ID" dirty="0" smtClean="0"/>
              <a:t>isalah </a:t>
            </a:r>
            <a:r>
              <a:rPr lang="id-ID" dirty="0" smtClean="0"/>
              <a:t>merupakan </a:t>
            </a:r>
            <a:r>
              <a:rPr lang="id-ID" dirty="0" smtClean="0"/>
              <a:t>bahan pertimbangan </a:t>
            </a:r>
            <a:r>
              <a:rPr lang="id-ID" dirty="0" smtClean="0"/>
              <a:t>bagi penentu kebijakan atau pejabat yang berwenang </a:t>
            </a:r>
            <a:r>
              <a:rPr lang="id-ID" dirty="0" smtClean="0"/>
              <a:t>untuk mengabulkan </a:t>
            </a:r>
            <a:r>
              <a:rPr lang="id-ID" dirty="0" smtClean="0"/>
              <a:t>atau menolak suatu penetapan hak atas </a:t>
            </a:r>
            <a:r>
              <a:rPr lang="id-ID" dirty="0" smtClean="0"/>
              <a:t>tanah berdasarkan data. 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Pengumpulan </a:t>
            </a:r>
            <a:r>
              <a:rPr lang="id-ID" dirty="0" smtClean="0">
                <a:latin typeface="Tw Cen MT" pitchFamily="34" charset="0"/>
              </a:rPr>
              <a:t>data yuridis merupakan kegiatan </a:t>
            </a:r>
            <a:r>
              <a:rPr lang="id-ID" dirty="0" smtClean="0">
                <a:latin typeface="Tw Cen MT" pitchFamily="34" charset="0"/>
              </a:rPr>
              <a:t>pengumpulan, pemeriksaan </a:t>
            </a:r>
            <a:r>
              <a:rPr lang="id-ID" dirty="0" smtClean="0">
                <a:latin typeface="Tw Cen MT" pitchFamily="34" charset="0"/>
              </a:rPr>
              <a:t>dan penyajian keterangan mengenai status hukum bidang-bidang </a:t>
            </a:r>
            <a:r>
              <a:rPr lang="id-ID" dirty="0" smtClean="0">
                <a:latin typeface="Tw Cen MT" pitchFamily="34" charset="0"/>
              </a:rPr>
              <a:t>tanah dan </a:t>
            </a:r>
            <a:r>
              <a:rPr lang="id-ID" dirty="0" smtClean="0">
                <a:latin typeface="Tw Cen MT" pitchFamily="34" charset="0"/>
              </a:rPr>
              <a:t>pemegang haknya yang akan digunakan sebagai dasar pendaftaran. 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Kegiatan pengumpulan </a:t>
            </a:r>
            <a:r>
              <a:rPr lang="id-ID" dirty="0" smtClean="0">
                <a:latin typeface="Tw Cen MT" pitchFamily="34" charset="0"/>
              </a:rPr>
              <a:t>data ini pada hakekatnya adalah kegiatan untuk memastikan </a:t>
            </a:r>
            <a:r>
              <a:rPr lang="id-ID" dirty="0" smtClean="0">
                <a:latin typeface="Tw Cen MT" pitchFamily="34" charset="0"/>
              </a:rPr>
              <a:t>tentang :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subyek hak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	macam hak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	cara </a:t>
            </a:r>
            <a:r>
              <a:rPr lang="id-ID" dirty="0" smtClean="0">
                <a:latin typeface="Tw Cen MT" pitchFamily="34" charset="0"/>
              </a:rPr>
              <a:t>perolehan (</a:t>
            </a:r>
            <a:r>
              <a:rPr lang="id-ID" dirty="0" smtClean="0">
                <a:latin typeface="Tw Cen MT" pitchFamily="34" charset="0"/>
              </a:rPr>
              <a:t>atas </a:t>
            </a:r>
            <a:r>
              <a:rPr lang="id-ID" dirty="0" smtClean="0">
                <a:latin typeface="Tw Cen MT" pitchFamily="34" charset="0"/>
              </a:rPr>
              <a:t>hak</a:t>
            </a:r>
            <a:r>
              <a:rPr lang="id-ID" dirty="0" smtClean="0">
                <a:latin typeface="Tw Cen MT" pitchFamily="34" charset="0"/>
              </a:rPr>
              <a:t>)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	penggunaan </a:t>
            </a:r>
            <a:r>
              <a:rPr lang="id-ID" dirty="0" smtClean="0">
                <a:latin typeface="Tw Cen MT" pitchFamily="34" charset="0"/>
              </a:rPr>
              <a:t>pemanfaatan </a:t>
            </a:r>
            <a:r>
              <a:rPr lang="id-ID" dirty="0" smtClean="0">
                <a:latin typeface="Tw Cen MT" pitchFamily="34" charset="0"/>
              </a:rPr>
              <a:t>haknya(bersifat </a:t>
            </a:r>
            <a:r>
              <a:rPr lang="id-ID" dirty="0" smtClean="0">
                <a:latin typeface="Tw Cen MT" pitchFamily="34" charset="0"/>
              </a:rPr>
              <a:t>fisik </a:t>
            </a:r>
            <a:r>
              <a:rPr lang="id-ID" dirty="0" smtClean="0">
                <a:latin typeface="Tw Cen MT" pitchFamily="34" charset="0"/>
              </a:rPr>
              <a:t>	maupun 	perdata</a:t>
            </a:r>
            <a:r>
              <a:rPr lang="id-ID" dirty="0" smtClean="0">
                <a:latin typeface="Tw Cen MT" pitchFamily="34" charset="0"/>
              </a:rPr>
              <a:t>) 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obyek </a:t>
            </a:r>
            <a:r>
              <a:rPr lang="id-ID" dirty="0" smtClean="0">
                <a:latin typeface="Tw Cen MT" pitchFamily="34" charset="0"/>
              </a:rPr>
              <a:t>hak (letak dan batasnya).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id-ID" sz="2400" b="1" dirty="0" smtClean="0">
                <a:latin typeface="Tw Cen MT" pitchFamily="34" charset="0"/>
              </a:rPr>
              <a:t>Fungsi Risalah</a:t>
            </a:r>
          </a:p>
          <a:p>
            <a:pPr lvl="1">
              <a:buNone/>
            </a:pPr>
            <a:r>
              <a:rPr lang="nn-NO" sz="2400" dirty="0" smtClean="0">
                <a:latin typeface="Tw Cen MT" pitchFamily="34" charset="0"/>
              </a:rPr>
              <a:t> </a:t>
            </a:r>
            <a:r>
              <a:rPr lang="nn-NO" sz="2400" dirty="0" smtClean="0">
                <a:latin typeface="Tw Cen MT" pitchFamily="34" charset="0"/>
              </a:rPr>
              <a:t>Daftar Isian (DI) 201 merupakan Risalah Penelitian Data </a:t>
            </a:r>
            <a:r>
              <a:rPr lang="nn-NO" sz="2400" dirty="0" smtClean="0">
                <a:latin typeface="Tw Cen MT" pitchFamily="34" charset="0"/>
              </a:rPr>
              <a:t>Yuridis</a:t>
            </a:r>
            <a:r>
              <a:rPr lang="id-ID" sz="2400" dirty="0" smtClean="0">
                <a:latin typeface="Tw Cen MT" pitchFamily="34" charset="0"/>
              </a:rPr>
              <a:t> </a:t>
            </a:r>
            <a:r>
              <a:rPr lang="nn-NO" sz="2400" dirty="0" smtClean="0">
                <a:latin typeface="Tw Cen MT" pitchFamily="34" charset="0"/>
              </a:rPr>
              <a:t>dan</a:t>
            </a:r>
            <a:r>
              <a:rPr lang="id-ID" sz="2400" dirty="0" smtClean="0">
                <a:latin typeface="Tw Cen MT" pitchFamily="34" charset="0"/>
              </a:rPr>
              <a:t> Penetapan </a:t>
            </a:r>
            <a:r>
              <a:rPr lang="id-ID" sz="2400" dirty="0" smtClean="0">
                <a:latin typeface="Tw Cen MT" pitchFamily="34" charset="0"/>
              </a:rPr>
              <a:t>Batas bidang </a:t>
            </a:r>
            <a:r>
              <a:rPr lang="id-ID" sz="2400" dirty="0" smtClean="0">
                <a:latin typeface="Tw Cen MT" pitchFamily="34" charset="0"/>
              </a:rPr>
              <a:t>tanah, merupakan </a:t>
            </a:r>
            <a:r>
              <a:rPr lang="id-ID" sz="2400" dirty="0" smtClean="0">
                <a:latin typeface="Tw Cen MT" pitchFamily="34" charset="0"/>
              </a:rPr>
              <a:t>sumber </a:t>
            </a:r>
            <a:r>
              <a:rPr lang="id-ID" sz="2400" dirty="0" smtClean="0">
                <a:latin typeface="Tw Cen MT" pitchFamily="34" charset="0"/>
              </a:rPr>
              <a:t>informasiutama </a:t>
            </a:r>
            <a:r>
              <a:rPr lang="id-ID" sz="2400" dirty="0" smtClean="0">
                <a:latin typeface="Tw Cen MT" pitchFamily="34" charset="0"/>
              </a:rPr>
              <a:t>yang berisi data dan fakta hukum mengenai bidang tanah </a:t>
            </a:r>
            <a:r>
              <a:rPr lang="id-ID" sz="2400" dirty="0" smtClean="0">
                <a:latin typeface="Tw Cen MT" pitchFamily="34" charset="0"/>
              </a:rPr>
              <a:t>yang didaftar</a:t>
            </a:r>
            <a:r>
              <a:rPr lang="id-ID" sz="2400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Daftar </a:t>
            </a:r>
            <a:r>
              <a:rPr lang="id-ID" sz="2400" dirty="0" smtClean="0">
                <a:latin typeface="Tw Cen MT" pitchFamily="34" charset="0"/>
              </a:rPr>
              <a:t>isian </a:t>
            </a:r>
            <a:r>
              <a:rPr lang="id-ID" sz="2400" dirty="0" smtClean="0">
                <a:latin typeface="Tw Cen MT" pitchFamily="34" charset="0"/>
              </a:rPr>
              <a:t>201 hanya </a:t>
            </a:r>
            <a:r>
              <a:rPr lang="id-ID" sz="2400" dirty="0" smtClean="0">
                <a:latin typeface="Tw Cen MT" pitchFamily="34" charset="0"/>
              </a:rPr>
              <a:t>digunakan dalam kegiatan </a:t>
            </a:r>
            <a:r>
              <a:rPr lang="id-ID" sz="2400" dirty="0" smtClean="0">
                <a:latin typeface="Tw Cen MT" pitchFamily="34" charset="0"/>
              </a:rPr>
              <a:t>pendaftaran tanah </a:t>
            </a:r>
            <a:r>
              <a:rPr lang="id-ID" sz="2400" dirty="0" smtClean="0">
                <a:latin typeface="Tw Cen MT" pitchFamily="34" charset="0"/>
              </a:rPr>
              <a:t>pertama kali saja, sedangkan dalam kegiatan pendaftaran peralihan </a:t>
            </a:r>
            <a:r>
              <a:rPr lang="id-ID" sz="2400" dirty="0" smtClean="0">
                <a:latin typeface="Tw Cen MT" pitchFamily="34" charset="0"/>
              </a:rPr>
              <a:t>hak maupun </a:t>
            </a:r>
            <a:r>
              <a:rPr lang="id-ID" sz="2400" dirty="0" smtClean="0">
                <a:latin typeface="Tw Cen MT" pitchFamily="34" charset="0"/>
              </a:rPr>
              <a:t>pendaftaran pembebanan hak daftar isian dimaksud tidak diperlukan lagi</a:t>
            </a:r>
            <a:r>
              <a:rPr lang="id-ID" sz="2400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Tahapan penggunaan DI 201 yaitu:</a:t>
            </a:r>
          </a:p>
          <a:p>
            <a:pPr marL="857250" lvl="1" indent="-457200">
              <a:buAutoNum type="arabicPeriod"/>
            </a:pPr>
            <a:r>
              <a:rPr lang="id-ID" sz="2400" dirty="0" smtClean="0">
                <a:latin typeface="Tw Cen MT" pitchFamily="34" charset="0"/>
              </a:rPr>
              <a:t>Tahap pertama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 </a:t>
            </a: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Digunakan sebagai alat </a:t>
            </a:r>
            <a:r>
              <a:rPr lang="id-ID" sz="2400" b="1" dirty="0" smtClean="0">
                <a:latin typeface="Tw Cen MT" pitchFamily="34" charset="0"/>
              </a:rPr>
              <a:t>pengumpul data lapangan </a:t>
            </a:r>
            <a:r>
              <a:rPr lang="id-ID" sz="2400" dirty="0" smtClean="0">
                <a:latin typeface="Tw Cen MT" pitchFamily="34" charset="0"/>
              </a:rPr>
              <a:t>baik </a:t>
            </a:r>
            <a:r>
              <a:rPr lang="id-ID" sz="2400" dirty="0" smtClean="0">
                <a:latin typeface="Tw Cen MT" pitchFamily="34" charset="0"/>
              </a:rPr>
              <a:t>	data fisik </a:t>
            </a:r>
            <a:r>
              <a:rPr lang="id-ID" sz="2400" dirty="0" smtClean="0">
                <a:latin typeface="Tw Cen MT" pitchFamily="34" charset="0"/>
              </a:rPr>
              <a:t>maupun data yuridis </a:t>
            </a:r>
            <a:r>
              <a:rPr lang="id-ID" sz="2400" dirty="0" smtClean="0">
                <a:latin typeface="Tw Cen MT" pitchFamily="34" charset="0"/>
              </a:rPr>
              <a:t>mengenai 	pemilikan/penguasaan tanah berupa kuisioner. 	Pengisiannya bisa dilakukan dengan dokumentasi, 	wawancara dan pengamatan lapangan.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2. 	Tahap kedua</a:t>
            </a:r>
          </a:p>
          <a:p>
            <a:pPr>
              <a:buNone/>
            </a:pPr>
            <a:r>
              <a:rPr lang="id-ID" sz="2400" dirty="0" smtClean="0"/>
              <a:t>	Digunakan sebagai </a:t>
            </a:r>
            <a:r>
              <a:rPr lang="id-ID" sz="2400" b="1" dirty="0" smtClean="0"/>
              <a:t>dokumen</a:t>
            </a:r>
            <a:r>
              <a:rPr lang="id-ID" sz="2400" dirty="0" smtClean="0"/>
              <a:t> yang </a:t>
            </a:r>
            <a:r>
              <a:rPr lang="id-ID" sz="2400" dirty="0" smtClean="0"/>
              <a:t>berisi informasi sah </a:t>
            </a:r>
            <a:r>
              <a:rPr lang="id-ID" sz="2400" dirty="0" smtClean="0"/>
              <a:t>tentang </a:t>
            </a:r>
            <a:r>
              <a:rPr lang="id-ID" sz="2400" dirty="0" smtClean="0"/>
              <a:t>fakta dan </a:t>
            </a:r>
            <a:r>
              <a:rPr lang="id-ID" sz="2400" dirty="0" smtClean="0"/>
              <a:t>data hukum, merupakan suatu keterangan </a:t>
            </a:r>
            <a:r>
              <a:rPr lang="id-ID" sz="2400" dirty="0" smtClean="0"/>
              <a:t>mengenai status hukum </a:t>
            </a:r>
            <a:r>
              <a:rPr lang="id-ID" sz="2400" dirty="0" smtClean="0"/>
              <a:t>dari </a:t>
            </a:r>
            <a:r>
              <a:rPr lang="id-ID" sz="2400" dirty="0" smtClean="0"/>
              <a:t>tanah dan </a:t>
            </a:r>
            <a:r>
              <a:rPr lang="id-ID" sz="2400" dirty="0" smtClean="0"/>
              <a:t>	pemegang </a:t>
            </a:r>
            <a:r>
              <a:rPr lang="id-ID" sz="2400" dirty="0" smtClean="0"/>
              <a:t>hak atas </a:t>
            </a:r>
            <a:r>
              <a:rPr lang="id-ID" sz="2400" dirty="0" smtClean="0"/>
              <a:t>tanah yang dicocokan dengan alat bukti yang telah diserahkan. </a:t>
            </a:r>
          </a:p>
          <a:p>
            <a:pPr marL="457200" indent="-457200">
              <a:buAutoNum type="arabicPeriod" startAt="3"/>
            </a:pPr>
            <a:r>
              <a:rPr lang="id-ID" sz="2400" dirty="0" smtClean="0">
                <a:latin typeface="Tw Cen MT" pitchFamily="34" charset="0"/>
              </a:rPr>
              <a:t>Tahap ketiga</a:t>
            </a:r>
          </a:p>
          <a:p>
            <a:pPr>
              <a:buNone/>
            </a:pPr>
            <a:r>
              <a:rPr lang="id-ID" sz="2400" dirty="0" smtClean="0"/>
              <a:t>	Digunakan </a:t>
            </a:r>
            <a:r>
              <a:rPr lang="id-ID" sz="2400" dirty="0" smtClean="0"/>
              <a:t>sebagai </a:t>
            </a:r>
            <a:r>
              <a:rPr lang="id-ID" sz="2400" b="1" dirty="0" smtClean="0"/>
              <a:t>arsip </a:t>
            </a:r>
            <a:r>
              <a:rPr lang="id-ID" sz="2400" b="1" dirty="0" smtClean="0"/>
              <a:t>aktif </a:t>
            </a:r>
            <a:r>
              <a:rPr lang="id-ID" sz="2400" dirty="0" smtClean="0"/>
              <a:t>yang </a:t>
            </a:r>
            <a:r>
              <a:rPr lang="id-ID" sz="2400" dirty="0" smtClean="0"/>
              <a:t>sering </a:t>
            </a:r>
            <a:r>
              <a:rPr lang="id-ID" sz="2400" dirty="0" smtClean="0"/>
              <a:t>disebut </a:t>
            </a:r>
            <a:r>
              <a:rPr lang="id-ID" sz="2400" dirty="0" smtClean="0"/>
              <a:t>warkah. Kedudukannya sebagai arsip aktif erat </a:t>
            </a:r>
            <a:r>
              <a:rPr lang="id-ID" sz="2400" dirty="0" smtClean="0"/>
              <a:t>kaitannya dengan </a:t>
            </a:r>
            <a:r>
              <a:rPr lang="id-ID" sz="2400" dirty="0" smtClean="0"/>
              <a:t>sistem </a:t>
            </a:r>
            <a:r>
              <a:rPr lang="id-ID" sz="2400" dirty="0" smtClean="0"/>
              <a:t>publisitas yaitu </a:t>
            </a:r>
            <a:r>
              <a:rPr lang="id-ID" sz="2400" dirty="0" smtClean="0"/>
              <a:t>sistem terbuka. Dengan keterbukaan </a:t>
            </a:r>
            <a:r>
              <a:rPr lang="id-ID" sz="2400" dirty="0" smtClean="0"/>
              <a:t>ini, berarti </a:t>
            </a:r>
            <a:r>
              <a:rPr lang="id-ID" sz="2400" dirty="0" smtClean="0"/>
              <a:t>DI 201 tetap berfungsi sebagai dokumen yang memuat data dan </a:t>
            </a:r>
            <a:r>
              <a:rPr lang="id-ID" sz="2400" dirty="0" smtClean="0"/>
              <a:t>fakta hukum </a:t>
            </a:r>
            <a:r>
              <a:rPr lang="id-ID" sz="2400" dirty="0" smtClean="0"/>
              <a:t>yang sah atas bidang tanah yang telah didaftar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id-ID" sz="2400" b="1" dirty="0" smtClean="0">
                <a:latin typeface="Tw Cen MT" pitchFamily="34" charset="0"/>
              </a:rPr>
              <a:t>2. 	Format Risalah 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 </a:t>
            </a:r>
            <a:r>
              <a:rPr lang="id-ID" sz="2400" dirty="0" smtClean="0">
                <a:latin typeface="Tw Cen MT" pitchFamily="34" charset="0"/>
              </a:rPr>
              <a:t>	Sebelumnya format risalah hasil ajudikasi dibedakan menjadi 2 yaitu: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1. 	</a:t>
            </a:r>
            <a:r>
              <a:rPr lang="id-ID" sz="2400" dirty="0" smtClean="0"/>
              <a:t>Risalah </a:t>
            </a:r>
            <a:r>
              <a:rPr lang="id-ID" sz="2400" dirty="0" smtClean="0"/>
              <a:t>Penelitian Data Yuridis dan Penetapan Batas </a:t>
            </a:r>
            <a:r>
              <a:rPr lang="id-ID" sz="2400" dirty="0" smtClean="0"/>
              <a:t>	(berupa daftar </a:t>
            </a:r>
            <a:r>
              <a:rPr lang="id-ID" sz="2400" dirty="0" smtClean="0"/>
              <a:t>isian 201) 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2. 	Risalah </a:t>
            </a:r>
            <a:r>
              <a:rPr lang="id-ID" sz="2400" dirty="0" smtClean="0"/>
              <a:t>Panitia Pemeriksaan Tanah. </a:t>
            </a:r>
          </a:p>
          <a:p>
            <a:pPr>
              <a:buNone/>
            </a:pPr>
            <a:r>
              <a:rPr lang="id-ID" sz="2400" dirty="0" smtClean="0"/>
              <a:t>	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B</a:t>
            </a:r>
            <a:r>
              <a:rPr lang="sv-SE" sz="2400" dirty="0" smtClean="0"/>
              <a:t>entuk </a:t>
            </a:r>
            <a:r>
              <a:rPr lang="sv-SE" sz="2400" dirty="0" smtClean="0"/>
              <a:t>dan isi DI 201 </a:t>
            </a:r>
            <a:r>
              <a:rPr lang="id-ID" sz="2400" dirty="0" smtClean="0"/>
              <a:t>dibuat praktis dan menyeluruh karena kegiatannya dilakukan serentak</a:t>
            </a:r>
            <a:r>
              <a:rPr lang="id-ID" sz="2400" dirty="0" smtClean="0"/>
              <a:t>, massal dan meliputi semua bidang tanah dalam suatu </a:t>
            </a:r>
            <a:r>
              <a:rPr lang="id-ID" sz="2400" dirty="0" smtClean="0"/>
              <a:t>wilayah (dalam </a:t>
            </a:r>
            <a:r>
              <a:rPr lang="id-ID" sz="2400" dirty="0" smtClean="0"/>
              <a:t>pendaftaran tanah secara sistematik) dan harus diselesaikan dalam </a:t>
            </a:r>
            <a:r>
              <a:rPr lang="id-ID" sz="2400" dirty="0" smtClean="0"/>
              <a:t>jangka waktu tertentu. 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Praktis = </a:t>
            </a:r>
            <a:r>
              <a:rPr lang="id-ID" sz="2400" dirty="0" smtClean="0"/>
              <a:t>mudah dimengerti dan mudah </a:t>
            </a:r>
            <a:r>
              <a:rPr lang="id-ID" sz="2400" dirty="0" smtClean="0"/>
              <a:t>mengisinya,sedapat mungkin </a:t>
            </a:r>
            <a:r>
              <a:rPr lang="id-ID" sz="2400" dirty="0" smtClean="0"/>
              <a:t>berisi semua data yang diperlukan guna </a:t>
            </a:r>
            <a:r>
              <a:rPr lang="id-ID" sz="2400" dirty="0" smtClean="0"/>
              <a:t>mempertimbangkan pemilikan/penguasaan tanah</a:t>
            </a:r>
          </a:p>
          <a:p>
            <a:pPr>
              <a:buNone/>
            </a:pPr>
            <a:r>
              <a:rPr lang="id-ID" sz="2400" dirty="0" smtClean="0"/>
              <a:t>	Menyeluruh = memuat </a:t>
            </a:r>
            <a:r>
              <a:rPr lang="id-ID" sz="2400" dirty="0" smtClean="0"/>
              <a:t>seluruh tahapan yang diperlukan sebelum bidang tanah </a:t>
            </a:r>
            <a:r>
              <a:rPr lang="id-ID" sz="2400" dirty="0" smtClean="0"/>
              <a:t>yang diselidiki </a:t>
            </a:r>
            <a:r>
              <a:rPr lang="id-ID" sz="2400" dirty="0" smtClean="0"/>
              <a:t>riwayat tanahnya dibukukan dalam buku tanah.</a:t>
            </a:r>
            <a:endParaRPr lang="id-ID" sz="2400" dirty="0" smtClean="0"/>
          </a:p>
          <a:p>
            <a:pPr>
              <a:buNone/>
            </a:pPr>
            <a:endParaRPr lang="id-ID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2400" dirty="0" smtClean="0"/>
              <a:t>Secara sederhana, daftar isian </a:t>
            </a:r>
            <a:r>
              <a:rPr lang="id-ID" sz="2400" dirty="0" smtClean="0"/>
              <a:t>dikelompokkan </a:t>
            </a:r>
            <a:r>
              <a:rPr lang="id-ID" sz="2400" dirty="0" smtClean="0"/>
              <a:t>menjadi 6 (enam) bagian yaitu </a:t>
            </a:r>
            <a:r>
              <a:rPr lang="id-ID" sz="2400" dirty="0" smtClean="0"/>
              <a:t>: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1.	 Identifikasi </a:t>
            </a:r>
            <a:r>
              <a:rPr lang="id-ID" sz="2400" dirty="0" smtClean="0"/>
              <a:t>bidang tanah dan yang </a:t>
            </a:r>
            <a:r>
              <a:rPr lang="id-ID" sz="2400" dirty="0" smtClean="0"/>
              <a:t>berkepentingan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2. 	Data </a:t>
            </a:r>
            <a:r>
              <a:rPr lang="id-ID" sz="2400" dirty="0" smtClean="0"/>
              <a:t>tentang penguasaan tanah dan pemegang tanah </a:t>
            </a:r>
            <a:r>
              <a:rPr lang="id-ID" sz="2400" dirty="0" smtClean="0"/>
              <a:t>	yang 	berisi</a:t>
            </a:r>
            <a:r>
              <a:rPr lang="id-ID" sz="2400" dirty="0" smtClean="0"/>
              <a:t>: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	a. 	Pemilikan/Penguasaan </a:t>
            </a:r>
            <a:r>
              <a:rPr lang="id-ID" sz="2400" dirty="0" smtClean="0"/>
              <a:t>tanah, dapat berupa: a) </a:t>
            </a:r>
            <a:r>
              <a:rPr lang="id-ID" sz="2400" dirty="0" smtClean="0"/>
              <a:t>			Bukti 	pemilikan</a:t>
            </a:r>
            <a:r>
              <a:rPr lang="id-ID" sz="2400" dirty="0" smtClean="0"/>
              <a:t>/ </a:t>
            </a:r>
            <a:r>
              <a:rPr lang="id-ID" sz="2400" dirty="0" smtClean="0"/>
              <a:t>penguasaan </a:t>
            </a:r>
            <a:r>
              <a:rPr lang="fi-FI" sz="2400" dirty="0" smtClean="0"/>
              <a:t>tanah</a:t>
            </a:r>
            <a:r>
              <a:rPr lang="fi-FI" sz="2400" dirty="0" smtClean="0"/>
              <a:t>; b) Bukti </a:t>
            </a:r>
            <a:r>
              <a:rPr lang="id-ID" sz="2400" dirty="0" smtClean="0"/>
              <a:t>			</a:t>
            </a:r>
            <a:r>
              <a:rPr lang="fi-FI" sz="2400" dirty="0" smtClean="0"/>
              <a:t>perpajakan</a:t>
            </a:r>
            <a:r>
              <a:rPr lang="fi-FI" sz="2400" dirty="0" smtClean="0"/>
              <a:t>; c) </a:t>
            </a:r>
            <a:r>
              <a:rPr lang="id-ID" sz="2400" dirty="0" smtClean="0"/>
              <a:t>	</a:t>
            </a:r>
            <a:r>
              <a:rPr lang="fi-FI" sz="2400" dirty="0" smtClean="0"/>
              <a:t>Kenyataan </a:t>
            </a:r>
            <a:r>
              <a:rPr lang="fi-FI" sz="2400" dirty="0" smtClean="0"/>
              <a:t>penguasaan tanah </a:t>
            </a:r>
            <a:r>
              <a:rPr lang="fi-FI" sz="2400" dirty="0" smtClean="0"/>
              <a:t>dan</a:t>
            </a:r>
            <a:r>
              <a:rPr lang="id-ID" sz="2400" dirty="0" smtClean="0"/>
              <a:t> 		penggunaan </a:t>
            </a:r>
            <a:r>
              <a:rPr lang="id-ID" sz="2400" dirty="0" smtClean="0"/>
              <a:t>tanah; d) </a:t>
            </a:r>
            <a:r>
              <a:rPr lang="id-ID" sz="2400" dirty="0" smtClean="0"/>
              <a:t>Bangunan </a:t>
            </a:r>
            <a:r>
              <a:rPr lang="id-ID" sz="2400" dirty="0" smtClean="0"/>
              <a:t>di atas </a:t>
            </a:r>
            <a:r>
              <a:rPr lang="id-ID" sz="2400" dirty="0" smtClean="0"/>
              <a:t>				tanah</a:t>
            </a:r>
            <a:r>
              <a:rPr lang="id-ID" sz="2400" dirty="0" smtClean="0"/>
              <a:t>; </a:t>
            </a:r>
            <a:r>
              <a:rPr lang="id-ID" sz="2400" dirty="0" smtClean="0"/>
              <a:t>	e</a:t>
            </a:r>
            <a:r>
              <a:rPr lang="id-ID" sz="2400" dirty="0" smtClean="0"/>
              <a:t>) Status tanah; f) </a:t>
            </a:r>
            <a:r>
              <a:rPr lang="id-ID" sz="2400" dirty="0" smtClean="0"/>
              <a:t>Bebanbeban 	atas </a:t>
            </a:r>
            <a:r>
              <a:rPr lang="id-ID" sz="2400" dirty="0" smtClean="0"/>
              <a:t>tanah; g) </a:t>
            </a:r>
            <a:r>
              <a:rPr lang="id-ID" sz="2400" dirty="0" smtClean="0"/>
              <a:t>		Bangunan </a:t>
            </a:r>
            <a:r>
              <a:rPr lang="id-ID" sz="2400" dirty="0" smtClean="0"/>
              <a:t>kepentingan umum; h) Sengketa </a:t>
            </a:r>
            <a:r>
              <a:rPr lang="id-ID" sz="2400" dirty="0" smtClean="0"/>
              <a:t>atas </a:t>
            </a:r>
            <a:r>
              <a:rPr lang="id-ID" sz="2400" dirty="0" smtClean="0"/>
              <a:t>tanah;</a:t>
            </a:r>
          </a:p>
          <a:p>
            <a:pPr>
              <a:buNone/>
            </a:pPr>
            <a:r>
              <a:rPr lang="id-ID" sz="2400" dirty="0" smtClean="0"/>
              <a:t>		b. 	Yang </a:t>
            </a:r>
            <a:r>
              <a:rPr lang="id-ID" sz="2400" dirty="0" smtClean="0"/>
              <a:t>mengumpulkan dan yang berkepentingan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3. 	Kesimpulan </a:t>
            </a:r>
            <a:r>
              <a:rPr lang="id-ID" sz="2400" dirty="0" smtClean="0"/>
              <a:t>awal panitia</a:t>
            </a:r>
            <a:r>
              <a:rPr lang="id-ID" sz="2400" dirty="0" smtClean="0"/>
              <a:t>;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4. 	Sanggahan </a:t>
            </a:r>
            <a:r>
              <a:rPr lang="id-ID" sz="2400" dirty="0" smtClean="0"/>
              <a:t>dan bantahan</a:t>
            </a:r>
            <a:r>
              <a:rPr lang="id-ID" sz="2400" dirty="0" smtClean="0"/>
              <a:t>;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5. 	Kesimpulan </a:t>
            </a:r>
            <a:r>
              <a:rPr lang="id-ID" sz="2400" dirty="0" smtClean="0"/>
              <a:t>akhir</a:t>
            </a:r>
            <a:r>
              <a:rPr lang="id-ID" sz="2400" dirty="0" smtClean="0"/>
              <a:t>;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6. 	</a:t>
            </a:r>
            <a:r>
              <a:rPr lang="de-DE" sz="2400" dirty="0" smtClean="0"/>
              <a:t>Keputusan </a:t>
            </a:r>
            <a:r>
              <a:rPr lang="de-DE" sz="2400" dirty="0" smtClean="0"/>
              <a:t>Pejabat yang Berwenang.</a:t>
            </a:r>
            <a:endParaRPr lang="id-ID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2400" dirty="0" smtClean="0"/>
              <a:t>	Pihak-pihak yang bertanggung jawab mengisi dan menandatangani.</a:t>
            </a:r>
          </a:p>
          <a:p>
            <a:pPr>
              <a:buNone/>
            </a:pPr>
            <a:endParaRPr lang="id-ID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Ruang </a:t>
            </a:r>
            <a:r>
              <a:rPr lang="id-ID" sz="2400" dirty="0" smtClean="0"/>
              <a:t>bagian I dan bagian II (termasuk ruang bagian lampiran) </a:t>
            </a:r>
            <a:r>
              <a:rPr lang="id-ID" sz="2400" dirty="0" smtClean="0"/>
              <a:t>yang bertugas </a:t>
            </a:r>
            <a:r>
              <a:rPr lang="id-ID" sz="2400" dirty="0" smtClean="0"/>
              <a:t>dan berkewajiban mengisinya adalah </a:t>
            </a:r>
            <a:r>
              <a:rPr lang="id-ID" sz="2400" b="1" dirty="0" smtClean="0"/>
              <a:t>Satgas pengumpul data yuridis</a:t>
            </a:r>
            <a:r>
              <a:rPr lang="id-ID" sz="2400" dirty="0" smtClean="0"/>
              <a:t>, </a:t>
            </a:r>
            <a:r>
              <a:rPr lang="id-ID" sz="2400" dirty="0" smtClean="0"/>
              <a:t>dan harus tanda </a:t>
            </a:r>
            <a:r>
              <a:rPr lang="id-ID" sz="2400" dirty="0" smtClean="0"/>
              <a:t>tangan di sebelah kiri kolom akhir bagian </a:t>
            </a:r>
            <a:r>
              <a:rPr lang="id-ID" sz="2400" dirty="0" smtClean="0"/>
              <a:t>II. Jika pendaftaran secara sporadik yang mengisi dan menandatangi adalah kepala seksi hak tanah dan pendaftaran tanah (HTPT)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Penetapan batas bidang tanah dilakukan oleh pemilik tanah yang berbatasan dengan bidang tanah yang bersangukan sebagai tanda persetujuan selanjutnya di tanda tangani oleh pemilik tanah. 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Ruang III di tanda tangani oleh semua anggota panitia ajudikasi (pendaftaran secara sistematik) dan kepala seksi HTPT (pendaftaran tanah secara sporadik).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Jika  ada sanggahan di catat di ruang IV oleh petugas yang di tunjuk oleh ketua ajudukasi atau kepala seksi HTPT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Jika tidak ada sanggahan ruang V diisi dan disimpulkan oleh ketua ajudikasi dan kepala seksi HTPT 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Kesimpulan akhir dibuat </a:t>
            </a:r>
            <a:r>
              <a:rPr lang="id-ID" sz="2400" dirty="0" smtClean="0"/>
              <a:t>setelah data fisik dan data </a:t>
            </a:r>
            <a:r>
              <a:rPr lang="id-ID" sz="2400" dirty="0" smtClean="0"/>
              <a:t>yuridis disahkan </a:t>
            </a:r>
            <a:r>
              <a:rPr lang="id-ID" sz="2400" dirty="0" smtClean="0"/>
              <a:t>dengan suatu berita acara (daftar isian 202) dan </a:t>
            </a:r>
            <a:r>
              <a:rPr lang="id-ID" sz="2400" dirty="0" smtClean="0"/>
              <a:t>ditanda </a:t>
            </a:r>
            <a:r>
              <a:rPr lang="id-ID" sz="2400" dirty="0" smtClean="0"/>
              <a:t>tangani </a:t>
            </a:r>
            <a:r>
              <a:rPr lang="id-ID" sz="2400" dirty="0" smtClean="0"/>
              <a:t>oleh semua </a:t>
            </a:r>
            <a:r>
              <a:rPr lang="id-ID" sz="2400" dirty="0" smtClean="0"/>
              <a:t>Panitia </a:t>
            </a:r>
            <a:r>
              <a:rPr lang="id-ID" sz="2400" dirty="0" smtClean="0"/>
              <a:t>Ajudikasi dan atau Kepala Kantor </a:t>
            </a:r>
            <a:r>
              <a:rPr lang="id-ID" sz="2400" dirty="0" smtClean="0"/>
              <a:t>Pertanahan (dalam pendaftaran tanah secara sporadik).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sv-SE" sz="2400" dirty="0" smtClean="0"/>
              <a:t>Ruang </a:t>
            </a:r>
            <a:r>
              <a:rPr lang="sv-SE" sz="2400" dirty="0" smtClean="0"/>
              <a:t>bagian VI (halam 6) merupakan ruang keputusan Kepala </a:t>
            </a:r>
            <a:r>
              <a:rPr lang="sv-SE" sz="2400" dirty="0" smtClean="0"/>
              <a:t>Kantor</a:t>
            </a:r>
            <a:r>
              <a:rPr lang="id-ID" sz="2400" dirty="0" smtClean="0"/>
              <a:t> Pertanahan</a:t>
            </a:r>
            <a:r>
              <a:rPr lang="id-ID" sz="2400" dirty="0" smtClean="0"/>
              <a:t>. 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Keputusan </a:t>
            </a:r>
            <a:r>
              <a:rPr lang="id-ID" sz="2400" dirty="0" smtClean="0"/>
              <a:t>dalam proses pendaftaran tanah terdapat 3 (tiga) </a:t>
            </a:r>
            <a:r>
              <a:rPr lang="id-ID" sz="2400" dirty="0" smtClean="0"/>
              <a:t>pilihan yaitu: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1.  	proses </a:t>
            </a:r>
            <a:r>
              <a:rPr lang="id-ID" sz="2400" dirty="0" smtClean="0"/>
              <a:t>penerbitan sertipikatnya dilanjutkan (jika </a:t>
            </a:r>
            <a:r>
              <a:rPr lang="id-ID" sz="2400" dirty="0" smtClean="0"/>
              <a:t>	tanahnya adalah </a:t>
            </a:r>
            <a:r>
              <a:rPr lang="id-ID" sz="2400" dirty="0" smtClean="0"/>
              <a:t>tanah hak</a:t>
            </a:r>
            <a:r>
              <a:rPr lang="id-ID" sz="2400" dirty="0" smtClean="0"/>
              <a:t>)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2. </a:t>
            </a:r>
            <a:r>
              <a:rPr lang="id-ID" sz="2400" dirty="0" smtClean="0"/>
              <a:t>	</a:t>
            </a:r>
            <a:r>
              <a:rPr lang="id-ID" sz="2400" dirty="0" smtClean="0"/>
              <a:t>diusulkan </a:t>
            </a:r>
            <a:r>
              <a:rPr lang="id-ID" sz="2400" dirty="0" smtClean="0"/>
              <a:t>pemberian haknya jika tanahnya berupa tanah </a:t>
            </a:r>
            <a:r>
              <a:rPr lang="id-ID" sz="2400" dirty="0" smtClean="0"/>
              <a:t>	negara </a:t>
            </a:r>
            <a:r>
              <a:rPr lang="id-ID" sz="2400" dirty="0" smtClean="0"/>
              <a:t>atau </a:t>
            </a:r>
            <a:r>
              <a:rPr lang="id-ID" sz="2400" dirty="0" smtClean="0"/>
              <a:t>proses pensertipikatannya 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3. 	ditunda </a:t>
            </a:r>
            <a:r>
              <a:rPr lang="id-ID" sz="2400" dirty="0" smtClean="0"/>
              <a:t>jika bidang tanahnya masih dalam sengketa. </a:t>
            </a:r>
            <a:endParaRPr lang="id-ID" sz="240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Ruang </a:t>
            </a:r>
            <a:r>
              <a:rPr lang="id-ID" sz="2400" dirty="0" smtClean="0"/>
              <a:t>ini diisi dan ditanda tangani oleh Kepala Kantor </a:t>
            </a:r>
            <a:r>
              <a:rPr lang="id-ID" sz="2400" dirty="0" smtClean="0"/>
              <a:t>Pertanahan (dalam </a:t>
            </a:r>
            <a:r>
              <a:rPr lang="id-ID" sz="2400" dirty="0" smtClean="0"/>
              <a:t>pendaftaran tanah secara sporadik) atau oleh Ketua Panitia Ajudikasi </a:t>
            </a:r>
            <a:r>
              <a:rPr lang="id-ID" sz="2400" dirty="0" smtClean="0"/>
              <a:t>atas </a:t>
            </a:r>
            <a:r>
              <a:rPr lang="sv-SE" sz="2400" dirty="0" smtClean="0"/>
              <a:t>nama </a:t>
            </a:r>
            <a:r>
              <a:rPr lang="sv-SE" sz="2400" dirty="0" smtClean="0"/>
              <a:t>Kepala Kantor Pertanahan (dalam pendaftaran tanah secara sistematik).</a:t>
            </a:r>
            <a:r>
              <a:rPr lang="id-ID" sz="24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B. Ruang Lingkup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Data </a:t>
            </a:r>
            <a:r>
              <a:rPr lang="id-ID" dirty="0" smtClean="0">
                <a:latin typeface="Tw Cen MT" pitchFamily="34" charset="0"/>
              </a:rPr>
              <a:t>yuridis adalah keterangan mengenai status hukum bidang tanah </a:t>
            </a:r>
            <a:r>
              <a:rPr lang="id-ID" dirty="0" smtClean="0">
                <a:latin typeface="Tw Cen MT" pitchFamily="34" charset="0"/>
              </a:rPr>
              <a:t>dan satuan </a:t>
            </a:r>
            <a:r>
              <a:rPr lang="id-ID" dirty="0" smtClean="0">
                <a:latin typeface="Tw Cen MT" pitchFamily="34" charset="0"/>
              </a:rPr>
              <a:t>rumah susun yang didaftar, pemegang haknya dan pihak-pihak lain </a:t>
            </a:r>
            <a:r>
              <a:rPr lang="id-ID" dirty="0" smtClean="0">
                <a:latin typeface="Tw Cen MT" pitchFamily="34" charset="0"/>
              </a:rPr>
              <a:t>serta beban-beban </a:t>
            </a:r>
            <a:r>
              <a:rPr lang="id-ID" dirty="0" smtClean="0">
                <a:latin typeface="Tw Cen MT" pitchFamily="34" charset="0"/>
              </a:rPr>
              <a:t>lain yang membebaninya.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id-ID" sz="3800" b="1" dirty="0" smtClean="0">
                <a:latin typeface="Tw Cen MT" pitchFamily="34" charset="0"/>
              </a:rPr>
              <a:t>Status Hukum Tanah</a:t>
            </a:r>
          </a:p>
          <a:p>
            <a:pPr marL="514350" indent="-514350"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Terkait  </a:t>
            </a:r>
            <a:r>
              <a:rPr lang="id-ID" dirty="0" smtClean="0">
                <a:latin typeface="Tw Cen MT" pitchFamily="34" charset="0"/>
              </a:rPr>
              <a:t>keadaan </a:t>
            </a:r>
            <a:r>
              <a:rPr lang="id-ID" dirty="0" smtClean="0">
                <a:latin typeface="Tw Cen MT" pitchFamily="34" charset="0"/>
              </a:rPr>
              <a:t>dan kedudukannya </a:t>
            </a:r>
            <a:r>
              <a:rPr lang="id-ID" dirty="0" smtClean="0">
                <a:latin typeface="Tw Cen MT" pitchFamily="34" charset="0"/>
              </a:rPr>
              <a:t>bidang tanah tersebut dalam perundang-undangan yang </a:t>
            </a:r>
            <a:r>
              <a:rPr lang="id-ID" dirty="0" smtClean="0">
                <a:latin typeface="Tw Cen MT" pitchFamily="34" charset="0"/>
              </a:rPr>
              <a:t>berlaku </a:t>
            </a:r>
            <a:r>
              <a:rPr lang="it-IT" dirty="0" smtClean="0">
                <a:latin typeface="Tw Cen MT" pitchFamily="34" charset="0"/>
              </a:rPr>
              <a:t>di </a:t>
            </a:r>
            <a:r>
              <a:rPr lang="it-IT" dirty="0" smtClean="0">
                <a:latin typeface="Tw Cen MT" pitchFamily="34" charset="0"/>
              </a:rPr>
              <a:t>Indonesia, atau hukum tanah </a:t>
            </a:r>
            <a:r>
              <a:rPr lang="it-IT" dirty="0" smtClean="0">
                <a:latin typeface="Tw Cen MT" pitchFamily="34" charset="0"/>
              </a:rPr>
              <a:t>Nasional</a:t>
            </a:r>
            <a:r>
              <a:rPr lang="id-ID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Status hukum bidang tanah berkaitan erat dengan hak-hak atas tanah (pasal 16 UUPA), meliputi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- 	Hak milik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	Hak guna usaha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Hak guna bangunan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Hak pakai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Hak sewa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	- 	Hak membuka tanah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Hak memungut hasil hutan </a:t>
            </a: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	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Dari </a:t>
            </a:r>
            <a:r>
              <a:rPr lang="id-ID" dirty="0" smtClean="0">
                <a:latin typeface="Tw Cen MT" pitchFamily="34" charset="0"/>
              </a:rPr>
              <a:t>beberapa hak </a:t>
            </a:r>
            <a:r>
              <a:rPr lang="id-ID" dirty="0" smtClean="0">
                <a:latin typeface="Tw Cen MT" pitchFamily="34" charset="0"/>
              </a:rPr>
              <a:t>yang disebutkan </a:t>
            </a:r>
            <a:r>
              <a:rPr lang="id-ID" dirty="0" smtClean="0">
                <a:latin typeface="Tw Cen MT" pitchFamily="34" charset="0"/>
              </a:rPr>
              <a:t>dalam Pasal 16 UUPA, hak atas tanah yang sering didaftar </a:t>
            </a:r>
            <a:r>
              <a:rPr lang="id-ID" dirty="0" smtClean="0">
                <a:latin typeface="Tw Cen MT" pitchFamily="34" charset="0"/>
              </a:rPr>
              <a:t>adalah: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Hak Milik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	Hak </a:t>
            </a:r>
            <a:r>
              <a:rPr lang="id-ID" dirty="0" smtClean="0">
                <a:latin typeface="Tw Cen MT" pitchFamily="34" charset="0"/>
              </a:rPr>
              <a:t>Guna </a:t>
            </a:r>
            <a:r>
              <a:rPr lang="id-ID" dirty="0" smtClean="0">
                <a:latin typeface="Tw Cen MT" pitchFamily="34" charset="0"/>
              </a:rPr>
              <a:t>Usaha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Hak </a:t>
            </a:r>
            <a:r>
              <a:rPr lang="id-ID" dirty="0" smtClean="0">
                <a:latin typeface="Tw Cen MT" pitchFamily="34" charset="0"/>
              </a:rPr>
              <a:t>Guna </a:t>
            </a:r>
            <a:r>
              <a:rPr lang="id-ID" dirty="0" smtClean="0">
                <a:latin typeface="Tw Cen MT" pitchFamily="34" charset="0"/>
              </a:rPr>
              <a:t>Bangunan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- 	Hak </a:t>
            </a:r>
            <a:r>
              <a:rPr lang="id-ID" dirty="0" smtClean="0">
                <a:latin typeface="Tw Cen MT" pitchFamily="34" charset="0"/>
              </a:rPr>
              <a:t>Pakai. 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Sementara hak-hak lainnya seperti hak sewa</a:t>
            </a:r>
            <a:r>
              <a:rPr lang="id-ID" dirty="0" smtClean="0">
                <a:latin typeface="Tw Cen MT" pitchFamily="34" charset="0"/>
              </a:rPr>
              <a:t>, </a:t>
            </a:r>
            <a:r>
              <a:rPr lang="id-ID" dirty="0" smtClean="0">
                <a:latin typeface="Tw Cen MT" pitchFamily="34" charset="0"/>
              </a:rPr>
              <a:t>hak membuka tanah</a:t>
            </a:r>
            <a:r>
              <a:rPr lang="id-ID" dirty="0" smtClean="0">
                <a:latin typeface="Tw Cen MT" pitchFamily="34" charset="0"/>
              </a:rPr>
              <a:t>, </a:t>
            </a:r>
            <a:r>
              <a:rPr lang="id-ID" dirty="0" smtClean="0">
                <a:latin typeface="Tw Cen MT" pitchFamily="34" charset="0"/>
              </a:rPr>
              <a:t>hak memungut hasil hutan</a:t>
            </a:r>
            <a:r>
              <a:rPr lang="id-ID" dirty="0" smtClean="0">
                <a:latin typeface="Tw Cen MT" pitchFamily="34" charset="0"/>
              </a:rPr>
              <a:t>, sampai saat </a:t>
            </a:r>
            <a:r>
              <a:rPr lang="id-ID" dirty="0" smtClean="0">
                <a:latin typeface="Tw Cen MT" pitchFamily="34" charset="0"/>
              </a:rPr>
              <a:t>ini belum </a:t>
            </a:r>
            <a:r>
              <a:rPr lang="id-ID" dirty="0" smtClean="0">
                <a:latin typeface="Tw Cen MT" pitchFamily="34" charset="0"/>
              </a:rPr>
              <a:t>dilakukan pendaftaran. </a:t>
            </a:r>
            <a:r>
              <a:rPr lang="id-ID" dirty="0" smtClean="0">
                <a:latin typeface="Tw Cen MT" pitchFamily="34" charset="0"/>
              </a:rPr>
              <a:t>	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 Dalam Permen Nomor </a:t>
            </a:r>
            <a:r>
              <a:rPr lang="id-ID" dirty="0" smtClean="0">
                <a:latin typeface="Tw Cen MT" pitchFamily="34" charset="0"/>
              </a:rPr>
              <a:t>40 Tahun 1996, dikenal </a:t>
            </a:r>
            <a:r>
              <a:rPr lang="id-ID" dirty="0" smtClean="0">
                <a:latin typeface="Tw Cen MT" pitchFamily="34" charset="0"/>
              </a:rPr>
              <a:t>adanya </a:t>
            </a:r>
            <a:r>
              <a:rPr lang="id-ID" b="1" dirty="0" smtClean="0">
                <a:latin typeface="Tw Cen MT" pitchFamily="34" charset="0"/>
              </a:rPr>
              <a:t>Hak </a:t>
            </a:r>
            <a:r>
              <a:rPr lang="id-ID" b="1" dirty="0" smtClean="0">
                <a:latin typeface="Tw Cen MT" pitchFamily="34" charset="0"/>
              </a:rPr>
              <a:t>Pengelolaan</a:t>
            </a:r>
            <a:r>
              <a:rPr lang="id-ID" dirty="0" smtClean="0">
                <a:latin typeface="Tw Cen MT" pitchFamily="34" charset="0"/>
              </a:rPr>
              <a:t>, ini adalah hak menguasai (tanah) dari negara </a:t>
            </a:r>
            <a:r>
              <a:rPr lang="id-ID" dirty="0" smtClean="0">
                <a:latin typeface="Tw Cen MT" pitchFamily="34" charset="0"/>
              </a:rPr>
              <a:t>yang kewenangan </a:t>
            </a:r>
            <a:r>
              <a:rPr lang="id-ID" dirty="0" smtClean="0">
                <a:latin typeface="Tw Cen MT" pitchFamily="34" charset="0"/>
              </a:rPr>
              <a:t>pelaksanaannya sebagian dilimpahkan kepada pemegangnya. </a:t>
            </a:r>
            <a:endParaRPr lang="id-ID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Tanah </a:t>
            </a:r>
            <a:r>
              <a:rPr lang="id-ID" dirty="0" smtClean="0">
                <a:latin typeface="Tw Cen MT" pitchFamily="34" charset="0"/>
              </a:rPr>
              <a:t>wakaf adalah tanah </a:t>
            </a:r>
            <a:r>
              <a:rPr lang="id-ID" dirty="0" smtClean="0">
                <a:latin typeface="Tw Cen MT" pitchFamily="34" charset="0"/>
              </a:rPr>
              <a:t>milik seseorang </a:t>
            </a:r>
            <a:r>
              <a:rPr lang="id-ID" dirty="0" smtClean="0">
                <a:latin typeface="Tw Cen MT" pitchFamily="34" charset="0"/>
              </a:rPr>
              <a:t>yang secara hukum telah diwakafkan untuk kepentingan </a:t>
            </a:r>
            <a:r>
              <a:rPr lang="id-ID" dirty="0" smtClean="0">
                <a:latin typeface="Tw Cen MT" pitchFamily="34" charset="0"/>
              </a:rPr>
              <a:t>peribadatan atau </a:t>
            </a:r>
            <a:r>
              <a:rPr lang="id-ID" dirty="0" smtClean="0">
                <a:latin typeface="Tw Cen MT" pitchFamily="34" charset="0"/>
              </a:rPr>
              <a:t>kepentingan umum lainnya sesuai dengan ajaran agama Islam </a:t>
            </a:r>
            <a:endParaRPr lang="id-ID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Hak tanggungan adalah hak jaminan yang di bebankan pada hak atas tanah.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000" b="1" dirty="0" smtClean="0">
                <a:latin typeface="Tw Cen MT" pitchFamily="34" charset="0"/>
              </a:rPr>
              <a:t>2. 	Pemegang (Subjek) Hak Atas Tanah</a:t>
            </a:r>
          </a:p>
          <a:p>
            <a:pPr marL="514350" indent="-514350"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Subjek hukum merupakan pemegang hak dan kewajiban menurut hukum yaitu individu (orang) dan badan hukum (perubahaan, organisasi, institusi).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Subjek hukum terhadap hak atas tanah  adalah: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-	orang (individu atau berkelompok)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- 	Badan hukum 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Sebagai subjek (pemegang) hak mempunyai wewenang dan kewajiban yang bersifat umum: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1. 	mempergunakan tanah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2.	pemeliharaan tanah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3. 	memperhatikan ketentuan landrefrm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4. 	mendaftarkan jika terjadi peralihan, pemecahan, penggabungan atau di bebani dengan hak lainnya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Subjek hak membunyai wewenang khusus untuk mempergunakan sesuai dengan  jenis dan sifat haknya. 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	</a:t>
            </a:r>
            <a:endParaRPr lang="id-ID" sz="2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None/>
            </a:pPr>
            <a:r>
              <a:rPr lang="id-ID" sz="7000" b="1" dirty="0" smtClean="0">
                <a:latin typeface="Tw Cen MT" pitchFamily="34" charset="0"/>
              </a:rPr>
              <a:t>3</a:t>
            </a:r>
            <a:r>
              <a:rPr lang="id-ID" sz="7000" b="1" dirty="0" smtClean="0">
                <a:latin typeface="Tw Cen MT" pitchFamily="34" charset="0"/>
              </a:rPr>
              <a:t>. 	Hak Pihak Lain dan Bebab-beban Atas Tanah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 algn="just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6200" dirty="0" smtClean="0">
                <a:latin typeface="Tw Cen MT" pitchFamily="34" charset="0"/>
              </a:rPr>
              <a:t>Hak </a:t>
            </a:r>
            <a:r>
              <a:rPr lang="id-ID" sz="6200" dirty="0" smtClean="0">
                <a:latin typeface="Tw Cen MT" pitchFamily="34" charset="0"/>
              </a:rPr>
              <a:t>pihak lain </a:t>
            </a:r>
            <a:r>
              <a:rPr lang="id-ID" sz="6200" dirty="0" smtClean="0">
                <a:latin typeface="Tw Cen MT" pitchFamily="34" charset="0"/>
              </a:rPr>
              <a:t>adalah </a:t>
            </a:r>
            <a:r>
              <a:rPr lang="id-ID" sz="6200" dirty="0" smtClean="0">
                <a:latin typeface="Tw Cen MT" pitchFamily="34" charset="0"/>
              </a:rPr>
              <a:t>hak atas tanah oleh pihak </a:t>
            </a:r>
            <a:r>
              <a:rPr lang="id-ID" sz="6200" dirty="0" smtClean="0">
                <a:latin typeface="Tw Cen MT" pitchFamily="34" charset="0"/>
              </a:rPr>
              <a:t>lain yang </a:t>
            </a:r>
            <a:r>
              <a:rPr lang="id-ID" sz="6200" dirty="0" smtClean="0">
                <a:latin typeface="Tw Cen MT" pitchFamily="34" charset="0"/>
              </a:rPr>
              <a:t>membebani hak atas tanah tertentu yang sudah terdaftar yang dipunyai </a:t>
            </a:r>
            <a:r>
              <a:rPr lang="id-ID" sz="6200" dirty="0" smtClean="0">
                <a:latin typeface="Tw Cen MT" pitchFamily="34" charset="0"/>
              </a:rPr>
              <a:t>oleh seseorang</a:t>
            </a:r>
            <a:r>
              <a:rPr lang="id-ID" sz="6200" dirty="0" smtClean="0">
                <a:latin typeface="Tw Cen MT" pitchFamily="34" charset="0"/>
              </a:rPr>
              <a:t>. </a:t>
            </a:r>
            <a:endParaRPr lang="id-ID" sz="6200" dirty="0" smtClean="0">
              <a:latin typeface="Tw Cen MT" pitchFamily="34" charset="0"/>
            </a:endParaRPr>
          </a:p>
          <a:p>
            <a:pPr algn="just">
              <a:buNone/>
            </a:pPr>
            <a:endParaRPr lang="id-ID" sz="6200" dirty="0" smtClean="0">
              <a:latin typeface="Tw Cen MT" pitchFamily="34" charset="0"/>
            </a:endParaRPr>
          </a:p>
          <a:p>
            <a:pPr algn="just">
              <a:buNone/>
            </a:pPr>
            <a:r>
              <a:rPr lang="id-ID" sz="6200" dirty="0" smtClean="0">
                <a:latin typeface="Tw Cen MT" pitchFamily="34" charset="0"/>
              </a:rPr>
              <a:t>	Contoh:</a:t>
            </a:r>
          </a:p>
          <a:p>
            <a:pPr algn="just">
              <a:buNone/>
            </a:pPr>
            <a:r>
              <a:rPr lang="id-ID" sz="6200" dirty="0" smtClean="0">
                <a:latin typeface="Tw Cen MT" pitchFamily="34" charset="0"/>
              </a:rPr>
              <a:t>	</a:t>
            </a:r>
            <a:r>
              <a:rPr lang="id-ID" sz="6200" dirty="0" smtClean="0">
                <a:latin typeface="Tw Cen MT" pitchFamily="34" charset="0"/>
              </a:rPr>
              <a:t>Hak </a:t>
            </a:r>
            <a:r>
              <a:rPr lang="id-ID" sz="6200" dirty="0" smtClean="0">
                <a:latin typeface="Tw Cen MT" pitchFamily="34" charset="0"/>
              </a:rPr>
              <a:t>Guna Bangunan atau Hak Pakai </a:t>
            </a:r>
            <a:r>
              <a:rPr lang="id-ID" sz="6200" dirty="0" smtClean="0">
                <a:latin typeface="Tw Cen MT" pitchFamily="34" charset="0"/>
              </a:rPr>
              <a:t>yang berada </a:t>
            </a:r>
            <a:r>
              <a:rPr lang="id-ID" sz="6200" dirty="0" smtClean="0">
                <a:latin typeface="Tw Cen MT" pitchFamily="34" charset="0"/>
              </a:rPr>
              <a:t>di atas Hak Milik, dimana pemegang </a:t>
            </a:r>
            <a:r>
              <a:rPr lang="id-ID" sz="6200" b="1" dirty="0" smtClean="0">
                <a:latin typeface="Tw Cen MT" pitchFamily="34" charset="0"/>
              </a:rPr>
              <a:t>hak milik </a:t>
            </a:r>
            <a:r>
              <a:rPr lang="id-ID" sz="6200" dirty="0" smtClean="0">
                <a:latin typeface="Tw Cen MT" pitchFamily="34" charset="0"/>
              </a:rPr>
              <a:t>berbeda </a:t>
            </a:r>
            <a:r>
              <a:rPr lang="id-ID" sz="6200" dirty="0" smtClean="0">
                <a:latin typeface="Tw Cen MT" pitchFamily="34" charset="0"/>
              </a:rPr>
              <a:t>dengan </a:t>
            </a:r>
            <a:r>
              <a:rPr lang="es-ES" sz="6200" dirty="0" err="1" smtClean="0">
                <a:latin typeface="Tw Cen MT" pitchFamily="34" charset="0"/>
              </a:rPr>
              <a:t>pemegang</a:t>
            </a:r>
            <a:r>
              <a:rPr lang="es-ES" sz="6200" dirty="0" smtClean="0">
                <a:latin typeface="Tw Cen MT" pitchFamily="34" charset="0"/>
              </a:rPr>
              <a:t> </a:t>
            </a:r>
            <a:r>
              <a:rPr lang="es-ES" sz="6200" b="1" dirty="0" err="1" smtClean="0">
                <a:latin typeface="Tw Cen MT" pitchFamily="34" charset="0"/>
              </a:rPr>
              <a:t>hak</a:t>
            </a:r>
            <a:r>
              <a:rPr lang="es-ES" sz="6200" b="1" dirty="0" smtClean="0">
                <a:latin typeface="Tw Cen MT" pitchFamily="34" charset="0"/>
              </a:rPr>
              <a:t> </a:t>
            </a:r>
            <a:r>
              <a:rPr lang="es-ES" sz="6200" b="1" dirty="0" err="1" smtClean="0">
                <a:latin typeface="Tw Cen MT" pitchFamily="34" charset="0"/>
              </a:rPr>
              <a:t>guna</a:t>
            </a:r>
            <a:r>
              <a:rPr lang="es-ES" sz="6200" b="1" dirty="0" smtClean="0">
                <a:latin typeface="Tw Cen MT" pitchFamily="34" charset="0"/>
              </a:rPr>
              <a:t> </a:t>
            </a:r>
            <a:r>
              <a:rPr lang="es-ES" sz="6200" b="1" dirty="0" err="1" smtClean="0">
                <a:latin typeface="Tw Cen MT" pitchFamily="34" charset="0"/>
              </a:rPr>
              <a:t>bangunan</a:t>
            </a:r>
            <a:r>
              <a:rPr lang="es-ES" sz="6200" dirty="0" smtClean="0">
                <a:latin typeface="Tw Cen MT" pitchFamily="34" charset="0"/>
              </a:rPr>
              <a:t> </a:t>
            </a:r>
            <a:r>
              <a:rPr lang="es-ES" sz="6200" dirty="0" err="1" smtClean="0">
                <a:latin typeface="Tw Cen MT" pitchFamily="34" charset="0"/>
              </a:rPr>
              <a:t>atau</a:t>
            </a:r>
            <a:r>
              <a:rPr lang="es-ES" sz="6200" dirty="0" smtClean="0">
                <a:latin typeface="Tw Cen MT" pitchFamily="34" charset="0"/>
              </a:rPr>
              <a:t> </a:t>
            </a:r>
            <a:r>
              <a:rPr lang="es-ES" sz="6200" dirty="0" err="1" smtClean="0">
                <a:latin typeface="Tw Cen MT" pitchFamily="34" charset="0"/>
              </a:rPr>
              <a:t>hak</a:t>
            </a:r>
            <a:r>
              <a:rPr lang="es-ES" sz="6200" dirty="0" smtClean="0">
                <a:latin typeface="Tw Cen MT" pitchFamily="34" charset="0"/>
              </a:rPr>
              <a:t> </a:t>
            </a:r>
            <a:r>
              <a:rPr lang="es-ES" sz="6200" dirty="0" err="1" smtClean="0">
                <a:latin typeface="Tw Cen MT" pitchFamily="34" charset="0"/>
              </a:rPr>
              <a:t>pakainya</a:t>
            </a:r>
            <a:r>
              <a:rPr lang="es-ES" sz="6200" dirty="0" smtClean="0">
                <a:latin typeface="Tw Cen MT" pitchFamily="34" charset="0"/>
              </a:rPr>
              <a:t>.</a:t>
            </a:r>
            <a:endParaRPr lang="id-ID" sz="6200" dirty="0" smtClean="0">
              <a:latin typeface="Tw Cen MT" pitchFamily="34" charset="0"/>
            </a:endParaRPr>
          </a:p>
          <a:p>
            <a:pPr algn="just">
              <a:buNone/>
            </a:pPr>
            <a:r>
              <a:rPr lang="id-ID" sz="6200" dirty="0" smtClean="0">
                <a:latin typeface="Tw Cen MT" pitchFamily="34" charset="0"/>
              </a:rPr>
              <a:t>	</a:t>
            </a:r>
          </a:p>
          <a:p>
            <a:pPr algn="just">
              <a:buNone/>
            </a:pPr>
            <a:r>
              <a:rPr lang="id-ID" sz="6200" dirty="0" smtClean="0"/>
              <a:t>	Beban-beban </a:t>
            </a:r>
            <a:r>
              <a:rPr lang="id-ID" sz="6200" dirty="0" smtClean="0"/>
              <a:t>atas tanah </a:t>
            </a:r>
            <a:r>
              <a:rPr lang="id-ID" sz="6200" dirty="0" smtClean="0"/>
              <a:t>adalah beban </a:t>
            </a:r>
            <a:r>
              <a:rPr lang="id-ID" sz="6200" dirty="0" smtClean="0"/>
              <a:t>secara yuridis, dimana beban ini mengurangi kebebasan </a:t>
            </a:r>
            <a:r>
              <a:rPr lang="id-ID" sz="6200" dirty="0" smtClean="0"/>
              <a:t>pemegang haknya </a:t>
            </a:r>
            <a:r>
              <a:rPr lang="id-ID" sz="6200" dirty="0" smtClean="0"/>
              <a:t>dalam melakukan perbuatan hukum atas tanah tersebut. </a:t>
            </a:r>
            <a:endParaRPr lang="id-ID" sz="6200" dirty="0" smtClean="0"/>
          </a:p>
          <a:p>
            <a:pPr algn="just">
              <a:buNone/>
            </a:pPr>
            <a:endParaRPr lang="id-ID" sz="6200" dirty="0" smtClean="0"/>
          </a:p>
          <a:p>
            <a:pPr algn="just">
              <a:buNone/>
            </a:pPr>
            <a:r>
              <a:rPr lang="id-ID" sz="6200" dirty="0" smtClean="0"/>
              <a:t>	Contoh:</a:t>
            </a:r>
            <a:endParaRPr lang="id-ID" sz="6200" dirty="0" smtClean="0"/>
          </a:p>
          <a:p>
            <a:pPr algn="just">
              <a:buNone/>
            </a:pPr>
            <a:r>
              <a:rPr lang="id-ID" sz="6200" dirty="0" smtClean="0"/>
              <a:t>	</a:t>
            </a:r>
            <a:r>
              <a:rPr lang="id-ID" sz="6200" dirty="0" smtClean="0"/>
              <a:t> </a:t>
            </a:r>
            <a:r>
              <a:rPr lang="id-ID" sz="6200" dirty="0" smtClean="0"/>
              <a:t>Hak Tanggungan. </a:t>
            </a:r>
            <a:endParaRPr lang="id-ID" sz="6200" dirty="0" smtClean="0"/>
          </a:p>
          <a:p>
            <a:pPr algn="just">
              <a:buNone/>
            </a:pPr>
            <a:endParaRPr lang="id-ID" sz="6200" dirty="0" smtClean="0"/>
          </a:p>
          <a:p>
            <a:pPr algn="just">
              <a:buNone/>
            </a:pPr>
            <a:r>
              <a:rPr lang="id-ID" sz="6200" dirty="0" smtClean="0"/>
              <a:t>	Hak </a:t>
            </a:r>
            <a:r>
              <a:rPr lang="id-ID" sz="6200" dirty="0" smtClean="0"/>
              <a:t>Tanggungan </a:t>
            </a:r>
            <a:r>
              <a:rPr lang="id-ID" sz="6200" dirty="0" smtClean="0"/>
              <a:t>merupakan </a:t>
            </a:r>
            <a:r>
              <a:rPr lang="id-ID" sz="6200" dirty="0" smtClean="0"/>
              <a:t>hak jaminan </a:t>
            </a:r>
            <a:r>
              <a:rPr lang="id-ID" sz="6200" dirty="0" smtClean="0"/>
              <a:t>yang </a:t>
            </a:r>
            <a:r>
              <a:rPr lang="es-ES" sz="6200" dirty="0" err="1" smtClean="0"/>
              <a:t>dapat</a:t>
            </a:r>
            <a:r>
              <a:rPr lang="es-ES" sz="6200" dirty="0" smtClean="0"/>
              <a:t> </a:t>
            </a:r>
            <a:r>
              <a:rPr lang="es-ES" sz="6200" dirty="0" err="1" smtClean="0"/>
              <a:t>membebani</a:t>
            </a:r>
            <a:r>
              <a:rPr lang="es-ES" sz="6200" dirty="0" smtClean="0"/>
              <a:t> </a:t>
            </a:r>
            <a:r>
              <a:rPr lang="es-ES" sz="6200" dirty="0" err="1" smtClean="0"/>
              <a:t>Hak</a:t>
            </a:r>
            <a:r>
              <a:rPr lang="es-ES" sz="6200" dirty="0" smtClean="0"/>
              <a:t> </a:t>
            </a:r>
            <a:r>
              <a:rPr lang="es-ES" sz="6200" dirty="0" err="1" smtClean="0"/>
              <a:t>Milik</a:t>
            </a:r>
            <a:r>
              <a:rPr lang="es-ES" sz="6200" dirty="0" smtClean="0"/>
              <a:t>, </a:t>
            </a:r>
            <a:r>
              <a:rPr lang="es-ES" sz="6200" dirty="0" err="1" smtClean="0"/>
              <a:t>Hak</a:t>
            </a:r>
            <a:r>
              <a:rPr lang="es-ES" sz="6200" dirty="0" smtClean="0"/>
              <a:t> </a:t>
            </a:r>
            <a:r>
              <a:rPr lang="es-ES" sz="6200" dirty="0" err="1" smtClean="0"/>
              <a:t>Guna</a:t>
            </a:r>
            <a:r>
              <a:rPr lang="es-ES" sz="6200" dirty="0" smtClean="0"/>
              <a:t> </a:t>
            </a:r>
            <a:r>
              <a:rPr lang="es-ES" sz="6200" dirty="0" err="1" smtClean="0"/>
              <a:t>Bangunan</a:t>
            </a:r>
            <a:r>
              <a:rPr lang="es-ES" sz="6200" dirty="0" smtClean="0"/>
              <a:t>, </a:t>
            </a:r>
            <a:r>
              <a:rPr lang="es-ES" sz="6200" dirty="0" err="1" smtClean="0"/>
              <a:t>Hak</a:t>
            </a:r>
            <a:r>
              <a:rPr lang="es-ES" sz="6200" dirty="0" smtClean="0"/>
              <a:t> </a:t>
            </a:r>
            <a:r>
              <a:rPr lang="es-ES" sz="6200" dirty="0" err="1" smtClean="0"/>
              <a:t>Guna</a:t>
            </a:r>
            <a:r>
              <a:rPr lang="es-ES" sz="6200" dirty="0" smtClean="0"/>
              <a:t> </a:t>
            </a:r>
            <a:r>
              <a:rPr lang="es-ES" sz="6200" dirty="0" err="1" smtClean="0"/>
              <a:t>Usaha</a:t>
            </a:r>
            <a:r>
              <a:rPr lang="es-ES" sz="6200" dirty="0" smtClean="0"/>
              <a:t> dan </a:t>
            </a:r>
            <a:r>
              <a:rPr lang="es-ES" sz="6200" dirty="0" err="1" smtClean="0"/>
              <a:t>Hak</a:t>
            </a:r>
            <a:r>
              <a:rPr lang="id-ID" sz="6200" dirty="0" smtClean="0"/>
              <a:t> Pakai </a:t>
            </a:r>
            <a:r>
              <a:rPr lang="id-ID" sz="6200" dirty="0" smtClean="0"/>
              <a:t>atas tanah </a:t>
            </a:r>
            <a:r>
              <a:rPr lang="id-ID" sz="6200" dirty="0" smtClean="0"/>
              <a:t>negara yang </a:t>
            </a:r>
            <a:r>
              <a:rPr lang="id-ID" sz="6200" dirty="0" smtClean="0"/>
              <a:t>menurut ketentuan yang berlaku wajib didaftar </a:t>
            </a:r>
            <a:r>
              <a:rPr lang="id-ID" sz="6200" dirty="0" smtClean="0"/>
              <a:t>dan menurut </a:t>
            </a:r>
            <a:r>
              <a:rPr lang="id-ID" sz="6200" dirty="0" smtClean="0"/>
              <a:t>sifatnya </a:t>
            </a:r>
            <a:r>
              <a:rPr lang="id-ID" sz="6200" dirty="0" smtClean="0"/>
              <a:t>dapat dipindahtangankan</a:t>
            </a:r>
            <a:r>
              <a:rPr lang="id-ID" sz="6200" dirty="0" smtClean="0"/>
              <a:t>.</a:t>
            </a:r>
            <a:endParaRPr lang="id-ID" sz="6200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	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C</a:t>
            </a:r>
            <a:r>
              <a:rPr lang="id-ID" dirty="0" smtClean="0"/>
              <a:t>. Kegiatan Ajudikasi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408</Words>
  <Application>Microsoft Office PowerPoint</Application>
  <PresentationFormat>On-screen Show (4:3)</PresentationFormat>
  <Paragraphs>176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TATA LAKSANA PENGUMPULAN DATA YURIDIS</vt:lpstr>
      <vt:lpstr>A. Pendahuluan</vt:lpstr>
      <vt:lpstr>B. Ruang Lingkup</vt:lpstr>
      <vt:lpstr>Slide 4</vt:lpstr>
      <vt:lpstr>Slide 5</vt:lpstr>
      <vt:lpstr>Slide 6</vt:lpstr>
      <vt:lpstr>Slide 7</vt:lpstr>
      <vt:lpstr>Slide 8</vt:lpstr>
      <vt:lpstr>C. Kegiatan Ajudikasi </vt:lpstr>
      <vt:lpstr>D. Pembuktian Pemilikan/Penguasaan Tanah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E. Risalah Hasil Ajudikasi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LAKSANA PENGUMPULAN DATA YURIDIS</dc:title>
  <dc:creator>IDHAR_KU</dc:creator>
  <cp:lastModifiedBy>IDHAR_KU</cp:lastModifiedBy>
  <cp:revision>46</cp:revision>
  <dcterms:created xsi:type="dcterms:W3CDTF">2018-12-04T16:15:28Z</dcterms:created>
  <dcterms:modified xsi:type="dcterms:W3CDTF">2018-12-05T09:34:14Z</dcterms:modified>
</cp:coreProperties>
</file>