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0" r:id="rId4"/>
    <p:sldId id="261" r:id="rId5"/>
    <p:sldId id="262" r:id="rId6"/>
    <p:sldId id="263" r:id="rId7"/>
    <p:sldId id="264" r:id="rId8"/>
    <p:sldId id="258"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59" r:id="rId22"/>
    <p:sldId id="277" r:id="rId23"/>
    <p:sldId id="278" r:id="rId24"/>
    <p:sldId id="279" r:id="rId25"/>
    <p:sldId id="280" r:id="rId26"/>
    <p:sldId id="281" r:id="rId27"/>
    <p:sldId id="282" r:id="rId28"/>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5" d="100"/>
          <a:sy n="55" d="100"/>
        </p:scale>
        <p:origin x="-102" y="-28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FA57288B-5154-47DC-B35C-41F318F9486C}" type="datetimeFigureOut">
              <a:rPr lang="id-ID" smtClean="0"/>
              <a:pPr/>
              <a:t>04/12/2018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A472E45-84B0-4E6C-8B07-DA13B40A7386}"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A57288B-5154-47DC-B35C-41F318F9486C}" type="datetimeFigureOut">
              <a:rPr lang="id-ID" smtClean="0"/>
              <a:pPr/>
              <a:t>04/12/2018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A472E45-84B0-4E6C-8B07-DA13B40A7386}"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A57288B-5154-47DC-B35C-41F318F9486C}" type="datetimeFigureOut">
              <a:rPr lang="id-ID" smtClean="0"/>
              <a:pPr/>
              <a:t>04/12/2018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A472E45-84B0-4E6C-8B07-DA13B40A7386}"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FA57288B-5154-47DC-B35C-41F318F9486C}" type="datetimeFigureOut">
              <a:rPr lang="id-ID" smtClean="0"/>
              <a:pPr/>
              <a:t>04/12/2018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A472E45-84B0-4E6C-8B07-DA13B40A7386}"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57288B-5154-47DC-B35C-41F318F9486C}" type="datetimeFigureOut">
              <a:rPr lang="id-ID" smtClean="0"/>
              <a:pPr/>
              <a:t>04/12/2018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7A472E45-84B0-4E6C-8B07-DA13B40A7386}"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FA57288B-5154-47DC-B35C-41F318F9486C}" type="datetimeFigureOut">
              <a:rPr lang="id-ID" smtClean="0"/>
              <a:pPr/>
              <a:t>04/12/2018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A472E45-84B0-4E6C-8B07-DA13B40A7386}"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FA57288B-5154-47DC-B35C-41F318F9486C}" type="datetimeFigureOut">
              <a:rPr lang="id-ID" smtClean="0"/>
              <a:pPr/>
              <a:t>04/12/2018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7A472E45-84B0-4E6C-8B07-DA13B40A7386}"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FA57288B-5154-47DC-B35C-41F318F9486C}" type="datetimeFigureOut">
              <a:rPr lang="id-ID" smtClean="0"/>
              <a:pPr/>
              <a:t>04/12/2018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7A472E45-84B0-4E6C-8B07-DA13B40A7386}"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A57288B-5154-47DC-B35C-41F318F9486C}" type="datetimeFigureOut">
              <a:rPr lang="id-ID" smtClean="0"/>
              <a:pPr/>
              <a:t>04/12/2018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7A472E45-84B0-4E6C-8B07-DA13B40A7386}"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57288B-5154-47DC-B35C-41F318F9486C}" type="datetimeFigureOut">
              <a:rPr lang="id-ID" smtClean="0"/>
              <a:pPr/>
              <a:t>04/12/2018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A472E45-84B0-4E6C-8B07-DA13B40A7386}"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A57288B-5154-47DC-B35C-41F318F9486C}" type="datetimeFigureOut">
              <a:rPr lang="id-ID" smtClean="0"/>
              <a:pPr/>
              <a:t>04/12/2018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7A472E45-84B0-4E6C-8B07-DA13B40A7386}"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A57288B-5154-47DC-B35C-41F318F9486C}" type="datetimeFigureOut">
              <a:rPr lang="id-ID" smtClean="0"/>
              <a:pPr/>
              <a:t>04/12/2018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72E45-84B0-4E6C-8B07-DA13B40A7386}"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t>TATA LAKSANA PENGUMPULAN DATA FISIK</a:t>
            </a:r>
            <a:endParaRPr lang="id-ID" dirty="0"/>
          </a:p>
        </p:txBody>
      </p:sp>
      <p:sp>
        <p:nvSpPr>
          <p:cNvPr id="3" name="Subtitle 2"/>
          <p:cNvSpPr>
            <a:spLocks noGrp="1"/>
          </p:cNvSpPr>
          <p:nvPr>
            <p:ph type="subTitle" idx="1"/>
          </p:nvPr>
        </p:nvSpPr>
        <p:spPr/>
        <p:txBody>
          <a:bodyPr/>
          <a:lstStyle/>
          <a:p>
            <a:endParaRPr lang="id-ID"/>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929354"/>
          </a:xfrm>
        </p:spPr>
        <p:txBody>
          <a:bodyPr>
            <a:normAutofit/>
          </a:bodyPr>
          <a:lstStyle/>
          <a:p>
            <a:pPr marL="514350" indent="-514350">
              <a:buAutoNum type="arabicPeriod"/>
            </a:pPr>
            <a:r>
              <a:rPr lang="id-ID" dirty="0" smtClean="0">
                <a:latin typeface="Tw Cen MT" pitchFamily="34" charset="0"/>
              </a:rPr>
              <a:t>Pengukuran dan Pemetaan Titik Dasar Teknik </a:t>
            </a:r>
          </a:p>
          <a:p>
            <a:pPr>
              <a:buNone/>
            </a:pPr>
            <a:r>
              <a:rPr lang="id-ID" dirty="0" smtClean="0">
                <a:latin typeface="Tw Cen MT" pitchFamily="34" charset="0"/>
              </a:rPr>
              <a:t>	</a:t>
            </a:r>
            <a:r>
              <a:rPr lang="id-ID" sz="2400" dirty="0" smtClean="0">
                <a:latin typeface="Tw Cen MT" pitchFamily="34" charset="0"/>
              </a:rPr>
              <a:t>a. 	Dalam rangka penetuan letak relatif 	bidang 	tanah, setiap pengukuran 	bidang tanah 	harus 	diikatkan pada titik-	titik tetap tertentu (titik dasar 	teknik, TDT). </a:t>
            </a:r>
          </a:p>
          <a:p>
            <a:pPr>
              <a:buNone/>
            </a:pPr>
            <a:r>
              <a:rPr lang="id-ID" sz="2400" dirty="0" smtClean="0">
                <a:latin typeface="Tw Cen MT" pitchFamily="34" charset="0"/>
              </a:rPr>
              <a:t>	b. 	Titik Dasar Teknik (TDT) adalah titik yang mempunyai 	koordinat hasil dari suatu pengukuran dan perhitungan 	dalam 	suatu sistem tertentu yang berfungsi 	sebagai titik 	kontrol atau titik ikat 	untuk 	keperluan pengukuran 	dan rekonstruksi batas. </a:t>
            </a:r>
            <a:endParaRPr lang="id-ID" sz="2400" dirty="0">
              <a:latin typeface="Tw Cen MT"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929354"/>
          </a:xfrm>
        </p:spPr>
        <p:txBody>
          <a:bodyPr>
            <a:normAutofit/>
          </a:bodyPr>
          <a:lstStyle/>
          <a:p>
            <a:pPr marL="514350" indent="-514350">
              <a:buAutoNum type="alphaLcPeriod"/>
            </a:pPr>
            <a:r>
              <a:rPr lang="id-ID" sz="2400" b="1" dirty="0" smtClean="0">
                <a:latin typeface="Tw Cen MT" pitchFamily="34" charset="0"/>
              </a:rPr>
              <a:t>Klasifikasi dan simbol TDT</a:t>
            </a:r>
          </a:p>
          <a:p>
            <a:pPr marL="514350" indent="-514350">
              <a:buNone/>
            </a:pPr>
            <a:endParaRPr lang="id-ID" sz="2400" dirty="0" smtClean="0">
              <a:latin typeface="Tw Cen MT" pitchFamily="34" charset="0"/>
            </a:endParaRPr>
          </a:p>
          <a:p>
            <a:pPr>
              <a:buNone/>
            </a:pPr>
            <a:r>
              <a:rPr lang="id-ID" sz="2400" dirty="0" smtClean="0"/>
              <a:t>		</a:t>
            </a:r>
            <a:r>
              <a:rPr lang="sv-SE" sz="2200" dirty="0" smtClean="0"/>
              <a:t>Berdasarkan pada tingkat ketelitiannya dapat </a:t>
            </a:r>
            <a:r>
              <a:rPr lang="id-ID" sz="2200" dirty="0" smtClean="0"/>
              <a:t>	</a:t>
            </a:r>
            <a:r>
              <a:rPr lang="sv-SE" sz="2200" dirty="0" smtClean="0"/>
              <a:t>diklasifikasikan atas</a:t>
            </a:r>
            <a:r>
              <a:rPr lang="id-ID" sz="2200" dirty="0" smtClean="0"/>
              <a:t> beberapa orde yaitu: </a:t>
            </a:r>
          </a:p>
          <a:p>
            <a:pPr>
              <a:buNone/>
            </a:pPr>
            <a:r>
              <a:rPr lang="id-ID" sz="2200" dirty="0" smtClean="0"/>
              <a:t>		1.	orde 0 dan 1 (dengan simbol ■) dengan jarak 100 		– 500 km : Badan Informasi Geospasial (BIG) 	</a:t>
            </a:r>
          </a:p>
          <a:p>
            <a:pPr>
              <a:buNone/>
            </a:pPr>
            <a:r>
              <a:rPr lang="id-ID" sz="2200" dirty="0" smtClean="0"/>
              <a:t>		2. 	orde 2 (dengan simbol ▲) dengan jarak ± 10 km</a:t>
            </a:r>
          </a:p>
          <a:p>
            <a:pPr>
              <a:buNone/>
            </a:pPr>
            <a:r>
              <a:rPr lang="id-ID" sz="2200" dirty="0" smtClean="0"/>
              <a:t>		3.	orde 3 (dengan simbol </a:t>
            </a:r>
            <a:r>
              <a:rPr lang="el-GR" sz="2200" dirty="0" smtClean="0"/>
              <a:t>Δ) </a:t>
            </a:r>
            <a:r>
              <a:rPr lang="id-ID" sz="2200" dirty="0" smtClean="0"/>
              <a:t>dengan jarak 1 – 2 km, </a:t>
            </a:r>
          </a:p>
          <a:p>
            <a:pPr>
              <a:buNone/>
            </a:pPr>
            <a:r>
              <a:rPr lang="id-ID" sz="2200" dirty="0" smtClean="0"/>
              <a:t>		4.	orde 4 Nasional (dengan simbol ●) atau orde 4 			lokal (dengan simbol ○) dengan jarak 150 – 200 m.</a:t>
            </a:r>
          </a:p>
          <a:p>
            <a:pPr>
              <a:buNone/>
            </a:pPr>
            <a:r>
              <a:rPr lang="id-ID" sz="2200" dirty="0" smtClean="0"/>
              <a:t>	Disamping itu terdapat TDT prapatan (dengan simbul □) guna titik bantu dan bersifat sementara. </a:t>
            </a:r>
          </a:p>
          <a:p>
            <a:pPr>
              <a:buNone/>
            </a:pPr>
            <a:r>
              <a:rPr lang="id-ID" sz="2200" dirty="0" smtClean="0"/>
              <a:t>	Secara fisik TDT dilapangan dibuat dalam bentuk/konstruksi beton tertentu sesuai ordenya dan diberi cat dengan warna biru</a:t>
            </a:r>
            <a:endParaRPr lang="id-ID" sz="2200" dirty="0">
              <a:latin typeface="Tw Cen MT"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929354"/>
          </a:xfrm>
        </p:spPr>
        <p:txBody>
          <a:bodyPr>
            <a:normAutofit/>
          </a:bodyPr>
          <a:lstStyle/>
          <a:p>
            <a:pPr marL="514350" indent="-514350">
              <a:buNone/>
            </a:pPr>
            <a:r>
              <a:rPr lang="id-ID" sz="2400" b="1" dirty="0" smtClean="0">
                <a:latin typeface="Tw Cen MT" pitchFamily="34" charset="0"/>
              </a:rPr>
              <a:t>b. 	Metode Pengukuran TDT</a:t>
            </a:r>
          </a:p>
          <a:p>
            <a:pPr marL="514350" indent="-514350">
              <a:buNone/>
            </a:pPr>
            <a:endParaRPr lang="id-ID" sz="2400" dirty="0" smtClean="0">
              <a:latin typeface="Tw Cen MT" pitchFamily="34" charset="0"/>
            </a:endParaRPr>
          </a:p>
          <a:p>
            <a:pPr>
              <a:buNone/>
            </a:pPr>
            <a:r>
              <a:rPr lang="id-ID" sz="2400" dirty="0" smtClean="0">
                <a:latin typeface="Tw Cen MT" pitchFamily="34" charset="0"/>
              </a:rPr>
              <a:t>	Pengukuran TDT pada prinsipnya dilakukan pada sistem koordinat nasional dan dilakukan secara berjenjang, dengan mengunakan metode yaitu : </a:t>
            </a:r>
          </a:p>
          <a:p>
            <a:pPr>
              <a:buNone/>
            </a:pPr>
            <a:r>
              <a:rPr lang="id-ID" sz="2400" dirty="0" smtClean="0">
                <a:latin typeface="Tw Cen MT" pitchFamily="34" charset="0"/>
              </a:rPr>
              <a:t>	1. 	Pengamatan satelit menggunakan GPS (</a:t>
            </a:r>
            <a:r>
              <a:rPr lang="id-ID" sz="2400" i="1" dirty="0" smtClean="0">
                <a:latin typeface="Tw Cen MT" pitchFamily="34" charset="0"/>
              </a:rPr>
              <a:t>Global 	Positioning System) </a:t>
            </a:r>
            <a:r>
              <a:rPr lang="id-ID" sz="2400" dirty="0" smtClean="0">
                <a:latin typeface="Tw Cen MT" pitchFamily="34" charset="0"/>
              </a:rPr>
              <a:t>seperti</a:t>
            </a:r>
            <a:r>
              <a:rPr lang="id-ID" sz="2400" i="1" dirty="0" smtClean="0">
                <a:latin typeface="Tw Cen MT" pitchFamily="34" charset="0"/>
              </a:rPr>
              <a:t>: Static </a:t>
            </a:r>
            <a:r>
              <a:rPr lang="en-US" sz="2400" i="1" dirty="0" smtClean="0">
                <a:latin typeface="Tw Cen MT" pitchFamily="34" charset="0"/>
              </a:rPr>
              <a:t>Positioning, Rapid </a:t>
            </a:r>
            <a:r>
              <a:rPr lang="id-ID" sz="2400" i="1" dirty="0" smtClean="0">
                <a:latin typeface="Tw Cen MT" pitchFamily="34" charset="0"/>
              </a:rPr>
              <a:t>	</a:t>
            </a:r>
            <a:r>
              <a:rPr lang="en-US" sz="2400" i="1" dirty="0" smtClean="0">
                <a:latin typeface="Tw Cen MT" pitchFamily="34" charset="0"/>
              </a:rPr>
              <a:t>Static </a:t>
            </a:r>
            <a:r>
              <a:rPr lang="id-ID" sz="2400" i="1" dirty="0" smtClean="0">
                <a:latin typeface="Tw Cen MT" pitchFamily="34" charset="0"/>
              </a:rPr>
              <a:t>	</a:t>
            </a:r>
            <a:r>
              <a:rPr lang="en-US" sz="2400" dirty="0" err="1" smtClean="0">
                <a:latin typeface="Tw Cen MT" pitchFamily="34" charset="0"/>
              </a:rPr>
              <a:t>dan</a:t>
            </a:r>
            <a:r>
              <a:rPr lang="en-US" sz="2400" i="1" dirty="0" smtClean="0">
                <a:latin typeface="Tw Cen MT" pitchFamily="34" charset="0"/>
              </a:rPr>
              <a:t> Stop and Go</a:t>
            </a:r>
            <a:endParaRPr lang="id-ID" sz="2400" i="1" dirty="0" smtClean="0">
              <a:latin typeface="Tw Cen MT" pitchFamily="34" charset="0"/>
            </a:endParaRPr>
          </a:p>
          <a:p>
            <a:pPr>
              <a:buNone/>
            </a:pPr>
            <a:r>
              <a:rPr lang="id-ID" sz="2400" i="1" dirty="0" smtClean="0">
                <a:latin typeface="Tw Cen MT" pitchFamily="34" charset="0"/>
              </a:rPr>
              <a:t>	2. </a:t>
            </a:r>
            <a:r>
              <a:rPr lang="id-ID" sz="2400" dirty="0" smtClean="0">
                <a:latin typeface="Tw Cen MT" pitchFamily="34" charset="0"/>
              </a:rPr>
              <a:t>	</a:t>
            </a:r>
            <a:r>
              <a:rPr lang="en-US" sz="2400" dirty="0" err="1" smtClean="0">
                <a:latin typeface="Tw Cen MT" pitchFamily="34" charset="0"/>
              </a:rPr>
              <a:t>Pengukuran</a:t>
            </a:r>
            <a:r>
              <a:rPr lang="en-US" sz="2400" dirty="0" smtClean="0">
                <a:latin typeface="Tw Cen MT" pitchFamily="34" charset="0"/>
              </a:rPr>
              <a:t> </a:t>
            </a:r>
            <a:r>
              <a:rPr lang="en-US" sz="2400" dirty="0" err="1" smtClean="0">
                <a:latin typeface="Tw Cen MT" pitchFamily="34" charset="0"/>
              </a:rPr>
              <a:t>Terestrial</a:t>
            </a:r>
            <a:r>
              <a:rPr lang="en-US" sz="2400" dirty="0" smtClean="0">
                <a:latin typeface="Tw Cen MT" pitchFamily="34" charset="0"/>
              </a:rPr>
              <a:t> </a:t>
            </a:r>
            <a:r>
              <a:rPr lang="en-US" sz="2400" dirty="0" err="1" smtClean="0">
                <a:latin typeface="Tw Cen MT" pitchFamily="34" charset="0"/>
              </a:rPr>
              <a:t>yaitu</a:t>
            </a:r>
            <a:r>
              <a:rPr lang="id-ID" sz="2400" dirty="0" smtClean="0">
                <a:latin typeface="Tw Cen MT" pitchFamily="34" charset="0"/>
              </a:rPr>
              <a:t> penentuan posisi titik-titik di 	permukaan bumi melalui pengukuran jarak dan atau 	sudut, misalnya dengan metode: Poligon, Triangulasi, 	Trilaterasi, Triangulaterasi, serta Fotogrametrik</a:t>
            </a:r>
            <a:endParaRPr lang="id-ID" sz="2200" dirty="0">
              <a:latin typeface="Tw Cen MT"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215106"/>
          </a:xfrm>
        </p:spPr>
        <p:txBody>
          <a:bodyPr>
            <a:noAutofit/>
          </a:bodyPr>
          <a:lstStyle/>
          <a:p>
            <a:pPr marL="514350" indent="-514350">
              <a:buAutoNum type="alphaLcPeriod" startAt="3"/>
            </a:pPr>
            <a:r>
              <a:rPr lang="id-ID" sz="2400" b="1" dirty="0" smtClean="0">
                <a:latin typeface="Tw Cen MT" pitchFamily="34" charset="0"/>
              </a:rPr>
              <a:t>Sistem Koordinat Nasional </a:t>
            </a:r>
          </a:p>
          <a:p>
            <a:pPr marL="514350" indent="-514350">
              <a:buNone/>
            </a:pPr>
            <a:endParaRPr lang="id-ID" sz="2400" b="1" dirty="0" smtClean="0">
              <a:latin typeface="Tw Cen MT" pitchFamily="34" charset="0"/>
            </a:endParaRPr>
          </a:p>
          <a:p>
            <a:pPr>
              <a:buNone/>
            </a:pPr>
            <a:r>
              <a:rPr lang="id-ID" sz="2400" dirty="0" smtClean="0">
                <a:latin typeface="Tw Cen MT" pitchFamily="34" charset="0"/>
              </a:rPr>
              <a:t>	Setiap pembuatan TDT dihitung dengan menggunakan sistem proyeksi koordinat nasional yaitu Tranverse Mercator dengan lebar 3 º (TM-3º).</a:t>
            </a:r>
          </a:p>
          <a:p>
            <a:pPr>
              <a:buNone/>
            </a:pPr>
            <a:r>
              <a:rPr lang="id-ID" sz="2400" dirty="0" smtClean="0">
                <a:latin typeface="Tw Cen MT" pitchFamily="34" charset="0"/>
              </a:rPr>
              <a:t> </a:t>
            </a:r>
          </a:p>
          <a:p>
            <a:pPr>
              <a:buNone/>
            </a:pPr>
            <a:r>
              <a:rPr lang="id-ID" sz="2400" dirty="0" smtClean="0">
                <a:latin typeface="Tw Cen MT" pitchFamily="34" charset="0"/>
              </a:rPr>
              <a:t>	Model matematik bumi yang digunakan sebagi ellipsoid referensi adalah spheroid pada datum WGS-1984 (GRS-1980) dengan parameter a = 6.378.137 meter dan </a:t>
            </a:r>
            <a:r>
              <a:rPr lang="sv-SE" sz="2400" dirty="0" smtClean="0">
                <a:latin typeface="Tw Cen MT" pitchFamily="34" charset="0"/>
              </a:rPr>
              <a:t>f = 1/298,25722357. </a:t>
            </a:r>
            <a:endParaRPr lang="id-ID" sz="2400" dirty="0" smtClean="0">
              <a:latin typeface="Tw Cen MT" pitchFamily="34" charset="0"/>
            </a:endParaRPr>
          </a:p>
          <a:p>
            <a:pPr>
              <a:buNone/>
            </a:pPr>
            <a:r>
              <a:rPr lang="id-ID" sz="2400" dirty="0" smtClean="0">
                <a:latin typeface="Tw Cen MT" pitchFamily="34" charset="0"/>
              </a:rPr>
              <a:t>	</a:t>
            </a:r>
          </a:p>
          <a:p>
            <a:pPr>
              <a:buNone/>
            </a:pPr>
            <a:r>
              <a:rPr lang="id-ID" sz="2400" dirty="0" smtClean="0">
                <a:latin typeface="Tw Cen MT" pitchFamily="34" charset="0"/>
              </a:rPr>
              <a:t>	</a:t>
            </a:r>
            <a:r>
              <a:rPr lang="sv-SE" sz="2400" dirty="0" smtClean="0">
                <a:latin typeface="Tw Cen MT" pitchFamily="34" charset="0"/>
              </a:rPr>
              <a:t>Besaran faktor skala di meridian sentral (k) = 0,9999. </a:t>
            </a:r>
            <a:endParaRPr lang="id-ID" sz="2400" dirty="0" smtClean="0">
              <a:latin typeface="Tw Cen MT" pitchFamily="34" charset="0"/>
            </a:endParaRPr>
          </a:p>
          <a:p>
            <a:pPr>
              <a:buNone/>
            </a:pPr>
            <a:r>
              <a:rPr lang="id-ID" sz="2400" dirty="0" smtClean="0">
                <a:latin typeface="Tw Cen MT" pitchFamily="34" charset="0"/>
              </a:rPr>
              <a:t>	</a:t>
            </a:r>
            <a:r>
              <a:rPr lang="sv-SE" sz="2400" dirty="0" smtClean="0">
                <a:latin typeface="Tw Cen MT" pitchFamily="34" charset="0"/>
              </a:rPr>
              <a:t>Titik</a:t>
            </a:r>
            <a:r>
              <a:rPr lang="id-ID" sz="2400" dirty="0" smtClean="0">
                <a:latin typeface="Tw Cen MT" pitchFamily="34" charset="0"/>
              </a:rPr>
              <a:t> </a:t>
            </a:r>
            <a:r>
              <a:rPr lang="sv-SE" sz="2400" dirty="0" smtClean="0">
                <a:latin typeface="Tw Cen MT" pitchFamily="34" charset="0"/>
              </a:rPr>
              <a:t>nol semu terletak pada koordinat yaitu </a:t>
            </a:r>
            <a:endParaRPr lang="id-ID" sz="2400" dirty="0" smtClean="0">
              <a:latin typeface="Tw Cen MT" pitchFamily="34" charset="0"/>
            </a:endParaRPr>
          </a:p>
          <a:p>
            <a:pPr>
              <a:buNone/>
            </a:pPr>
            <a:r>
              <a:rPr lang="id-ID" sz="2400" dirty="0" smtClean="0">
                <a:latin typeface="Tw Cen MT" pitchFamily="34" charset="0"/>
              </a:rPr>
              <a:t>		</a:t>
            </a:r>
            <a:r>
              <a:rPr lang="sv-SE" sz="2400" dirty="0" smtClean="0">
                <a:latin typeface="Tw Cen MT" pitchFamily="34" charset="0"/>
              </a:rPr>
              <a:t>Timur (X)</a:t>
            </a:r>
            <a:r>
              <a:rPr lang="id-ID" sz="2400" dirty="0" smtClean="0">
                <a:latin typeface="Tw Cen MT" pitchFamily="34" charset="0"/>
              </a:rPr>
              <a:t> = </a:t>
            </a:r>
            <a:r>
              <a:rPr lang="sv-SE" sz="2400" dirty="0" smtClean="0">
                <a:latin typeface="Tw Cen MT" pitchFamily="34" charset="0"/>
              </a:rPr>
              <a:t> </a:t>
            </a:r>
            <a:r>
              <a:rPr lang="id-ID" sz="2400" dirty="0" smtClean="0">
                <a:latin typeface="Tw Cen MT" pitchFamily="34" charset="0"/>
              </a:rPr>
              <a:t>  </a:t>
            </a:r>
            <a:r>
              <a:rPr lang="sv-SE" sz="2400" dirty="0" smtClean="0">
                <a:latin typeface="Tw Cen MT" pitchFamily="34" charset="0"/>
              </a:rPr>
              <a:t>200.000 meter, </a:t>
            </a:r>
            <a:endParaRPr lang="id-ID" sz="2400" dirty="0" smtClean="0">
              <a:latin typeface="Tw Cen MT" pitchFamily="34" charset="0"/>
            </a:endParaRPr>
          </a:p>
          <a:p>
            <a:pPr>
              <a:buNone/>
            </a:pPr>
            <a:r>
              <a:rPr lang="id-ID" sz="2400" dirty="0" smtClean="0">
                <a:latin typeface="Tw Cen MT" pitchFamily="34" charset="0"/>
              </a:rPr>
              <a:t>		</a:t>
            </a:r>
            <a:r>
              <a:rPr lang="sv-SE" sz="2400" dirty="0" smtClean="0">
                <a:latin typeface="Tw Cen MT" pitchFamily="34" charset="0"/>
              </a:rPr>
              <a:t>Utara (Y)</a:t>
            </a:r>
            <a:r>
              <a:rPr lang="id-ID" sz="2400" dirty="0" smtClean="0">
                <a:latin typeface="Tw Cen MT" pitchFamily="34" charset="0"/>
              </a:rPr>
              <a:t>  = 1.500.000 meter</a:t>
            </a:r>
            <a:endParaRPr lang="id-ID" sz="2400" b="1" dirty="0" smtClean="0">
              <a:latin typeface="Tw Cen MT" pitchFamily="34" charset="0"/>
            </a:endParaRPr>
          </a:p>
          <a:p>
            <a:pPr marL="514350" indent="-514350">
              <a:buNone/>
            </a:pPr>
            <a:endParaRPr lang="id-ID" sz="2400" dirty="0" smtClean="0">
              <a:latin typeface="Tw Cen MT" pitchFamily="34" charset="0"/>
            </a:endParaRPr>
          </a:p>
          <a:p>
            <a:pPr>
              <a:buNone/>
            </a:pPr>
            <a:r>
              <a:rPr lang="id-ID" sz="2400" dirty="0" smtClean="0">
                <a:latin typeface="Tw Cen MT" pitchFamily="34" charset="0"/>
              </a:rPr>
              <a:t>	</a:t>
            </a:r>
            <a:endParaRPr lang="id-ID" sz="2400" dirty="0">
              <a:latin typeface="Tw Cen MT"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643710"/>
          </a:xfrm>
        </p:spPr>
        <p:txBody>
          <a:bodyPr>
            <a:noAutofit/>
          </a:bodyPr>
          <a:lstStyle/>
          <a:p>
            <a:pPr marL="514350" indent="-514350">
              <a:buNone/>
            </a:pPr>
            <a:r>
              <a:rPr lang="id-ID" sz="2400" b="1" dirty="0" smtClean="0">
                <a:latin typeface="Tw Cen MT" pitchFamily="34" charset="0"/>
              </a:rPr>
              <a:t>d. 	Monumentasi</a:t>
            </a:r>
          </a:p>
          <a:p>
            <a:pPr>
              <a:buNone/>
            </a:pPr>
            <a:r>
              <a:rPr lang="id-ID" sz="2400" dirty="0" smtClean="0">
                <a:latin typeface="Tw Cen MT" pitchFamily="34" charset="0"/>
              </a:rPr>
              <a:t>	Untuk keperluan dokumentasi, setiap TDT dibuatkan buku tugu yang terdiri dari :</a:t>
            </a:r>
          </a:p>
          <a:p>
            <a:pPr>
              <a:buNone/>
            </a:pPr>
            <a:r>
              <a:rPr lang="id-ID" sz="2400" dirty="0" smtClean="0">
                <a:latin typeface="Tw Cen MT" pitchFamily="34" charset="0"/>
              </a:rPr>
              <a:t>	deskripsi</a:t>
            </a:r>
          </a:p>
          <a:p>
            <a:pPr>
              <a:buNone/>
            </a:pPr>
            <a:r>
              <a:rPr lang="id-ID" sz="2400" dirty="0" smtClean="0">
                <a:latin typeface="Tw Cen MT" pitchFamily="34" charset="0"/>
              </a:rPr>
              <a:t>	sketsa lokasi</a:t>
            </a:r>
          </a:p>
          <a:p>
            <a:pPr>
              <a:buNone/>
            </a:pPr>
            <a:r>
              <a:rPr lang="id-ID" sz="2400" dirty="0" smtClean="0">
                <a:latin typeface="Tw Cen MT" pitchFamily="34" charset="0"/>
              </a:rPr>
              <a:t>	daftar koordinat</a:t>
            </a:r>
          </a:p>
          <a:p>
            <a:pPr>
              <a:buNone/>
            </a:pPr>
            <a:r>
              <a:rPr lang="id-ID" sz="2400" dirty="0" smtClean="0">
                <a:latin typeface="Tw Cen MT" pitchFamily="34" charset="0"/>
              </a:rPr>
              <a:t>	foto TDT</a:t>
            </a:r>
          </a:p>
          <a:p>
            <a:pPr algn="ctr">
              <a:buNone/>
            </a:pPr>
            <a:r>
              <a:rPr lang="id-ID" sz="2400" dirty="0" smtClean="0">
                <a:latin typeface="Tw Cen MT" pitchFamily="34" charset="0"/>
              </a:rPr>
              <a:t>	Tabel. Daftar Isian untuk Buku Tugu TDT</a:t>
            </a:r>
          </a:p>
          <a:p>
            <a:pPr>
              <a:buNone/>
            </a:pPr>
            <a:r>
              <a:rPr lang="id-ID" sz="2400" dirty="0" smtClean="0">
                <a:latin typeface="Tw Cen MT" pitchFamily="34" charset="0"/>
              </a:rPr>
              <a:t>	</a:t>
            </a:r>
            <a:endParaRPr lang="id-ID" sz="2400" dirty="0">
              <a:latin typeface="Tw Cen MT" pitchFamily="34" charset="0"/>
            </a:endParaRPr>
          </a:p>
        </p:txBody>
      </p:sp>
      <p:graphicFrame>
        <p:nvGraphicFramePr>
          <p:cNvPr id="4" name="Table 3"/>
          <p:cNvGraphicFramePr>
            <a:graphicFrameLocks noGrp="1"/>
          </p:cNvGraphicFramePr>
          <p:nvPr/>
        </p:nvGraphicFramePr>
        <p:xfrm>
          <a:off x="1428728" y="3857628"/>
          <a:ext cx="6453191" cy="2225040"/>
        </p:xfrm>
        <a:graphic>
          <a:graphicData uri="http://schemas.openxmlformats.org/drawingml/2006/table">
            <a:tbl>
              <a:tblPr firstRow="1" bandRow="1">
                <a:tableStyleId>{5C22544A-7EE6-4342-B048-85BDC9FD1C3A}</a:tableStyleId>
              </a:tblPr>
              <a:tblGrid>
                <a:gridCol w="1814972"/>
                <a:gridCol w="1411623"/>
                <a:gridCol w="1613298"/>
                <a:gridCol w="1613298"/>
              </a:tblGrid>
              <a:tr h="370840">
                <a:tc rowSpan="2">
                  <a:txBody>
                    <a:bodyPr/>
                    <a:lstStyle/>
                    <a:p>
                      <a:pPr algn="ctr"/>
                      <a:r>
                        <a:rPr lang="id-ID" b="1" dirty="0" smtClean="0"/>
                        <a:t>Daftar Isian (DI)</a:t>
                      </a:r>
                      <a:endParaRPr lang="id-ID" b="1" dirty="0"/>
                    </a:p>
                  </a:txBody>
                  <a:tcPr/>
                </a:tc>
                <a:tc gridSpan="3">
                  <a:txBody>
                    <a:bodyPr/>
                    <a:lstStyle/>
                    <a:p>
                      <a:pPr algn="ctr"/>
                      <a:r>
                        <a:rPr lang="id-ID" b="1" dirty="0" smtClean="0"/>
                        <a:t>Orde</a:t>
                      </a:r>
                      <a:endParaRPr lang="id-ID" b="1" dirty="0"/>
                    </a:p>
                  </a:txBody>
                  <a:tcPr/>
                </a:tc>
                <a:tc hMerge="1">
                  <a:txBody>
                    <a:bodyPr/>
                    <a:lstStyle/>
                    <a:p>
                      <a:endParaRPr lang="id-ID"/>
                    </a:p>
                  </a:txBody>
                  <a:tcPr/>
                </a:tc>
                <a:tc hMerge="1">
                  <a:txBody>
                    <a:bodyPr/>
                    <a:lstStyle/>
                    <a:p>
                      <a:endParaRPr lang="id-ID"/>
                    </a:p>
                  </a:txBody>
                  <a:tcPr/>
                </a:tc>
              </a:tr>
              <a:tr h="370840">
                <a:tc vMerge="1">
                  <a:txBody>
                    <a:bodyPr/>
                    <a:lstStyle/>
                    <a:p>
                      <a:endParaRPr lang="id-ID"/>
                    </a:p>
                  </a:txBody>
                  <a:tcPr/>
                </a:tc>
                <a:tc>
                  <a:txBody>
                    <a:bodyPr/>
                    <a:lstStyle/>
                    <a:p>
                      <a:pPr algn="ctr"/>
                      <a:r>
                        <a:rPr lang="id-ID" b="1" dirty="0" smtClean="0"/>
                        <a:t>2</a:t>
                      </a:r>
                      <a:endParaRPr lang="id-ID" b="1" dirty="0"/>
                    </a:p>
                  </a:txBody>
                  <a:tcPr/>
                </a:tc>
                <a:tc>
                  <a:txBody>
                    <a:bodyPr/>
                    <a:lstStyle/>
                    <a:p>
                      <a:pPr algn="ctr"/>
                      <a:r>
                        <a:rPr lang="id-ID" b="1" dirty="0" smtClean="0"/>
                        <a:t>3</a:t>
                      </a:r>
                      <a:endParaRPr lang="id-ID" b="1" dirty="0"/>
                    </a:p>
                  </a:txBody>
                  <a:tcPr/>
                </a:tc>
                <a:tc>
                  <a:txBody>
                    <a:bodyPr/>
                    <a:lstStyle/>
                    <a:p>
                      <a:pPr algn="ctr"/>
                      <a:r>
                        <a:rPr lang="id-ID" b="1" dirty="0" smtClean="0"/>
                        <a:t>4</a:t>
                      </a:r>
                      <a:endParaRPr lang="id-ID" b="1" dirty="0"/>
                    </a:p>
                  </a:txBody>
                  <a:tcPr/>
                </a:tc>
              </a:tr>
              <a:tr h="370840">
                <a:tc>
                  <a:txBody>
                    <a:bodyPr/>
                    <a:lstStyle/>
                    <a:p>
                      <a:r>
                        <a:rPr lang="id-ID" dirty="0" smtClean="0"/>
                        <a:t>Deskripsi</a:t>
                      </a:r>
                      <a:endParaRPr lang="id-ID" dirty="0"/>
                    </a:p>
                  </a:txBody>
                  <a:tcPr/>
                </a:tc>
                <a:tc>
                  <a:txBody>
                    <a:bodyPr/>
                    <a:lstStyle/>
                    <a:p>
                      <a:pPr algn="ctr"/>
                      <a:r>
                        <a:rPr lang="id-ID" dirty="0" smtClean="0"/>
                        <a:t>100</a:t>
                      </a:r>
                      <a:endParaRPr lang="id-ID" dirty="0"/>
                    </a:p>
                  </a:txBody>
                  <a:tcPr/>
                </a:tc>
                <a:tc>
                  <a:txBody>
                    <a:bodyPr/>
                    <a:lstStyle/>
                    <a:p>
                      <a:pPr algn="ctr"/>
                      <a:r>
                        <a:rPr lang="id-ID" dirty="0" smtClean="0"/>
                        <a:t>101</a:t>
                      </a:r>
                      <a:endParaRPr lang="id-ID" dirty="0"/>
                    </a:p>
                  </a:txBody>
                  <a:tcPr/>
                </a:tc>
                <a:tc>
                  <a:txBody>
                    <a:bodyPr/>
                    <a:lstStyle/>
                    <a:p>
                      <a:pPr algn="ctr"/>
                      <a:r>
                        <a:rPr lang="id-ID" dirty="0" smtClean="0"/>
                        <a:t>102</a:t>
                      </a:r>
                      <a:endParaRPr lang="id-ID" dirty="0"/>
                    </a:p>
                  </a:txBody>
                  <a:tcPr/>
                </a:tc>
              </a:tr>
              <a:tr h="370840">
                <a:tc>
                  <a:txBody>
                    <a:bodyPr/>
                    <a:lstStyle/>
                    <a:p>
                      <a:r>
                        <a:rPr lang="id-ID" dirty="0" smtClean="0"/>
                        <a:t>Sket Lokasi</a:t>
                      </a:r>
                      <a:endParaRPr lang="id-ID" dirty="0"/>
                    </a:p>
                  </a:txBody>
                  <a:tcPr/>
                </a:tc>
                <a:tc>
                  <a:txBody>
                    <a:bodyPr/>
                    <a:lstStyle/>
                    <a:p>
                      <a:pPr algn="ctr"/>
                      <a:r>
                        <a:rPr lang="id-ID" dirty="0" smtClean="0"/>
                        <a:t>100A</a:t>
                      </a:r>
                      <a:endParaRPr lang="id-ID" dirty="0"/>
                    </a:p>
                  </a:txBody>
                  <a:tcPr/>
                </a:tc>
                <a:tc>
                  <a:txBody>
                    <a:bodyPr/>
                    <a:lstStyle/>
                    <a:p>
                      <a:pPr algn="ctr"/>
                      <a:r>
                        <a:rPr lang="id-ID" dirty="0" smtClean="0"/>
                        <a:t>101A</a:t>
                      </a:r>
                      <a:endParaRPr lang="id-ID" dirty="0"/>
                    </a:p>
                  </a:txBody>
                  <a:tcPr/>
                </a:tc>
                <a:tc>
                  <a:txBody>
                    <a:bodyPr/>
                    <a:lstStyle/>
                    <a:p>
                      <a:pPr algn="ctr"/>
                      <a:r>
                        <a:rPr lang="id-ID" dirty="0" smtClean="0"/>
                        <a:t>102A</a:t>
                      </a:r>
                      <a:endParaRPr lang="id-ID" dirty="0"/>
                    </a:p>
                  </a:txBody>
                  <a:tcPr/>
                </a:tc>
              </a:tr>
              <a:tr h="370840">
                <a:tc>
                  <a:txBody>
                    <a:bodyPr/>
                    <a:lstStyle/>
                    <a:p>
                      <a:r>
                        <a:rPr lang="id-ID" dirty="0" smtClean="0"/>
                        <a:t>Daftar Koordinat</a:t>
                      </a:r>
                      <a:endParaRPr lang="id-ID" dirty="0"/>
                    </a:p>
                  </a:txBody>
                  <a:tcPr/>
                </a:tc>
                <a:tc>
                  <a:txBody>
                    <a:bodyPr/>
                    <a:lstStyle/>
                    <a:p>
                      <a:pPr algn="ctr"/>
                      <a:r>
                        <a:rPr lang="id-ID" dirty="0" smtClean="0"/>
                        <a:t>100B</a:t>
                      </a:r>
                      <a:endParaRPr lang="id-ID" dirty="0"/>
                    </a:p>
                  </a:txBody>
                  <a:tcPr/>
                </a:tc>
                <a:tc>
                  <a:txBody>
                    <a:bodyPr/>
                    <a:lstStyle/>
                    <a:p>
                      <a:pPr algn="ctr"/>
                      <a:r>
                        <a:rPr lang="id-ID" dirty="0" smtClean="0"/>
                        <a:t>101B</a:t>
                      </a:r>
                      <a:endParaRPr lang="id-ID" dirty="0"/>
                    </a:p>
                  </a:txBody>
                  <a:tcPr/>
                </a:tc>
                <a:tc>
                  <a:txBody>
                    <a:bodyPr/>
                    <a:lstStyle/>
                    <a:p>
                      <a:pPr algn="ctr"/>
                      <a:r>
                        <a:rPr lang="id-ID" dirty="0" smtClean="0"/>
                        <a:t>102B</a:t>
                      </a:r>
                      <a:endParaRPr lang="id-ID" dirty="0"/>
                    </a:p>
                  </a:txBody>
                  <a:tcPr/>
                </a:tc>
              </a:tr>
              <a:tr h="370840">
                <a:tc>
                  <a:txBody>
                    <a:bodyPr/>
                    <a:lstStyle/>
                    <a:p>
                      <a:r>
                        <a:rPr lang="id-ID" dirty="0" smtClean="0"/>
                        <a:t>Foto TDT</a:t>
                      </a:r>
                      <a:endParaRPr lang="id-ID" dirty="0"/>
                    </a:p>
                  </a:txBody>
                  <a:tcPr/>
                </a:tc>
                <a:tc>
                  <a:txBody>
                    <a:bodyPr/>
                    <a:lstStyle/>
                    <a:p>
                      <a:pPr algn="ctr"/>
                      <a:r>
                        <a:rPr lang="id-ID" dirty="0" smtClean="0"/>
                        <a:t>100C</a:t>
                      </a:r>
                      <a:endParaRPr lang="id-ID" dirty="0"/>
                    </a:p>
                  </a:txBody>
                  <a:tcPr/>
                </a:tc>
                <a:tc>
                  <a:txBody>
                    <a:bodyPr/>
                    <a:lstStyle/>
                    <a:p>
                      <a:pPr algn="ctr"/>
                      <a:r>
                        <a:rPr lang="id-ID" dirty="0" smtClean="0"/>
                        <a:t>101C</a:t>
                      </a:r>
                      <a:endParaRPr lang="id-ID" dirty="0"/>
                    </a:p>
                  </a:txBody>
                  <a:tcPr/>
                </a:tc>
                <a:tc>
                  <a:txBody>
                    <a:bodyPr/>
                    <a:lstStyle/>
                    <a:p>
                      <a:pPr algn="ctr"/>
                      <a:r>
                        <a:rPr lang="id-ID" dirty="0" smtClean="0"/>
                        <a:t>102C</a:t>
                      </a:r>
                      <a:endParaRPr lang="id-ID" dirty="0"/>
                    </a:p>
                  </a:txBody>
                  <a:tcPr/>
                </a:tc>
              </a:tr>
            </a:tbl>
          </a:graphicData>
        </a:graphic>
      </p:graphicFrame>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072230"/>
          </a:xfrm>
        </p:spPr>
        <p:txBody>
          <a:bodyPr>
            <a:noAutofit/>
          </a:bodyPr>
          <a:lstStyle/>
          <a:p>
            <a:pPr algn="just">
              <a:buNone/>
            </a:pPr>
            <a:endParaRPr lang="id-ID" sz="2400" dirty="0" smtClean="0">
              <a:latin typeface="Tw Cen MT" pitchFamily="34" charset="0"/>
            </a:endParaRPr>
          </a:p>
          <a:p>
            <a:pPr>
              <a:buNone/>
            </a:pPr>
            <a:r>
              <a:rPr lang="id-ID" sz="2400" dirty="0" smtClean="0">
                <a:latin typeface="Tw Cen MT" pitchFamily="34" charset="0"/>
              </a:rPr>
              <a:t>	Buku tugu orde 2 dan orde 3 dibuat rangkap 3 yang disimpan untuk BPN </a:t>
            </a:r>
            <a:r>
              <a:rPr lang="fi-FI" sz="2400" dirty="0" smtClean="0">
                <a:latin typeface="Tw Cen MT" pitchFamily="34" charset="0"/>
              </a:rPr>
              <a:t>Pusat, Kanwil BPN Provinsi serta Kantor Pertanahan Kabupaten/Kota</a:t>
            </a:r>
            <a:r>
              <a:rPr lang="id-ID" sz="2400" dirty="0" smtClean="0">
                <a:latin typeface="Tw Cen MT" pitchFamily="34" charset="0"/>
              </a:rPr>
              <a:t>.</a:t>
            </a:r>
          </a:p>
          <a:p>
            <a:pPr>
              <a:buNone/>
            </a:pPr>
            <a:endParaRPr lang="id-ID" sz="2400" dirty="0" smtClean="0">
              <a:latin typeface="Tw Cen MT" pitchFamily="34" charset="0"/>
            </a:endParaRPr>
          </a:p>
          <a:p>
            <a:pPr>
              <a:buNone/>
            </a:pPr>
            <a:r>
              <a:rPr lang="id-ID" sz="2400" dirty="0" smtClean="0">
                <a:latin typeface="Tw Cen MT" pitchFamily="34" charset="0"/>
              </a:rPr>
              <a:t>	Buku tugu orde 4 dibuat satu rangkap hanya untuk Kantor Pertanahan </a:t>
            </a:r>
            <a:r>
              <a:rPr lang="fi-FI" sz="2400" dirty="0" smtClean="0">
                <a:latin typeface="Tw Cen MT" pitchFamily="34" charset="0"/>
              </a:rPr>
              <a:t>Kabupaten/Kota. </a:t>
            </a:r>
            <a:endParaRPr lang="id-ID" sz="2400" dirty="0" smtClean="0">
              <a:latin typeface="Tw Cen MT" pitchFamily="34" charset="0"/>
            </a:endParaRPr>
          </a:p>
          <a:p>
            <a:pPr>
              <a:buNone/>
            </a:pPr>
            <a:endParaRPr lang="id-ID" sz="2400" dirty="0" smtClean="0">
              <a:latin typeface="Tw Cen MT" pitchFamily="34" charset="0"/>
            </a:endParaRPr>
          </a:p>
          <a:p>
            <a:pPr>
              <a:buNone/>
            </a:pPr>
            <a:r>
              <a:rPr lang="id-ID" sz="2400" dirty="0" smtClean="0">
                <a:latin typeface="Tw Cen MT" pitchFamily="34" charset="0"/>
              </a:rPr>
              <a:t>	</a:t>
            </a:r>
            <a:r>
              <a:rPr lang="fi-FI" sz="2400" dirty="0" smtClean="0">
                <a:latin typeface="Tw Cen MT" pitchFamily="34" charset="0"/>
              </a:rPr>
              <a:t>Pemeliharaan TDT dilakukan oleh Kantor Pertanahan</a:t>
            </a:r>
            <a:r>
              <a:rPr lang="id-ID" sz="2400" dirty="0" smtClean="0">
                <a:latin typeface="Tw Cen MT" pitchFamily="34" charset="0"/>
              </a:rPr>
              <a:t> Kabupaten/Kota. </a:t>
            </a:r>
          </a:p>
          <a:p>
            <a:pPr>
              <a:buNone/>
            </a:pPr>
            <a:endParaRPr lang="id-ID" sz="2400" dirty="0" smtClean="0">
              <a:latin typeface="Tw Cen MT" pitchFamily="34" charset="0"/>
            </a:endParaRPr>
          </a:p>
          <a:p>
            <a:pPr>
              <a:buNone/>
            </a:pPr>
            <a:r>
              <a:rPr lang="id-ID" sz="2400" dirty="0" smtClean="0">
                <a:latin typeface="Tw Cen MT" pitchFamily="34" charset="0"/>
              </a:rPr>
              <a:t>	Setiap 50 TDT dalam orde yang sama dijilid menjadi 1 buku 	</a:t>
            </a:r>
          </a:p>
          <a:p>
            <a:pPr>
              <a:buNone/>
            </a:pPr>
            <a:r>
              <a:rPr lang="id-ID" sz="2400" dirty="0" smtClean="0">
                <a:latin typeface="Tw Cen MT" pitchFamily="34" charset="0"/>
              </a:rPr>
              <a:t>	</a:t>
            </a:r>
            <a:endParaRPr lang="id-ID" sz="2400" dirty="0">
              <a:latin typeface="Tw Cen MT" pitchFamily="34"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229600" cy="6643710"/>
          </a:xfrm>
        </p:spPr>
        <p:txBody>
          <a:bodyPr>
            <a:noAutofit/>
          </a:bodyPr>
          <a:lstStyle/>
          <a:p>
            <a:pPr marL="514350" indent="-514350">
              <a:buAutoNum type="alphaLcPeriod" startAt="5"/>
            </a:pPr>
            <a:r>
              <a:rPr lang="id-ID" sz="2400" b="1" dirty="0" smtClean="0">
                <a:latin typeface="Tw Cen MT" pitchFamily="34" charset="0"/>
              </a:rPr>
              <a:t>Pembuatan Peta Dasar Teknik</a:t>
            </a:r>
          </a:p>
          <a:p>
            <a:pPr marL="514350" indent="-514350">
              <a:buNone/>
            </a:pPr>
            <a:endParaRPr lang="id-ID" sz="2400" b="1" dirty="0" smtClean="0">
              <a:latin typeface="Tw Cen MT" pitchFamily="34" charset="0"/>
            </a:endParaRPr>
          </a:p>
          <a:p>
            <a:pPr>
              <a:buNone/>
            </a:pPr>
            <a:r>
              <a:rPr lang="id-ID" sz="2400" dirty="0" smtClean="0"/>
              <a:t>	Peta dasar teknik merupakan peta yang menggambarkan distribusi TDT dalam suatu wilayah tertentu dengan:</a:t>
            </a:r>
          </a:p>
          <a:p>
            <a:pPr>
              <a:buNone/>
            </a:pPr>
            <a:r>
              <a:rPr lang="id-ID" sz="2400" dirty="0" smtClean="0"/>
              <a:t>	 Skala 1 : 25.000 (orde 0, 1, 2, 3) </a:t>
            </a:r>
          </a:p>
          <a:p>
            <a:pPr>
              <a:buNone/>
            </a:pPr>
            <a:r>
              <a:rPr lang="id-ID" sz="2400" dirty="0" smtClean="0"/>
              <a:t>	 Skala 1 : 10.000 (orde 4). </a:t>
            </a:r>
          </a:p>
          <a:p>
            <a:pPr>
              <a:buNone/>
            </a:pPr>
            <a:endParaRPr lang="id-ID" sz="2400" dirty="0" smtClean="0"/>
          </a:p>
          <a:p>
            <a:pPr>
              <a:buNone/>
            </a:pPr>
            <a:r>
              <a:rPr lang="id-ID" sz="2400" dirty="0" smtClean="0"/>
              <a:t>	Peta dasar teknik berfungsi sebagai peta indeks pembagian </a:t>
            </a:r>
            <a:r>
              <a:rPr lang="fi-FI" sz="2400" dirty="0" smtClean="0"/>
              <a:t>lembar peta serta alat perencanaan pengikatan pada: </a:t>
            </a:r>
            <a:endParaRPr lang="id-ID" sz="2400" dirty="0" smtClean="0"/>
          </a:p>
          <a:p>
            <a:pPr>
              <a:buNone/>
            </a:pPr>
            <a:r>
              <a:rPr lang="id-ID" sz="2400" dirty="0" smtClean="0"/>
              <a:t>	1. 	</a:t>
            </a:r>
            <a:r>
              <a:rPr lang="fi-FI" sz="2400" dirty="0" smtClean="0"/>
              <a:t>Pengukuran TDT orde</a:t>
            </a:r>
            <a:r>
              <a:rPr lang="id-ID" sz="2400" dirty="0" smtClean="0"/>
              <a:t> lebih rendah</a:t>
            </a:r>
          </a:p>
          <a:p>
            <a:pPr>
              <a:buNone/>
            </a:pPr>
            <a:r>
              <a:rPr lang="id-ID" sz="2400" dirty="0" smtClean="0"/>
              <a:t>	2.	Pengukuran guna pembuatan peta dasar pendaftaran </a:t>
            </a:r>
          </a:p>
          <a:p>
            <a:pPr>
              <a:buNone/>
            </a:pPr>
            <a:r>
              <a:rPr lang="id-ID" sz="2400" dirty="0" smtClean="0"/>
              <a:t>	3. 	Pengukuran bidang-bidang tanah.</a:t>
            </a:r>
            <a:endParaRPr lang="id-ID" sz="2400" b="1" dirty="0" smtClean="0">
              <a:latin typeface="Tw Cen MT" pitchFamily="34" charset="0"/>
            </a:endParaRPr>
          </a:p>
          <a:p>
            <a:pPr>
              <a:buNone/>
            </a:pPr>
            <a:r>
              <a:rPr lang="id-ID" sz="2400" dirty="0" smtClean="0">
                <a:latin typeface="Tw Cen MT" pitchFamily="34" charset="0"/>
              </a:rPr>
              <a:t>	</a:t>
            </a:r>
            <a:endParaRPr lang="id-ID" sz="2400" dirty="0">
              <a:latin typeface="Tw Cen MT"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929354"/>
          </a:xfrm>
        </p:spPr>
        <p:txBody>
          <a:bodyPr>
            <a:normAutofit/>
          </a:bodyPr>
          <a:lstStyle/>
          <a:p>
            <a:pPr marL="514350" indent="-514350">
              <a:buAutoNum type="arabicPeriod" startAt="2"/>
            </a:pPr>
            <a:r>
              <a:rPr lang="id-ID" dirty="0" smtClean="0">
                <a:latin typeface="Tw Cen MT" pitchFamily="34" charset="0"/>
              </a:rPr>
              <a:t>Pembuatan Peta Dasar Pendaftaran  </a:t>
            </a:r>
          </a:p>
          <a:p>
            <a:pPr>
              <a:buNone/>
            </a:pPr>
            <a:r>
              <a:rPr lang="id-ID" sz="2400" dirty="0" smtClean="0"/>
              <a:t>	</a:t>
            </a:r>
          </a:p>
          <a:p>
            <a:pPr>
              <a:buNone/>
            </a:pPr>
            <a:r>
              <a:rPr lang="id-ID" sz="2400" dirty="0" smtClean="0"/>
              <a:t>	Peta dasar pendaftaran adalah peta yang memuat titik-titik dasar teknik dan unsur-unsur geografis, seperti :</a:t>
            </a:r>
          </a:p>
          <a:p>
            <a:pPr>
              <a:buNone/>
            </a:pPr>
            <a:r>
              <a:rPr lang="id-ID" sz="2400" dirty="0" smtClean="0"/>
              <a:t>	sungai</a:t>
            </a:r>
          </a:p>
          <a:p>
            <a:pPr>
              <a:buNone/>
            </a:pPr>
            <a:r>
              <a:rPr lang="id-ID" sz="2400" dirty="0" smtClean="0"/>
              <a:t>	jalan</a:t>
            </a:r>
          </a:p>
          <a:p>
            <a:pPr>
              <a:buNone/>
            </a:pPr>
            <a:r>
              <a:rPr lang="id-ID" sz="2400" dirty="0" smtClean="0"/>
              <a:t>	bangunan</a:t>
            </a:r>
          </a:p>
          <a:p>
            <a:pPr>
              <a:buNone/>
            </a:pPr>
            <a:r>
              <a:rPr lang="id-ID" sz="2400" dirty="0" smtClean="0"/>
              <a:t>	batas fisik bidangbidang tanah. </a:t>
            </a:r>
          </a:p>
          <a:p>
            <a:pPr>
              <a:buNone/>
            </a:pPr>
            <a:endParaRPr lang="id-ID" sz="2400" dirty="0" smtClean="0"/>
          </a:p>
          <a:p>
            <a:pPr>
              <a:buNone/>
            </a:pPr>
            <a:r>
              <a:rPr lang="id-ID" sz="2400" dirty="0" smtClean="0"/>
              <a:t>	Peta dasar pendaftaran merupakan gabungan peta TDT dan peta situasi. Merupakan dasar untuk pembuatan peta pendaftaran yang berfungsi sebagai media pemetaan pemilikan bidang tanah yang sudah diukur.</a:t>
            </a:r>
            <a:endParaRPr lang="id-ID" sz="2400" dirty="0">
              <a:latin typeface="Tw Cen MT"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929354"/>
          </a:xfrm>
        </p:spPr>
        <p:txBody>
          <a:bodyPr>
            <a:normAutofit/>
          </a:bodyPr>
          <a:lstStyle/>
          <a:p>
            <a:pPr marL="514350" indent="-514350">
              <a:buNone/>
            </a:pPr>
            <a:r>
              <a:rPr lang="id-ID" dirty="0" smtClean="0">
                <a:latin typeface="Tw Cen MT" pitchFamily="34" charset="0"/>
              </a:rPr>
              <a:t>a. 	Pengukuran detil-detil situasi   </a:t>
            </a:r>
          </a:p>
          <a:p>
            <a:pPr>
              <a:buNone/>
            </a:pPr>
            <a:r>
              <a:rPr lang="id-ID" sz="2400" dirty="0" smtClean="0"/>
              <a:t>	</a:t>
            </a:r>
          </a:p>
          <a:p>
            <a:pPr>
              <a:buNone/>
            </a:pPr>
            <a:r>
              <a:rPr lang="id-ID" sz="2400" dirty="0" smtClean="0"/>
              <a:t>	Bertujuan untuk melengkapi peta dasar teknik dengan unsur-unsur geografis guna memudahkan identifikasi dan </a:t>
            </a:r>
            <a:r>
              <a:rPr lang="sv-SE" sz="2400" dirty="0" smtClean="0"/>
              <a:t>pengikatan bidang-bidang tanah dalam rangka pelaksanaan pengukuran dan</a:t>
            </a:r>
            <a:r>
              <a:rPr lang="id-ID" sz="2400" dirty="0" smtClean="0"/>
              <a:t> pemetaan. </a:t>
            </a:r>
          </a:p>
          <a:p>
            <a:pPr>
              <a:buNone/>
            </a:pPr>
            <a:endParaRPr lang="id-ID" sz="2400" dirty="0" smtClean="0">
              <a:latin typeface="Tw Cen MT" pitchFamily="34" charset="0"/>
            </a:endParaRPr>
          </a:p>
          <a:p>
            <a:pPr>
              <a:buNone/>
            </a:pPr>
            <a:r>
              <a:rPr lang="id-ID" sz="2400" dirty="0" smtClean="0"/>
              <a:t>Peta dasar pendaftaran dapat dibuat dari peta lain dengan syarat:</a:t>
            </a:r>
          </a:p>
          <a:p>
            <a:pPr>
              <a:buNone/>
            </a:pPr>
            <a:r>
              <a:rPr lang="id-ID" sz="2400" dirty="0" smtClean="0"/>
              <a:t>	 skala 1: 1000 untuk wilayah perkotaan</a:t>
            </a:r>
          </a:p>
          <a:p>
            <a:pPr>
              <a:buNone/>
            </a:pPr>
            <a:r>
              <a:rPr lang="id-ID" sz="2400" dirty="0" smtClean="0"/>
              <a:t>	 skala 1 : 2.500 untuk wilayah pertanian</a:t>
            </a:r>
          </a:p>
          <a:p>
            <a:pPr>
              <a:buNone/>
            </a:pPr>
            <a:r>
              <a:rPr lang="id-ID" sz="2400" dirty="0" smtClean="0"/>
              <a:t>      skala 1.10.000 untuk wilayah perkebunan </a:t>
            </a:r>
          </a:p>
          <a:p>
            <a:pPr>
              <a:buNone/>
            </a:pPr>
            <a:r>
              <a:rPr lang="id-ID" sz="2400" dirty="0" smtClean="0"/>
              <a:t> 	 dengan ketelitian planimetris 0,3 mm pada skala peta. </a:t>
            </a:r>
            <a:endParaRPr lang="id-ID" sz="2400" dirty="0">
              <a:latin typeface="Tw Cen MT"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929354"/>
          </a:xfrm>
        </p:spPr>
        <p:txBody>
          <a:bodyPr>
            <a:noAutofit/>
          </a:bodyPr>
          <a:lstStyle/>
          <a:p>
            <a:pPr marL="514350" indent="-514350">
              <a:buNone/>
            </a:pPr>
            <a:r>
              <a:rPr lang="id-ID" dirty="0" smtClean="0">
                <a:latin typeface="Tw Cen MT" pitchFamily="34" charset="0"/>
              </a:rPr>
              <a:t>b. 	Skala Peta Dan Penomoran    </a:t>
            </a:r>
          </a:p>
          <a:p>
            <a:pPr>
              <a:buNone/>
            </a:pPr>
            <a:r>
              <a:rPr lang="id-ID" sz="2400" dirty="0" smtClean="0">
                <a:latin typeface="Tw Cen MT" pitchFamily="34" charset="0"/>
              </a:rPr>
              <a:t>	</a:t>
            </a:r>
            <a:r>
              <a:rPr lang="id-ID" sz="2400" dirty="0" smtClean="0">
                <a:latin typeface="Tw Cen MT" pitchFamily="34" charset="0"/>
              </a:rPr>
              <a:t>Skala peta dasar pendaftaran tanah disesuaikan dengan jenis penggunaan tanahnya yaitu</a:t>
            </a:r>
          </a:p>
          <a:p>
            <a:pPr>
              <a:buNone/>
            </a:pPr>
            <a:r>
              <a:rPr lang="id-ID" sz="2400" dirty="0" smtClean="0">
                <a:latin typeface="Tw Cen MT" pitchFamily="34" charset="0"/>
              </a:rPr>
              <a:t>	1. 	skala </a:t>
            </a:r>
            <a:r>
              <a:rPr lang="id-ID" sz="2400" dirty="0" smtClean="0">
                <a:latin typeface="Tw Cen MT" pitchFamily="34" charset="0"/>
              </a:rPr>
              <a:t>1: </a:t>
            </a:r>
            <a:r>
              <a:rPr lang="id-ID" sz="2400" dirty="0" smtClean="0">
                <a:latin typeface="Tw Cen MT" pitchFamily="34" charset="0"/>
              </a:rPr>
              <a:t>500 atau 1: 1000 untuk tanah tanah permukiman</a:t>
            </a:r>
          </a:p>
          <a:p>
            <a:pPr>
              <a:buNone/>
            </a:pPr>
            <a:r>
              <a:rPr lang="id-ID" sz="2400" dirty="0" smtClean="0">
                <a:latin typeface="Tw Cen MT" pitchFamily="34" charset="0"/>
              </a:rPr>
              <a:t>	</a:t>
            </a:r>
            <a:r>
              <a:rPr lang="id-ID" sz="2400" dirty="0" smtClean="0">
                <a:latin typeface="Tw Cen MT" pitchFamily="34" charset="0"/>
              </a:rPr>
              <a:t>2. 	</a:t>
            </a:r>
            <a:r>
              <a:rPr lang="id-ID" sz="2400" dirty="0" smtClean="0">
                <a:latin typeface="Tw Cen MT" pitchFamily="34" charset="0"/>
              </a:rPr>
              <a:t>skala </a:t>
            </a:r>
            <a:r>
              <a:rPr lang="id-ID" sz="2400" dirty="0" smtClean="0">
                <a:latin typeface="Tw Cen MT" pitchFamily="34" charset="0"/>
              </a:rPr>
              <a:t>1 : 2.500 untuk </a:t>
            </a:r>
            <a:r>
              <a:rPr lang="id-ID" sz="2400" dirty="0" smtClean="0">
                <a:latin typeface="Tw Cen MT" pitchFamily="34" charset="0"/>
              </a:rPr>
              <a:t>tanah pertanian</a:t>
            </a:r>
          </a:p>
          <a:p>
            <a:pPr>
              <a:buNone/>
            </a:pPr>
            <a:r>
              <a:rPr lang="id-ID" sz="2400" dirty="0" smtClean="0">
                <a:latin typeface="Tw Cen MT" pitchFamily="34" charset="0"/>
              </a:rPr>
              <a:t>	</a:t>
            </a:r>
            <a:r>
              <a:rPr lang="id-ID" sz="2400" dirty="0" smtClean="0">
                <a:latin typeface="Tw Cen MT" pitchFamily="34" charset="0"/>
              </a:rPr>
              <a:t>3. 	</a:t>
            </a:r>
            <a:r>
              <a:rPr lang="id-ID" sz="2400" dirty="0" smtClean="0">
                <a:latin typeface="Tw Cen MT" pitchFamily="34" charset="0"/>
              </a:rPr>
              <a:t>skala </a:t>
            </a:r>
            <a:r>
              <a:rPr lang="id-ID" sz="2400" dirty="0" smtClean="0">
                <a:latin typeface="Tw Cen MT" pitchFamily="34" charset="0"/>
              </a:rPr>
              <a:t>1.10.000 untuk </a:t>
            </a:r>
            <a:r>
              <a:rPr lang="id-ID" sz="2400" dirty="0" smtClean="0">
                <a:latin typeface="Tw Cen MT" pitchFamily="34" charset="0"/>
              </a:rPr>
              <a:t>tanah </a:t>
            </a:r>
            <a:r>
              <a:rPr lang="id-ID" sz="2400" dirty="0" smtClean="0">
                <a:latin typeface="Tw Cen MT" pitchFamily="34" charset="0"/>
              </a:rPr>
              <a:t>perkebunan </a:t>
            </a:r>
          </a:p>
          <a:p>
            <a:pPr>
              <a:buNone/>
            </a:pPr>
            <a:r>
              <a:rPr lang="id-ID" sz="2400" dirty="0" smtClean="0">
                <a:latin typeface="Tw Cen MT" pitchFamily="34" charset="0"/>
              </a:rPr>
              <a:t> 	</a:t>
            </a:r>
            <a:r>
              <a:rPr lang="id-ID" sz="2400" dirty="0" smtClean="0">
                <a:latin typeface="Tw Cen MT" pitchFamily="34" charset="0"/>
              </a:rPr>
              <a:t>	</a:t>
            </a:r>
            <a:r>
              <a:rPr lang="it-IT" sz="2400" dirty="0" smtClean="0">
                <a:latin typeface="Tw Cen MT" pitchFamily="34" charset="0"/>
              </a:rPr>
              <a:t>Penomoran </a:t>
            </a:r>
            <a:r>
              <a:rPr lang="it-IT" sz="2400" dirty="0" smtClean="0">
                <a:latin typeface="Tw Cen MT" pitchFamily="34" charset="0"/>
              </a:rPr>
              <a:t>peta mengunakan koordinat nasional terdiri </a:t>
            </a:r>
            <a:r>
              <a:rPr lang="it-IT" sz="2400" dirty="0" smtClean="0">
                <a:latin typeface="Tw Cen MT" pitchFamily="34" charset="0"/>
              </a:rPr>
              <a:t>dari</a:t>
            </a:r>
            <a:r>
              <a:rPr lang="id-ID" sz="2400" dirty="0" smtClean="0">
                <a:latin typeface="Tw Cen MT" pitchFamily="34" charset="0"/>
              </a:rPr>
              <a:t> </a:t>
            </a:r>
            <a:r>
              <a:rPr lang="it-IT" sz="2400" dirty="0" smtClean="0">
                <a:latin typeface="Tw Cen MT" pitchFamily="34" charset="0"/>
              </a:rPr>
              <a:t>zone</a:t>
            </a:r>
            <a:r>
              <a:rPr lang="id-ID" sz="2400" dirty="0" smtClean="0">
                <a:latin typeface="Tw Cen MT" pitchFamily="34" charset="0"/>
              </a:rPr>
              <a:t>,nomor lembar, nomor </a:t>
            </a:r>
            <a:r>
              <a:rPr lang="id-ID" sz="2400" dirty="0" smtClean="0">
                <a:latin typeface="Tw Cen MT" pitchFamily="34" charset="0"/>
              </a:rPr>
              <a:t>peta. </a:t>
            </a:r>
            <a:endParaRPr lang="id-ID" sz="2400" dirty="0" smtClean="0">
              <a:latin typeface="Tw Cen MT" pitchFamily="34" charset="0"/>
            </a:endParaRPr>
          </a:p>
          <a:p>
            <a:pPr>
              <a:buNone/>
            </a:pPr>
            <a:r>
              <a:rPr lang="id-ID" sz="2400" dirty="0" smtClean="0">
                <a:latin typeface="Tw Cen MT" pitchFamily="34" charset="0"/>
              </a:rPr>
              <a:t>	Nomor </a:t>
            </a:r>
            <a:r>
              <a:rPr lang="id-ID" sz="2400" dirty="0" smtClean="0">
                <a:latin typeface="Tw Cen MT" pitchFamily="34" charset="0"/>
              </a:rPr>
              <a:t>zone, proyeksi TM-3º terdiri dari 3 </a:t>
            </a:r>
            <a:r>
              <a:rPr lang="id-ID" sz="2400" dirty="0" smtClean="0">
                <a:latin typeface="Tw Cen MT" pitchFamily="34" charset="0"/>
              </a:rPr>
              <a:t>digit angka </a:t>
            </a:r>
            <a:r>
              <a:rPr lang="id-ID" sz="2400" dirty="0" smtClean="0">
                <a:latin typeface="Tw Cen MT" pitchFamily="34" charset="0"/>
              </a:rPr>
              <a:t>(misalnya : 49.1). Nomor lembar dan nomor peta tergantung pada </a:t>
            </a:r>
            <a:r>
              <a:rPr lang="id-ID" sz="2400" dirty="0" smtClean="0">
                <a:latin typeface="Tw Cen MT" pitchFamily="34" charset="0"/>
              </a:rPr>
              <a:t>skala peta </a:t>
            </a:r>
            <a:r>
              <a:rPr lang="id-ID" sz="2400" dirty="0" smtClean="0">
                <a:latin typeface="Tw Cen MT" pitchFamily="34" charset="0"/>
              </a:rPr>
              <a:t>yaitu</a:t>
            </a:r>
            <a:r>
              <a:rPr lang="id-ID" sz="2400" dirty="0" smtClean="0">
                <a:latin typeface="Tw Cen MT" pitchFamily="34" charset="0"/>
              </a:rPr>
              <a:t>:</a:t>
            </a:r>
          </a:p>
          <a:p>
            <a:pPr>
              <a:buNone/>
            </a:pPr>
            <a:r>
              <a:rPr lang="id-ID" sz="2400" dirty="0" smtClean="0">
                <a:latin typeface="Tw Cen MT" pitchFamily="34" charset="0"/>
              </a:rPr>
              <a:t>	</a:t>
            </a:r>
            <a:r>
              <a:rPr lang="id-ID" sz="2400" dirty="0" smtClean="0">
                <a:latin typeface="Tw Cen MT" pitchFamily="34" charset="0"/>
              </a:rPr>
              <a:t>1. 	</a:t>
            </a:r>
            <a:r>
              <a:rPr lang="id-ID" sz="2000" dirty="0" smtClean="0">
                <a:latin typeface="Tw Cen MT" pitchFamily="34" charset="0"/>
              </a:rPr>
              <a:t>Peta </a:t>
            </a:r>
            <a:r>
              <a:rPr lang="id-ID" sz="2000" dirty="0" smtClean="0">
                <a:latin typeface="Tw Cen MT" pitchFamily="34" charset="0"/>
              </a:rPr>
              <a:t>skala 1 : 10.000 terdiri dari 5 digit angka (misalnya </a:t>
            </a:r>
            <a:r>
              <a:rPr lang="id-ID" sz="2000" dirty="0" smtClean="0">
                <a:latin typeface="Tw Cen MT" pitchFamily="34" charset="0"/>
              </a:rPr>
              <a:t>:56.314)</a:t>
            </a:r>
          </a:p>
          <a:p>
            <a:pPr>
              <a:buNone/>
            </a:pPr>
            <a:r>
              <a:rPr lang="id-ID" sz="2000" dirty="0" smtClean="0">
                <a:latin typeface="Tw Cen MT" pitchFamily="34" charset="0"/>
              </a:rPr>
              <a:t>	</a:t>
            </a:r>
            <a:r>
              <a:rPr lang="id-ID" sz="2000" dirty="0" smtClean="0">
                <a:latin typeface="Tw Cen MT" pitchFamily="34" charset="0"/>
              </a:rPr>
              <a:t>2. 	Peta </a:t>
            </a:r>
            <a:r>
              <a:rPr lang="id-ID" sz="2000" dirty="0" smtClean="0">
                <a:latin typeface="Tw Cen MT" pitchFamily="34" charset="0"/>
              </a:rPr>
              <a:t>skala 1 : 2.500 terdiri dari 7 digit angka (misalnya : 56.314-05</a:t>
            </a:r>
            <a:r>
              <a:rPr lang="id-ID" sz="2000" dirty="0" smtClean="0">
                <a:latin typeface="Tw Cen MT" pitchFamily="34" charset="0"/>
              </a:rPr>
              <a:t>)</a:t>
            </a:r>
          </a:p>
          <a:p>
            <a:pPr>
              <a:buNone/>
            </a:pPr>
            <a:r>
              <a:rPr lang="id-ID" sz="2000" dirty="0" smtClean="0">
                <a:latin typeface="Tw Cen MT" pitchFamily="34" charset="0"/>
              </a:rPr>
              <a:t>	</a:t>
            </a:r>
            <a:r>
              <a:rPr lang="id-ID" sz="2000" dirty="0" smtClean="0">
                <a:latin typeface="Tw Cen MT" pitchFamily="34" charset="0"/>
              </a:rPr>
              <a:t>3. 	Peta </a:t>
            </a:r>
            <a:r>
              <a:rPr lang="id-ID" sz="2000" dirty="0" smtClean="0">
                <a:latin typeface="Tw Cen MT" pitchFamily="34" charset="0"/>
              </a:rPr>
              <a:t>skala 1 : 1.000 terdiri dari 8 digit (misalnya : 56.314-05-5).</a:t>
            </a:r>
            <a:endParaRPr lang="id-ID" sz="2000" dirty="0">
              <a:latin typeface="Tw Cen MT"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A. Pengertian Data Fisik</a:t>
            </a:r>
            <a:endParaRPr lang="id-ID" dirty="0"/>
          </a:p>
        </p:txBody>
      </p:sp>
      <p:sp>
        <p:nvSpPr>
          <p:cNvPr id="3" name="Content Placeholder 2"/>
          <p:cNvSpPr>
            <a:spLocks noGrp="1"/>
          </p:cNvSpPr>
          <p:nvPr>
            <p:ph idx="1"/>
          </p:nvPr>
        </p:nvSpPr>
        <p:spPr>
          <a:xfrm>
            <a:off x="457200" y="1600200"/>
            <a:ext cx="8229600" cy="4972072"/>
          </a:xfrm>
        </p:spPr>
        <p:txBody>
          <a:bodyPr>
            <a:normAutofit lnSpcReduction="10000"/>
          </a:bodyPr>
          <a:lstStyle/>
          <a:p>
            <a:pPr lvl="0">
              <a:buNone/>
            </a:pPr>
            <a:r>
              <a:rPr lang="id-ID" sz="2800" dirty="0" smtClean="0">
                <a:latin typeface="Tw Cen MT" pitchFamily="34" charset="0"/>
              </a:rPr>
              <a:t>	</a:t>
            </a:r>
            <a:r>
              <a:rPr lang="id-ID" dirty="0" smtClean="0">
                <a:latin typeface="Tw Cen MT" pitchFamily="34" charset="0"/>
              </a:rPr>
              <a:t>Data fisik adalah keterangan mengenai </a:t>
            </a:r>
            <a:r>
              <a:rPr lang="id-ID" b="1" dirty="0" smtClean="0">
                <a:latin typeface="Tw Cen MT" pitchFamily="34" charset="0"/>
              </a:rPr>
              <a:t>letak</a:t>
            </a:r>
            <a:r>
              <a:rPr lang="id-ID" dirty="0" smtClean="0">
                <a:latin typeface="Tw Cen MT" pitchFamily="34" charset="0"/>
              </a:rPr>
              <a:t>, </a:t>
            </a:r>
            <a:r>
              <a:rPr lang="id-ID" b="1" dirty="0" smtClean="0">
                <a:latin typeface="Tw Cen MT" pitchFamily="34" charset="0"/>
              </a:rPr>
              <a:t>batas</a:t>
            </a:r>
            <a:r>
              <a:rPr lang="id-ID" dirty="0" smtClean="0">
                <a:latin typeface="Tw Cen MT" pitchFamily="34" charset="0"/>
              </a:rPr>
              <a:t> dan luas bidang tanah dan satuan rumah susun yang didaftar, termasuk keterangan mengenai adanya bangunan atau bagian bangunan di atasnya.</a:t>
            </a:r>
          </a:p>
          <a:p>
            <a:pPr lvl="0">
              <a:buNone/>
            </a:pPr>
            <a:endParaRPr lang="id-ID" sz="2800" dirty="0" smtClean="0">
              <a:latin typeface="Tw Cen MT" pitchFamily="34" charset="0"/>
            </a:endParaRPr>
          </a:p>
          <a:p>
            <a:pPr>
              <a:buNone/>
            </a:pPr>
            <a:r>
              <a:rPr lang="id-ID" sz="2800" dirty="0" smtClean="0">
                <a:latin typeface="Tw Cen MT" pitchFamily="34" charset="0"/>
              </a:rPr>
              <a:t>	</a:t>
            </a:r>
            <a:r>
              <a:rPr lang="id-ID" sz="2800" b="1" dirty="0" smtClean="0">
                <a:latin typeface="Tw Cen MT" pitchFamily="34" charset="0"/>
              </a:rPr>
              <a:t>Letak </a:t>
            </a:r>
            <a:r>
              <a:rPr lang="id-ID" sz="2800" b="1" dirty="0">
                <a:latin typeface="Tw Cen MT" pitchFamily="34" charset="0"/>
              </a:rPr>
              <a:t>dan batas </a:t>
            </a:r>
            <a:r>
              <a:rPr lang="id-ID" sz="2800" dirty="0">
                <a:latin typeface="Tw Cen MT" pitchFamily="34" charset="0"/>
              </a:rPr>
              <a:t>bidang tanah harus memenuhi asas </a:t>
            </a:r>
            <a:r>
              <a:rPr lang="id-ID" sz="2800" dirty="0" smtClean="0">
                <a:latin typeface="Tw Cen MT" pitchFamily="34" charset="0"/>
              </a:rPr>
              <a:t>spesifik (</a:t>
            </a:r>
            <a:r>
              <a:rPr lang="id-ID" sz="2800" i="1" dirty="0" smtClean="0">
                <a:latin typeface="Tw Cen MT" pitchFamily="34" charset="0"/>
              </a:rPr>
              <a:t>principle </a:t>
            </a:r>
            <a:r>
              <a:rPr lang="id-ID" sz="2800" i="1" dirty="0">
                <a:latin typeface="Tw Cen MT" pitchFamily="34" charset="0"/>
              </a:rPr>
              <a:t>of speciality) yaitu menunjukkan kejelasan/identifikasi lokasi dan </a:t>
            </a:r>
            <a:r>
              <a:rPr lang="id-ID" sz="2800" i="1" dirty="0" smtClean="0">
                <a:latin typeface="Tw Cen MT" pitchFamily="34" charset="0"/>
              </a:rPr>
              <a:t>batasbatas </a:t>
            </a:r>
            <a:r>
              <a:rPr lang="id-ID" sz="2800" dirty="0" smtClean="0">
                <a:latin typeface="Tw Cen MT" pitchFamily="34" charset="0"/>
              </a:rPr>
              <a:t>bidang </a:t>
            </a:r>
            <a:r>
              <a:rPr lang="id-ID" sz="2800" dirty="0">
                <a:latin typeface="Tw Cen MT" pitchFamily="34" charset="0"/>
              </a:rPr>
              <a:t>tanah yang </a:t>
            </a:r>
            <a:r>
              <a:rPr lang="id-ID" sz="2800" b="1" dirty="0" smtClean="0">
                <a:latin typeface="Tw Cen MT" pitchFamily="34" charset="0"/>
              </a:rPr>
              <a:t>unik</a:t>
            </a:r>
            <a:r>
              <a:rPr lang="id-ID" sz="2800" b="1" dirty="0">
                <a:latin typeface="Tw Cen MT" pitchFamily="34" charset="0"/>
              </a:rPr>
              <a:t> </a:t>
            </a:r>
            <a:r>
              <a:rPr lang="id-ID" sz="2800" b="1" dirty="0" smtClean="0">
                <a:latin typeface="Tw Cen MT" pitchFamily="34" charset="0"/>
              </a:rPr>
              <a:t>= informasi suatu objek yang pasti, tidak multitafsir.</a:t>
            </a:r>
            <a:endParaRPr lang="id-ID" sz="2800" dirty="0">
              <a:latin typeface="Tw Cen MT" pitchFamily="34" charset="0"/>
            </a:endParaRPr>
          </a:p>
          <a:p>
            <a:pPr lvl="0">
              <a:buNone/>
            </a:pPr>
            <a:endParaRPr lang="id-ID" sz="2800" dirty="0" smtClean="0">
              <a:latin typeface="Tw Cen MT" pitchFamily="34" charset="0"/>
            </a:endParaRPr>
          </a:p>
          <a:p>
            <a:pPr>
              <a:buNone/>
            </a:pPr>
            <a:endParaRPr lang="id-ID" sz="2800" dirty="0">
              <a:latin typeface="Tw Cen MT"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929354"/>
          </a:xfrm>
        </p:spPr>
        <p:txBody>
          <a:bodyPr>
            <a:normAutofit/>
          </a:bodyPr>
          <a:lstStyle/>
          <a:p>
            <a:pPr marL="514350" indent="-514350">
              <a:buNone/>
            </a:pPr>
            <a:r>
              <a:rPr lang="id-ID" dirty="0" smtClean="0">
                <a:latin typeface="Tw Cen MT" pitchFamily="34" charset="0"/>
              </a:rPr>
              <a:t>3. 	Pengukuran bidang-bidang tanah serta pembuatan peta pendaftaran   </a:t>
            </a:r>
            <a:endParaRPr lang="id-ID" dirty="0" smtClean="0">
              <a:latin typeface="Tw Cen MT" pitchFamily="34" charset="0"/>
            </a:endParaRPr>
          </a:p>
          <a:p>
            <a:pPr>
              <a:buNone/>
            </a:pPr>
            <a:r>
              <a:rPr lang="id-ID" sz="2400" dirty="0" smtClean="0"/>
              <a:t>	</a:t>
            </a:r>
          </a:p>
          <a:p>
            <a:pPr>
              <a:buNone/>
            </a:pPr>
            <a:r>
              <a:rPr lang="id-ID" sz="2400" dirty="0" smtClean="0"/>
              <a:t>	</a:t>
            </a:r>
            <a:r>
              <a:rPr lang="id-ID" sz="2400" dirty="0" smtClean="0"/>
              <a:t>Tahapan pelaksanaan terdiri dari:</a:t>
            </a:r>
          </a:p>
          <a:p>
            <a:pPr>
              <a:buNone/>
            </a:pPr>
            <a:r>
              <a:rPr lang="id-ID" sz="2400" dirty="0" smtClean="0">
                <a:latin typeface="Tw Cen MT" pitchFamily="34" charset="0"/>
              </a:rPr>
              <a:t>	</a:t>
            </a:r>
            <a:r>
              <a:rPr lang="id-ID" sz="2400" dirty="0" smtClean="0">
                <a:latin typeface="Tw Cen MT" pitchFamily="34" charset="0"/>
              </a:rPr>
              <a:t>1. 	Pembuatan sketsa bidang tanah</a:t>
            </a:r>
          </a:p>
          <a:p>
            <a:pPr>
              <a:buNone/>
            </a:pPr>
            <a:r>
              <a:rPr lang="id-ID" sz="2400" dirty="0" smtClean="0">
                <a:latin typeface="Tw Cen MT" pitchFamily="34" charset="0"/>
              </a:rPr>
              <a:t>	</a:t>
            </a:r>
            <a:r>
              <a:rPr lang="id-ID" sz="2400" dirty="0" smtClean="0">
                <a:latin typeface="Tw Cen MT" pitchFamily="34" charset="0"/>
              </a:rPr>
              <a:t>2. 	Penetapan batas bidang tanah</a:t>
            </a:r>
          </a:p>
          <a:p>
            <a:pPr>
              <a:buNone/>
            </a:pPr>
            <a:r>
              <a:rPr lang="id-ID" sz="2400" dirty="0" smtClean="0">
                <a:latin typeface="Tw Cen MT" pitchFamily="34" charset="0"/>
              </a:rPr>
              <a:t>	</a:t>
            </a:r>
            <a:r>
              <a:rPr lang="id-ID" sz="2400" dirty="0" smtClean="0">
                <a:latin typeface="Tw Cen MT" pitchFamily="34" charset="0"/>
              </a:rPr>
              <a:t>3. 	Penomoran bidang (Nomor Identifikasi Bidang) tanah</a:t>
            </a:r>
          </a:p>
          <a:p>
            <a:pPr>
              <a:buNone/>
            </a:pPr>
            <a:r>
              <a:rPr lang="id-ID" sz="2400" dirty="0" smtClean="0">
                <a:latin typeface="Tw Cen MT" pitchFamily="34" charset="0"/>
              </a:rPr>
              <a:t>	</a:t>
            </a:r>
            <a:r>
              <a:rPr lang="id-ID" sz="2400" dirty="0" smtClean="0">
                <a:latin typeface="Tw Cen MT" pitchFamily="34" charset="0"/>
              </a:rPr>
              <a:t>4. 	Pengukuran bidang tanah</a:t>
            </a:r>
          </a:p>
          <a:p>
            <a:pPr>
              <a:buNone/>
            </a:pPr>
            <a:r>
              <a:rPr lang="id-ID" sz="2400" dirty="0" smtClean="0">
                <a:latin typeface="Tw Cen MT" pitchFamily="34" charset="0"/>
              </a:rPr>
              <a:t>	</a:t>
            </a:r>
            <a:r>
              <a:rPr lang="id-ID" sz="2400" dirty="0" smtClean="0">
                <a:latin typeface="Tw Cen MT" pitchFamily="34" charset="0"/>
              </a:rPr>
              <a:t>5. 	Pemetaan bidang tanah untuk pembuatan peta 	pendaftaran</a:t>
            </a:r>
          </a:p>
          <a:p>
            <a:pPr>
              <a:buNone/>
            </a:pPr>
            <a:r>
              <a:rPr lang="id-ID" sz="2400" dirty="0" smtClean="0">
                <a:latin typeface="Tw Cen MT" pitchFamily="34" charset="0"/>
              </a:rPr>
              <a:t>	</a:t>
            </a:r>
            <a:r>
              <a:rPr lang="id-ID" sz="2400" dirty="0" smtClean="0">
                <a:latin typeface="Tw Cen MT" pitchFamily="34" charset="0"/>
              </a:rPr>
              <a:t>6. 	Pembuatan daftar dan surat ukur</a:t>
            </a:r>
            <a:endParaRPr lang="id-ID" sz="2400" dirty="0">
              <a:latin typeface="Tw Cen MT"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C. Tata Laksana Pelayanan Pengukuran Bidang Tanah</a:t>
            </a:r>
            <a:endParaRPr lang="id-ID" dirty="0"/>
          </a:p>
        </p:txBody>
      </p:sp>
      <p:sp>
        <p:nvSpPr>
          <p:cNvPr id="3" name="Content Placeholder 2"/>
          <p:cNvSpPr>
            <a:spLocks noGrp="1"/>
          </p:cNvSpPr>
          <p:nvPr>
            <p:ph idx="1"/>
          </p:nvPr>
        </p:nvSpPr>
        <p:spPr/>
        <p:txBody>
          <a:bodyPr>
            <a:normAutofit fontScale="85000" lnSpcReduction="10000"/>
          </a:bodyPr>
          <a:lstStyle/>
          <a:p>
            <a:pPr>
              <a:buNone/>
            </a:pPr>
            <a:r>
              <a:rPr lang="id-ID" dirty="0" smtClean="0">
                <a:latin typeface="Tw Cen MT" pitchFamily="34" charset="0"/>
              </a:rPr>
              <a:t>	Pengukuran </a:t>
            </a:r>
            <a:r>
              <a:rPr lang="id-ID" dirty="0" smtClean="0">
                <a:latin typeface="Tw Cen MT" pitchFamily="34" charset="0"/>
              </a:rPr>
              <a:t>bidang tanah secara sporadik merupakan </a:t>
            </a:r>
            <a:r>
              <a:rPr lang="id-ID" dirty="0" smtClean="0">
                <a:latin typeface="Tw Cen MT" pitchFamily="34" charset="0"/>
              </a:rPr>
              <a:t>tugas Kepala </a:t>
            </a:r>
            <a:r>
              <a:rPr lang="id-ID" dirty="0" smtClean="0">
                <a:latin typeface="Tw Cen MT" pitchFamily="34" charset="0"/>
              </a:rPr>
              <a:t>Kantor Pertanahan </a:t>
            </a:r>
            <a:r>
              <a:rPr lang="id-ID" dirty="0" smtClean="0">
                <a:latin typeface="Tw Cen MT" pitchFamily="34" charset="0"/>
              </a:rPr>
              <a:t>Kabupaten/Kota sehingga permohonan </a:t>
            </a:r>
            <a:r>
              <a:rPr lang="id-ID" dirty="0" smtClean="0">
                <a:latin typeface="Tw Cen MT" pitchFamily="34" charset="0"/>
              </a:rPr>
              <a:t>pengukuran bidang tanah diajukan kepada Kepala Kantor </a:t>
            </a:r>
            <a:r>
              <a:rPr lang="id-ID" dirty="0" smtClean="0">
                <a:latin typeface="Tw Cen MT" pitchFamily="34" charset="0"/>
              </a:rPr>
              <a:t>Pertanahan.</a:t>
            </a:r>
          </a:p>
          <a:p>
            <a:pPr>
              <a:buNone/>
            </a:pPr>
            <a:r>
              <a:rPr lang="id-ID" dirty="0" smtClean="0">
                <a:latin typeface="Tw Cen MT" pitchFamily="34" charset="0"/>
              </a:rPr>
              <a:t>	Pembagian tugas untuk optimalisasi tenaga dan peralatan pengukuran dilakukan berdasarkan luasan bidang tanah yang diukur yaitu:</a:t>
            </a:r>
          </a:p>
          <a:p>
            <a:pPr>
              <a:buNone/>
            </a:pPr>
            <a:r>
              <a:rPr lang="id-ID" dirty="0" smtClean="0">
                <a:latin typeface="Tw Cen MT" pitchFamily="34" charset="0"/>
              </a:rPr>
              <a:t>	1. 	Kantor Pertanahan </a:t>
            </a:r>
            <a:r>
              <a:rPr lang="id-ID" dirty="0" smtClean="0">
                <a:latin typeface="Tw Cen MT" pitchFamily="34" charset="0"/>
              </a:rPr>
              <a:t>dengan luas &lt; 10 </a:t>
            </a:r>
            <a:r>
              <a:rPr lang="id-ID" dirty="0" smtClean="0">
                <a:latin typeface="Tw Cen MT" pitchFamily="34" charset="0"/>
              </a:rPr>
              <a:t>Ha</a:t>
            </a:r>
          </a:p>
          <a:p>
            <a:pPr>
              <a:buNone/>
            </a:pPr>
            <a:r>
              <a:rPr lang="id-ID" dirty="0" smtClean="0">
                <a:latin typeface="Tw Cen MT" pitchFamily="34" charset="0"/>
              </a:rPr>
              <a:t>	</a:t>
            </a:r>
            <a:r>
              <a:rPr lang="id-ID" dirty="0" smtClean="0">
                <a:latin typeface="Tw Cen MT" pitchFamily="34" charset="0"/>
              </a:rPr>
              <a:t>2.	Kantor  </a:t>
            </a:r>
            <a:r>
              <a:rPr lang="id-ID" dirty="0" smtClean="0">
                <a:latin typeface="Tw Cen MT" pitchFamily="34" charset="0"/>
              </a:rPr>
              <a:t>Wilayah BPN Provinsi dengan luas </a:t>
            </a:r>
            <a:r>
              <a:rPr lang="id-ID" dirty="0" smtClean="0">
                <a:latin typeface="Tw Cen MT" pitchFamily="34" charset="0"/>
              </a:rPr>
              <a:t>10 Ha </a:t>
            </a:r>
            <a:r>
              <a:rPr lang="id-ID" dirty="0" smtClean="0">
                <a:latin typeface="Tw Cen MT" pitchFamily="34" charset="0"/>
              </a:rPr>
              <a:t>– </a:t>
            </a:r>
            <a:r>
              <a:rPr lang="id-ID" dirty="0" smtClean="0">
                <a:latin typeface="Tw Cen MT" pitchFamily="34" charset="0"/>
              </a:rPr>
              <a:t>	100 Ha</a:t>
            </a:r>
          </a:p>
          <a:p>
            <a:pPr>
              <a:buNone/>
            </a:pPr>
            <a:r>
              <a:rPr lang="id-ID" dirty="0" smtClean="0">
                <a:latin typeface="Tw Cen MT" pitchFamily="34" charset="0"/>
              </a:rPr>
              <a:t>	</a:t>
            </a:r>
            <a:r>
              <a:rPr lang="id-ID" dirty="0" smtClean="0">
                <a:latin typeface="Tw Cen MT" pitchFamily="34" charset="0"/>
              </a:rPr>
              <a:t>3. 	BPN </a:t>
            </a:r>
            <a:r>
              <a:rPr lang="id-ID" dirty="0" smtClean="0">
                <a:latin typeface="Tw Cen MT" pitchFamily="34" charset="0"/>
              </a:rPr>
              <a:t>RI dengan luas &gt; 100 Ha.</a:t>
            </a:r>
            <a:endParaRPr lang="id-ID" dirty="0">
              <a:latin typeface="Tw Cen MT"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a:bodyPr>
          <a:lstStyle/>
          <a:p>
            <a:pPr>
              <a:buNone/>
            </a:pPr>
            <a:r>
              <a:rPr lang="id-ID" sz="2800" dirty="0" smtClean="0">
                <a:latin typeface="Tw Cen MT" pitchFamily="34" charset="0"/>
              </a:rPr>
              <a:t>Tugas </a:t>
            </a:r>
            <a:r>
              <a:rPr lang="id-ID" sz="2800" dirty="0" smtClean="0">
                <a:latin typeface="Tw Cen MT" pitchFamily="34" charset="0"/>
              </a:rPr>
              <a:t>Petugas </a:t>
            </a:r>
            <a:r>
              <a:rPr lang="id-ID" sz="2800" dirty="0" smtClean="0">
                <a:latin typeface="Tw Cen MT" pitchFamily="34" charset="0"/>
              </a:rPr>
              <a:t>Ukur  dalam pendaftaran tanah sporadik adalah:</a:t>
            </a:r>
          </a:p>
          <a:p>
            <a:pPr marL="514350" indent="-514350">
              <a:buAutoNum type="arabicPeriod"/>
            </a:pPr>
            <a:r>
              <a:rPr lang="id-ID" sz="2800" dirty="0" smtClean="0">
                <a:latin typeface="Tw Cen MT" pitchFamily="34" charset="0"/>
              </a:rPr>
              <a:t>Menetapkan </a:t>
            </a:r>
            <a:r>
              <a:rPr lang="id-ID" sz="2800" dirty="0" smtClean="0">
                <a:latin typeface="Tw Cen MT" pitchFamily="34" charset="0"/>
              </a:rPr>
              <a:t>batas bidang tanah (BPN</a:t>
            </a:r>
            <a:r>
              <a:rPr lang="id-ID" sz="2800" dirty="0" smtClean="0">
                <a:latin typeface="Tw Cen MT" pitchFamily="34" charset="0"/>
              </a:rPr>
              <a:t>)</a:t>
            </a:r>
          </a:p>
          <a:p>
            <a:pPr marL="514350" indent="-514350">
              <a:buAutoNum type="arabicPeriod"/>
            </a:pPr>
            <a:r>
              <a:rPr lang="id-ID" sz="2800" dirty="0" smtClean="0">
                <a:latin typeface="Tw Cen MT" pitchFamily="34" charset="0"/>
              </a:rPr>
              <a:t>Membantu menyelesaiakan </a:t>
            </a:r>
            <a:r>
              <a:rPr lang="sv-SE" sz="2800" dirty="0" smtClean="0">
                <a:latin typeface="Tw Cen MT" pitchFamily="34" charset="0"/>
              </a:rPr>
              <a:t>sengketa </a:t>
            </a:r>
            <a:r>
              <a:rPr lang="sv-SE" sz="2800" dirty="0" smtClean="0">
                <a:latin typeface="Tw Cen MT" pitchFamily="34" charset="0"/>
              </a:rPr>
              <a:t>batas (daftar isian 200</a:t>
            </a:r>
            <a:r>
              <a:rPr lang="sv-SE" sz="2800" dirty="0" smtClean="0">
                <a:latin typeface="Tw Cen MT" pitchFamily="34" charset="0"/>
              </a:rPr>
              <a:t>)</a:t>
            </a:r>
            <a:endParaRPr lang="id-ID" sz="2800" dirty="0" smtClean="0">
              <a:latin typeface="Tw Cen MT" pitchFamily="34" charset="0"/>
            </a:endParaRPr>
          </a:p>
          <a:p>
            <a:pPr marL="514350" indent="-514350">
              <a:buAutoNum type="arabicPeriod"/>
            </a:pPr>
            <a:r>
              <a:rPr lang="sv-SE" sz="2800" dirty="0" smtClean="0">
                <a:latin typeface="Tw Cen MT" pitchFamily="34" charset="0"/>
              </a:rPr>
              <a:t>Mengisi </a:t>
            </a:r>
            <a:r>
              <a:rPr lang="sv-SE" sz="2800" dirty="0" smtClean="0">
                <a:latin typeface="Tw Cen MT" pitchFamily="34" charset="0"/>
              </a:rPr>
              <a:t>daftar isian </a:t>
            </a:r>
            <a:r>
              <a:rPr lang="sv-SE" sz="2800" dirty="0" smtClean="0">
                <a:latin typeface="Tw Cen MT" pitchFamily="34" charset="0"/>
              </a:rPr>
              <a:t>201</a:t>
            </a:r>
            <a:endParaRPr lang="id-ID" sz="2800" dirty="0" smtClean="0">
              <a:latin typeface="Tw Cen MT" pitchFamily="34" charset="0"/>
            </a:endParaRPr>
          </a:p>
          <a:p>
            <a:pPr marL="514350" indent="-514350">
              <a:buAutoNum type="arabicPeriod"/>
            </a:pPr>
            <a:r>
              <a:rPr lang="sv-SE" sz="2800" dirty="0" smtClean="0">
                <a:latin typeface="Tw Cen MT" pitchFamily="34" charset="0"/>
              </a:rPr>
              <a:t>Melaksanakan</a:t>
            </a:r>
            <a:r>
              <a:rPr lang="id-ID" sz="2800" dirty="0" smtClean="0">
                <a:latin typeface="Tw Cen MT" pitchFamily="34" charset="0"/>
              </a:rPr>
              <a:t> pengukuran</a:t>
            </a:r>
          </a:p>
          <a:p>
            <a:pPr marL="514350" indent="-514350">
              <a:buAutoNum type="arabicPeriod"/>
            </a:pPr>
            <a:r>
              <a:rPr lang="id-ID" sz="2800" dirty="0" smtClean="0">
                <a:latin typeface="Tw Cen MT" pitchFamily="34" charset="0"/>
              </a:rPr>
              <a:t>Membuat </a:t>
            </a:r>
            <a:r>
              <a:rPr lang="id-ID" sz="2800" dirty="0" smtClean="0">
                <a:latin typeface="Tw Cen MT" pitchFamily="34" charset="0"/>
              </a:rPr>
              <a:t>gambar ukur</a:t>
            </a:r>
            <a:r>
              <a:rPr lang="id-ID" sz="2800" dirty="0" smtClean="0">
                <a:latin typeface="Tw Cen MT" pitchFamily="34" charset="0"/>
              </a:rPr>
              <a:t>.</a:t>
            </a:r>
          </a:p>
          <a:p>
            <a:pPr marL="514350" indent="-514350">
              <a:buNone/>
            </a:pPr>
            <a:r>
              <a:rPr lang="id-ID" sz="2800" dirty="0" smtClean="0">
                <a:latin typeface="Tw Cen MT" pitchFamily="34" charset="0"/>
              </a:rPr>
              <a:t>	Pengolahan data hasil pengukuran oleh petugas pengolah data sedangkan penyelidikan riwayat tanag dilakukan oleh petugas lain.</a:t>
            </a:r>
            <a:endParaRPr lang="id-ID" sz="2800" dirty="0">
              <a:latin typeface="Tw Cen MT"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5768997"/>
          </a:xfrm>
        </p:spPr>
        <p:txBody>
          <a:bodyPr>
            <a:normAutofit fontScale="77500" lnSpcReduction="20000"/>
          </a:bodyPr>
          <a:lstStyle/>
          <a:p>
            <a:pPr>
              <a:buNone/>
            </a:pPr>
            <a:r>
              <a:rPr lang="id-ID" sz="2800" dirty="0" smtClean="0"/>
              <a:t>	Tugas </a:t>
            </a:r>
            <a:r>
              <a:rPr lang="id-ID" sz="2800" dirty="0" smtClean="0"/>
              <a:t>Satgas Pengukuran (dalam pendaftaran tanah </a:t>
            </a:r>
            <a:r>
              <a:rPr lang="id-ID" sz="2800" dirty="0" smtClean="0"/>
              <a:t>siste matik)adalah :</a:t>
            </a:r>
          </a:p>
          <a:p>
            <a:pPr marL="514350" indent="-514350">
              <a:buAutoNum type="arabicPeriod"/>
            </a:pPr>
            <a:r>
              <a:rPr lang="id-ID" sz="2800" dirty="0" smtClean="0"/>
              <a:t>Menetapkan </a:t>
            </a:r>
            <a:r>
              <a:rPr lang="id-ID" sz="2800" dirty="0" smtClean="0"/>
              <a:t>batas bidang tanah (</a:t>
            </a:r>
            <a:r>
              <a:rPr lang="id-ID" sz="2800" dirty="0" smtClean="0"/>
              <a:t>jika petugas </a:t>
            </a:r>
            <a:r>
              <a:rPr lang="id-ID" sz="2800" dirty="0" smtClean="0"/>
              <a:t>ukur dari BPN</a:t>
            </a:r>
            <a:r>
              <a:rPr lang="id-ID" sz="2800" dirty="0" smtClean="0"/>
              <a:t>)</a:t>
            </a:r>
          </a:p>
          <a:p>
            <a:pPr marL="514350" indent="-514350">
              <a:buAutoNum type="arabicPeriod"/>
            </a:pPr>
            <a:r>
              <a:rPr lang="id-ID" sz="2800" dirty="0" smtClean="0"/>
              <a:t>Melaksanakan pengukuran</a:t>
            </a:r>
          </a:p>
          <a:p>
            <a:pPr marL="514350" indent="-514350">
              <a:buAutoNum type="arabicPeriod"/>
            </a:pPr>
            <a:r>
              <a:rPr lang="id-ID" sz="2800" dirty="0" smtClean="0"/>
              <a:t>Membuat </a:t>
            </a:r>
            <a:r>
              <a:rPr lang="id-ID" sz="2800" dirty="0" smtClean="0"/>
              <a:t>gambar </a:t>
            </a:r>
            <a:r>
              <a:rPr lang="id-ID" sz="2800" dirty="0" smtClean="0"/>
              <a:t>ukur</a:t>
            </a:r>
          </a:p>
          <a:p>
            <a:pPr marL="514350" indent="-514350">
              <a:buAutoNum type="arabicPeriod"/>
            </a:pPr>
            <a:r>
              <a:rPr lang="id-ID" sz="2800" dirty="0" smtClean="0"/>
              <a:t>Membuat </a:t>
            </a:r>
            <a:r>
              <a:rPr lang="id-ID" sz="2800" dirty="0" smtClean="0"/>
              <a:t>Peta Bidang </a:t>
            </a:r>
            <a:r>
              <a:rPr lang="id-ID" sz="2800" dirty="0" smtClean="0"/>
              <a:t>Tanah</a:t>
            </a:r>
          </a:p>
          <a:p>
            <a:pPr marL="514350" indent="-514350">
              <a:buAutoNum type="arabicPeriod"/>
            </a:pPr>
            <a:r>
              <a:rPr lang="id-ID" sz="2800" dirty="0" smtClean="0"/>
              <a:t>Membuat </a:t>
            </a:r>
            <a:r>
              <a:rPr lang="id-ID" sz="2800" dirty="0" smtClean="0"/>
              <a:t>daftar </a:t>
            </a:r>
            <a:r>
              <a:rPr lang="id-ID" sz="2800" dirty="0" smtClean="0"/>
              <a:t>tanah</a:t>
            </a:r>
          </a:p>
          <a:p>
            <a:pPr marL="514350" indent="-514350">
              <a:buAutoNum type="arabicPeriod"/>
            </a:pPr>
            <a:r>
              <a:rPr lang="id-ID" sz="2800" dirty="0" smtClean="0"/>
              <a:t>Membuat </a:t>
            </a:r>
            <a:r>
              <a:rPr lang="id-ID" sz="2800" dirty="0" smtClean="0"/>
              <a:t>peta </a:t>
            </a:r>
            <a:r>
              <a:rPr lang="id-ID" sz="2800" dirty="0" smtClean="0"/>
              <a:t>pendaftaran </a:t>
            </a:r>
            <a:r>
              <a:rPr lang="sv-SE" sz="2800" dirty="0" smtClean="0"/>
              <a:t>tanah</a:t>
            </a:r>
            <a:endParaRPr lang="id-ID" sz="2800" dirty="0" smtClean="0"/>
          </a:p>
          <a:p>
            <a:pPr marL="514350" indent="-514350">
              <a:buAutoNum type="arabicPeriod"/>
            </a:pPr>
            <a:r>
              <a:rPr lang="sv-SE" sz="2800" dirty="0" smtClean="0"/>
              <a:t>Membuat </a:t>
            </a:r>
            <a:r>
              <a:rPr lang="sv-SE" sz="2800" dirty="0" smtClean="0"/>
              <a:t>surat ukur. </a:t>
            </a:r>
            <a:endParaRPr lang="id-ID" sz="2800" dirty="0" smtClean="0"/>
          </a:p>
          <a:p>
            <a:pPr marL="514350" indent="-514350">
              <a:buNone/>
            </a:pPr>
            <a:endParaRPr lang="id-ID" sz="2800" dirty="0" smtClean="0"/>
          </a:p>
          <a:p>
            <a:pPr marL="514350" indent="-514350">
              <a:buNone/>
            </a:pPr>
            <a:r>
              <a:rPr lang="id-ID" sz="2800" dirty="0" smtClean="0"/>
              <a:t>	T</a:t>
            </a:r>
            <a:r>
              <a:rPr lang="sv-SE" sz="2800" dirty="0" smtClean="0"/>
              <a:t>ugas Satgas</a:t>
            </a:r>
            <a:r>
              <a:rPr lang="id-ID" sz="2800" dirty="0" smtClean="0"/>
              <a:t> Pengukuran </a:t>
            </a:r>
            <a:r>
              <a:rPr lang="id-ID" sz="2800" dirty="0" smtClean="0"/>
              <a:t>meliputi pekerjaan lapangan, sekaligus pekerjaan pengolahan data </a:t>
            </a:r>
            <a:r>
              <a:rPr lang="id-ID" sz="2800" dirty="0" smtClean="0"/>
              <a:t>hasil pengukuran </a:t>
            </a:r>
            <a:r>
              <a:rPr lang="id-ID" sz="2800" dirty="0" smtClean="0"/>
              <a:t>termasuk pemetaan dalam peta pendaftaran. </a:t>
            </a:r>
            <a:endParaRPr lang="id-ID" sz="2800" dirty="0" smtClean="0"/>
          </a:p>
          <a:p>
            <a:pPr marL="514350" indent="-514350">
              <a:buNone/>
            </a:pPr>
            <a:endParaRPr lang="id-ID" sz="2800" dirty="0" smtClean="0"/>
          </a:p>
          <a:p>
            <a:pPr marL="514350" indent="-514350">
              <a:buNone/>
            </a:pPr>
            <a:r>
              <a:rPr lang="id-ID" sz="2800" dirty="0" smtClean="0"/>
              <a:t>	Hal tersebut menujukkan bahwa dalam pendaftaran tanah </a:t>
            </a:r>
            <a:r>
              <a:rPr lang="id-ID" sz="2800" dirty="0" smtClean="0"/>
              <a:t>sistematis pekerjaan petugas ukur berbeda (lebih luas cakupan </a:t>
            </a:r>
            <a:r>
              <a:rPr lang="id-ID" sz="2800" dirty="0" smtClean="0"/>
              <a:t>pekerjaannya) dibandingkan </a:t>
            </a:r>
            <a:r>
              <a:rPr lang="id-ID" sz="2800" dirty="0" smtClean="0"/>
              <a:t>dengan pekerjaan petugas ukur dalam pendaftaran tanah </a:t>
            </a:r>
            <a:r>
              <a:rPr lang="id-ID" sz="2800" dirty="0" smtClean="0"/>
              <a:t>sporadis.</a:t>
            </a:r>
            <a:endParaRPr lang="id-ID" sz="2800" dirty="0">
              <a:latin typeface="Tw Cen MT" pitchFamily="34" charset="0"/>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86544"/>
          </a:xfrm>
        </p:spPr>
        <p:txBody>
          <a:bodyPr>
            <a:normAutofit fontScale="92500"/>
          </a:bodyPr>
          <a:lstStyle/>
          <a:p>
            <a:pPr>
              <a:buNone/>
            </a:pPr>
            <a:r>
              <a:rPr lang="id-ID" sz="2000" dirty="0" smtClean="0">
                <a:latin typeface="Tw Cen MT" pitchFamily="34" charset="0"/>
              </a:rPr>
              <a:t>T</a:t>
            </a:r>
            <a:r>
              <a:rPr lang="fi-FI" sz="2400" dirty="0" smtClean="0">
                <a:latin typeface="Tw Cen MT" pitchFamily="34" charset="0"/>
              </a:rPr>
              <a:t>ahapan </a:t>
            </a:r>
            <a:r>
              <a:rPr lang="fi-FI" sz="2400" dirty="0" smtClean="0">
                <a:latin typeface="Tw Cen MT" pitchFamily="34" charset="0"/>
              </a:rPr>
              <a:t>pengukuran </a:t>
            </a:r>
            <a:r>
              <a:rPr lang="id-ID" sz="2400" dirty="0" smtClean="0">
                <a:latin typeface="Tw Cen MT" pitchFamily="34" charset="0"/>
              </a:rPr>
              <a:t>pendaftaran tanag secara sporadik </a:t>
            </a:r>
            <a:r>
              <a:rPr lang="fi-FI" sz="2400" dirty="0" smtClean="0">
                <a:latin typeface="Tw Cen MT" pitchFamily="34" charset="0"/>
              </a:rPr>
              <a:t>meliputi </a:t>
            </a:r>
            <a:r>
              <a:rPr lang="id-ID" sz="2400" dirty="0" smtClean="0">
                <a:latin typeface="Tw Cen MT" pitchFamily="34" charset="0"/>
              </a:rPr>
              <a:t>: </a:t>
            </a:r>
          </a:p>
          <a:p>
            <a:pPr marL="514350" indent="-514350">
              <a:buAutoNum type="arabicPeriod"/>
            </a:pPr>
            <a:r>
              <a:rPr lang="id-ID" sz="2400" dirty="0" smtClean="0">
                <a:latin typeface="Tw Cen MT" pitchFamily="34" charset="0"/>
              </a:rPr>
              <a:t>Tahap persiapan</a:t>
            </a:r>
          </a:p>
          <a:p>
            <a:pPr marL="514350" indent="-514350">
              <a:buNone/>
            </a:pPr>
            <a:r>
              <a:rPr lang="id-ID" sz="2400" dirty="0" smtClean="0">
                <a:latin typeface="Tw Cen MT" pitchFamily="34" charset="0"/>
              </a:rPr>
              <a:t>	</a:t>
            </a:r>
            <a:r>
              <a:rPr lang="id-ID" sz="2400" dirty="0" smtClean="0">
                <a:latin typeface="Tw Cen MT" pitchFamily="34" charset="0"/>
              </a:rPr>
              <a:t>a. 	Persiapan administrasi pengukuran (di kantor) meliputi persiapan:</a:t>
            </a:r>
          </a:p>
          <a:p>
            <a:pPr marL="514350" indent="-514350">
              <a:buNone/>
            </a:pPr>
            <a:r>
              <a:rPr lang="id-ID" sz="2400" dirty="0" smtClean="0">
                <a:latin typeface="Tw Cen MT" pitchFamily="34" charset="0"/>
              </a:rPr>
              <a:t>	</a:t>
            </a:r>
            <a:r>
              <a:rPr lang="id-ID" sz="2400" dirty="0" smtClean="0">
                <a:latin typeface="Tw Cen MT" pitchFamily="34" charset="0"/>
              </a:rPr>
              <a:t>	1. Surat tugas pengukuran</a:t>
            </a:r>
          </a:p>
          <a:p>
            <a:pPr marL="514350" indent="-514350">
              <a:buNone/>
            </a:pPr>
            <a:r>
              <a:rPr lang="id-ID" sz="2400" dirty="0" smtClean="0">
                <a:latin typeface="Tw Cen MT" pitchFamily="34" charset="0"/>
              </a:rPr>
              <a:t>	</a:t>
            </a:r>
            <a:r>
              <a:rPr lang="id-ID" sz="2400" dirty="0" smtClean="0">
                <a:latin typeface="Tw Cen MT" pitchFamily="34" charset="0"/>
              </a:rPr>
              <a:t>	2. Surat pemberitahuan pengukuran</a:t>
            </a:r>
          </a:p>
          <a:p>
            <a:pPr marL="514350" indent="-514350">
              <a:buNone/>
            </a:pPr>
            <a:r>
              <a:rPr lang="id-ID" sz="2400" dirty="0" smtClean="0">
                <a:latin typeface="Tw Cen MT" pitchFamily="34" charset="0"/>
              </a:rPr>
              <a:t>	</a:t>
            </a:r>
            <a:r>
              <a:rPr lang="id-ID" sz="2400" dirty="0" smtClean="0">
                <a:latin typeface="Tw Cen MT" pitchFamily="34" charset="0"/>
              </a:rPr>
              <a:t>	3. Persiapan p</a:t>
            </a:r>
            <a:r>
              <a:rPr lang="id-ID" sz="2400" dirty="0" smtClean="0">
                <a:latin typeface="Tw Cen MT" pitchFamily="34" charset="0"/>
              </a:rPr>
              <a:t>eta-peta kadaster seperti [eta 	    	    	    dasar pendaftaran, peta pendaftaran, peta TDT, guna 	    membuat  rencana kerja pengukuran dan rencana 	  	    pengikatan bidang tanah. </a:t>
            </a:r>
          </a:p>
          <a:p>
            <a:pPr>
              <a:buNone/>
            </a:pPr>
            <a:r>
              <a:rPr lang="id-ID" sz="2400" dirty="0" smtClean="0">
                <a:latin typeface="Tw Cen MT" pitchFamily="34" charset="0"/>
              </a:rPr>
              <a:t>		4. </a:t>
            </a:r>
            <a:r>
              <a:rPr lang="it-IT" sz="2400" dirty="0" smtClean="0">
                <a:latin typeface="Tw Cen MT" pitchFamily="34" charset="0"/>
              </a:rPr>
              <a:t>Persiapan formulir seperti Gambar Ukur (DI </a:t>
            </a:r>
            <a:r>
              <a:rPr lang="it-IT" sz="2400" dirty="0" smtClean="0">
                <a:latin typeface="Tw Cen MT" pitchFamily="34" charset="0"/>
              </a:rPr>
              <a:t>107A</a:t>
            </a:r>
            <a:r>
              <a:rPr lang="it-IT" sz="2400" dirty="0" smtClean="0">
                <a:latin typeface="Tw Cen MT" pitchFamily="34" charset="0"/>
              </a:rPr>
              <a:t>), DI 102, </a:t>
            </a:r>
            <a:r>
              <a:rPr lang="id-ID" sz="2400" dirty="0" smtClean="0">
                <a:latin typeface="Tw Cen MT" pitchFamily="34" charset="0"/>
              </a:rPr>
              <a:t>	    </a:t>
            </a:r>
            <a:r>
              <a:rPr lang="it-IT" sz="2400" dirty="0" smtClean="0">
                <a:latin typeface="Tw Cen MT" pitchFamily="34" charset="0"/>
              </a:rPr>
              <a:t>DI </a:t>
            </a:r>
            <a:r>
              <a:rPr lang="it-IT" sz="2400" dirty="0" smtClean="0">
                <a:latin typeface="Tw Cen MT" pitchFamily="34" charset="0"/>
              </a:rPr>
              <a:t>103, </a:t>
            </a:r>
            <a:r>
              <a:rPr lang="it-IT" sz="2400" dirty="0" smtClean="0">
                <a:latin typeface="Tw Cen MT" pitchFamily="34" charset="0"/>
              </a:rPr>
              <a:t>serta</a:t>
            </a:r>
            <a:r>
              <a:rPr lang="id-ID" sz="2400" dirty="0" smtClean="0">
                <a:latin typeface="Tw Cen MT" pitchFamily="34" charset="0"/>
              </a:rPr>
              <a:t> DI </a:t>
            </a:r>
            <a:r>
              <a:rPr lang="id-ID" sz="2400" dirty="0" smtClean="0">
                <a:latin typeface="Tw Cen MT" pitchFamily="34" charset="0"/>
              </a:rPr>
              <a:t>201, yang berfungsi </a:t>
            </a:r>
            <a:r>
              <a:rPr lang="id-ID" sz="2400" dirty="0" smtClean="0">
                <a:latin typeface="Tw Cen MT" pitchFamily="34" charset="0"/>
              </a:rPr>
              <a:t>untuk </a:t>
            </a:r>
            <a:r>
              <a:rPr lang="id-ID" sz="2400" dirty="0" smtClean="0">
                <a:latin typeface="Tw Cen MT" pitchFamily="34" charset="0"/>
              </a:rPr>
              <a:t>mencatat data </a:t>
            </a:r>
            <a:r>
              <a:rPr lang="id-ID" sz="2400" dirty="0" smtClean="0">
                <a:latin typeface="Tw Cen MT" pitchFamily="34" charset="0"/>
              </a:rPr>
              <a:t>	    hasil pengukuran batas bidang tanah</a:t>
            </a:r>
            <a:r>
              <a:rPr lang="id-ID" sz="2400" dirty="0" smtClean="0">
                <a:latin typeface="Tw Cen MT" pitchFamily="34" charset="0"/>
              </a:rPr>
              <a:t>, pengukuran poligon </a:t>
            </a:r>
            <a:r>
              <a:rPr lang="id-ID" sz="2400" dirty="0" smtClean="0">
                <a:latin typeface="Tw Cen MT" pitchFamily="34" charset="0"/>
              </a:rPr>
              <a:t> 	    serta hasil penetapan </a:t>
            </a:r>
            <a:r>
              <a:rPr lang="id-ID" sz="2400" dirty="0" smtClean="0">
                <a:latin typeface="Tw Cen MT" pitchFamily="34" charset="0"/>
              </a:rPr>
              <a:t>batas bidang tanah</a:t>
            </a:r>
            <a:r>
              <a:rPr lang="id-ID" sz="2400" dirty="0" smtClean="0">
                <a:latin typeface="Tw Cen MT" pitchFamily="34" charset="0"/>
              </a:rPr>
              <a:t>.</a:t>
            </a:r>
          </a:p>
          <a:p>
            <a:pPr>
              <a:buNone/>
            </a:pPr>
            <a:r>
              <a:rPr lang="id-ID" sz="2400" dirty="0" smtClean="0">
                <a:latin typeface="Tw Cen MT" pitchFamily="34" charset="0"/>
              </a:rPr>
              <a:t>	</a:t>
            </a:r>
            <a:r>
              <a:rPr lang="id-ID" sz="2400" dirty="0" smtClean="0">
                <a:latin typeface="Tw Cen MT" pitchFamily="34" charset="0"/>
              </a:rPr>
              <a:t>	5. Perlengkapan </a:t>
            </a:r>
            <a:r>
              <a:rPr lang="id-ID" sz="2400" dirty="0" smtClean="0">
                <a:latin typeface="Tw Cen MT" pitchFamily="34" charset="0"/>
              </a:rPr>
              <a:t>alat ukur seperti theodolit, pita ukur, jalon, </a:t>
            </a:r>
            <a:r>
              <a:rPr lang="id-ID" sz="2400" dirty="0" smtClean="0">
                <a:latin typeface="Tw Cen MT" pitchFamily="34" charset="0"/>
              </a:rPr>
              <a:t>	    rambu ukur</a:t>
            </a:r>
            <a:r>
              <a:rPr lang="id-ID" sz="2400" dirty="0" smtClean="0">
                <a:latin typeface="Tw Cen MT" pitchFamily="34" charset="0"/>
              </a:rPr>
              <a:t>, </a:t>
            </a:r>
            <a:r>
              <a:rPr lang="id-ID" sz="2400" dirty="0" smtClean="0">
                <a:latin typeface="Tw Cen MT" pitchFamily="34" charset="0"/>
              </a:rPr>
              <a:t>untingunting, </a:t>
            </a:r>
            <a:r>
              <a:rPr lang="fi-FI" sz="2400" dirty="0" smtClean="0">
                <a:latin typeface="Tw Cen MT" pitchFamily="34" charset="0"/>
              </a:rPr>
              <a:t>payung</a:t>
            </a:r>
            <a:r>
              <a:rPr lang="fi-FI" sz="2400" dirty="0" smtClean="0">
                <a:latin typeface="Tw Cen MT" pitchFamily="34" charset="0"/>
              </a:rPr>
              <a:t>, penggaris serta alat tulis </a:t>
            </a:r>
            <a:r>
              <a:rPr lang="id-ID" sz="2400" dirty="0" smtClean="0">
                <a:latin typeface="Tw Cen MT" pitchFamily="34" charset="0"/>
              </a:rPr>
              <a:t>	    </a:t>
            </a:r>
            <a:r>
              <a:rPr lang="fi-FI" sz="2400" dirty="0" smtClean="0">
                <a:latin typeface="Tw Cen MT" pitchFamily="34" charset="0"/>
              </a:rPr>
              <a:t>dan lain</a:t>
            </a:r>
            <a:r>
              <a:rPr lang="id-ID" sz="2400" dirty="0" smtClean="0">
                <a:latin typeface="Tw Cen MT" pitchFamily="34" charset="0"/>
              </a:rPr>
              <a:t>-</a:t>
            </a:r>
            <a:r>
              <a:rPr lang="fi-FI" sz="2400" dirty="0" smtClean="0">
                <a:latin typeface="Tw Cen MT" pitchFamily="34" charset="0"/>
              </a:rPr>
              <a:t>lainnya</a:t>
            </a:r>
            <a:endParaRPr lang="id-ID" sz="2400" dirty="0" smtClean="0">
              <a:latin typeface="Tw Cen MT" pitchFamily="34" charset="0"/>
            </a:endParaRPr>
          </a:p>
          <a:p>
            <a:pPr>
              <a:buNone/>
            </a:pPr>
            <a:endParaRPr lang="id-ID" sz="2000" dirty="0">
              <a:latin typeface="Tw Cen MT"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4929222"/>
          </a:xfrm>
        </p:spPr>
        <p:txBody>
          <a:bodyPr>
            <a:normAutofit/>
          </a:bodyPr>
          <a:lstStyle/>
          <a:p>
            <a:pPr marL="514350" indent="-514350">
              <a:buNone/>
            </a:pPr>
            <a:r>
              <a:rPr lang="id-ID" sz="2400" dirty="0" smtClean="0">
                <a:latin typeface="Tw Cen MT" pitchFamily="34" charset="0"/>
              </a:rPr>
              <a:t>b. 	Persiapan pengukuran di lapangan , meliputi: </a:t>
            </a:r>
          </a:p>
          <a:p>
            <a:pPr>
              <a:buNone/>
            </a:pPr>
            <a:r>
              <a:rPr lang="id-ID" sz="2400" dirty="0" smtClean="0">
                <a:latin typeface="Tw Cen MT" pitchFamily="34" charset="0"/>
              </a:rPr>
              <a:t>	1. 	</a:t>
            </a:r>
            <a:r>
              <a:rPr lang="id-ID" sz="2000" dirty="0" smtClean="0"/>
              <a:t>Penetapan batas bidang tanah (tanah hak atau Tanah Negara) </a:t>
            </a:r>
            <a:r>
              <a:rPr lang="id-ID" sz="2000" dirty="0" smtClean="0"/>
              <a:t>	dilakukan oleh Petugas </a:t>
            </a:r>
            <a:r>
              <a:rPr lang="id-ID" sz="2000" dirty="0" smtClean="0"/>
              <a:t>Ukur (BPN) pada asasnya dilakukan </a:t>
            </a:r>
            <a:r>
              <a:rPr lang="id-ID" sz="2000" dirty="0" smtClean="0"/>
              <a:t>	berdasarkan </a:t>
            </a:r>
            <a:r>
              <a:rPr lang="id-ID" sz="2000" dirty="0" smtClean="0"/>
              <a:t>penunjukan </a:t>
            </a:r>
            <a:r>
              <a:rPr lang="id-ID" sz="2000" dirty="0" smtClean="0"/>
              <a:t>pemilik tanah </a:t>
            </a:r>
            <a:r>
              <a:rPr lang="id-ID" sz="2000" dirty="0" smtClean="0"/>
              <a:t>(atau kuasa tertulis) dengan </a:t>
            </a:r>
            <a:r>
              <a:rPr lang="id-ID" sz="2000" dirty="0" smtClean="0"/>
              <a:t>	persetujuan </a:t>
            </a:r>
            <a:r>
              <a:rPr lang="id-ID" sz="2000" dirty="0" smtClean="0"/>
              <a:t>pemilik tanah </a:t>
            </a:r>
            <a:r>
              <a:rPr lang="id-ID" sz="2000" dirty="0" smtClean="0"/>
              <a:t>yang bersebelahan </a:t>
            </a:r>
            <a:r>
              <a:rPr lang="id-ID" sz="2000" dirty="0" smtClean="0"/>
              <a:t>(kuasa tertulis</a:t>
            </a:r>
            <a:r>
              <a:rPr lang="id-ID" sz="2000" dirty="0" smtClean="0"/>
              <a:t>).</a:t>
            </a:r>
          </a:p>
          <a:p>
            <a:pPr>
              <a:buNone/>
            </a:pPr>
            <a:r>
              <a:rPr lang="id-ID" sz="2000" dirty="0" smtClean="0">
                <a:latin typeface="Tw Cen MT" pitchFamily="34" charset="0"/>
              </a:rPr>
              <a:t>	</a:t>
            </a:r>
            <a:r>
              <a:rPr lang="id-ID" sz="2000" dirty="0" smtClean="0">
                <a:latin typeface="Tw Cen MT" pitchFamily="34" charset="0"/>
              </a:rPr>
              <a:t>2. 	</a:t>
            </a:r>
            <a:r>
              <a:rPr lang="id-ID" sz="2000" dirty="0" smtClean="0"/>
              <a:t>Jika terdapat kesepakatan tanda batas bidang tanah dilanjutkan </a:t>
            </a:r>
            <a:r>
              <a:rPr lang="id-ID" sz="2000" dirty="0" smtClean="0"/>
              <a:t>	dengan pemasangan </a:t>
            </a:r>
            <a:r>
              <a:rPr lang="id-ID" sz="2000" dirty="0" smtClean="0"/>
              <a:t>tugu tanda batas bidang tanah oleh pemilik </a:t>
            </a:r>
            <a:r>
              <a:rPr lang="id-ID" sz="2000" dirty="0" smtClean="0"/>
              <a:t>	tanah </a:t>
            </a:r>
            <a:r>
              <a:rPr lang="id-ID" sz="2000" dirty="0" smtClean="0"/>
              <a:t>(pemohon</a:t>
            </a:r>
            <a:r>
              <a:rPr lang="id-ID" sz="2000" dirty="0" smtClean="0"/>
              <a:t>).</a:t>
            </a:r>
          </a:p>
          <a:p>
            <a:pPr>
              <a:buNone/>
            </a:pPr>
            <a:r>
              <a:rPr lang="id-ID" sz="2000" dirty="0" smtClean="0"/>
              <a:t>	</a:t>
            </a:r>
            <a:r>
              <a:rPr lang="id-ID" sz="2000" dirty="0" smtClean="0"/>
              <a:t>3. 	Pemberian </a:t>
            </a:r>
            <a:r>
              <a:rPr lang="id-ID" sz="2000" dirty="0" smtClean="0"/>
              <a:t>NIB dan pembukuan pada daftar </a:t>
            </a:r>
            <a:r>
              <a:rPr lang="id-ID" sz="2000" dirty="0" smtClean="0"/>
              <a:t>tanah</a:t>
            </a:r>
          </a:p>
          <a:p>
            <a:pPr>
              <a:buNone/>
            </a:pPr>
            <a:r>
              <a:rPr lang="id-ID" sz="2000" dirty="0" smtClean="0">
                <a:latin typeface="Tw Cen MT" pitchFamily="34" charset="0"/>
              </a:rPr>
              <a:t>	</a:t>
            </a:r>
            <a:r>
              <a:rPr lang="id-ID" sz="2000" dirty="0" smtClean="0">
                <a:latin typeface="Tw Cen MT" pitchFamily="34" charset="0"/>
              </a:rPr>
              <a:t>4. 	</a:t>
            </a:r>
            <a:r>
              <a:rPr lang="nn-NO" sz="2000" dirty="0" smtClean="0"/>
              <a:t>Pemeriksan titik ikat di </a:t>
            </a:r>
            <a:r>
              <a:rPr lang="nn-NO" sz="2000" dirty="0" smtClean="0"/>
              <a:t>lapangan</a:t>
            </a:r>
            <a:endParaRPr lang="id-ID" sz="2000" dirty="0" smtClean="0"/>
          </a:p>
          <a:p>
            <a:pPr>
              <a:buNone/>
            </a:pPr>
            <a:r>
              <a:rPr lang="id-ID" sz="2000" dirty="0" smtClean="0">
                <a:latin typeface="Tw Cen MT" pitchFamily="34" charset="0"/>
              </a:rPr>
              <a:t>	</a:t>
            </a:r>
            <a:r>
              <a:rPr lang="id-ID" sz="2000" dirty="0" smtClean="0">
                <a:latin typeface="Tw Cen MT" pitchFamily="34" charset="0"/>
              </a:rPr>
              <a:t>5. 	</a:t>
            </a:r>
            <a:r>
              <a:rPr lang="id-ID" sz="2000" dirty="0" smtClean="0"/>
              <a:t>Pengaturan Alat Ukur</a:t>
            </a:r>
            <a:endParaRPr lang="id-ID" sz="2000" dirty="0">
              <a:latin typeface="Tw Cen MT"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57166"/>
            <a:ext cx="8229600" cy="6286544"/>
          </a:xfrm>
        </p:spPr>
        <p:txBody>
          <a:bodyPr>
            <a:normAutofit lnSpcReduction="10000"/>
          </a:bodyPr>
          <a:lstStyle/>
          <a:p>
            <a:pPr marL="514350" indent="-514350">
              <a:buNone/>
            </a:pPr>
            <a:r>
              <a:rPr lang="id-ID" sz="2400" b="1" dirty="0" smtClean="0">
                <a:latin typeface="Tw Cen MT" pitchFamily="34" charset="0"/>
              </a:rPr>
              <a:t>2. 	Pelaksanaan Lapangan pengukuran</a:t>
            </a:r>
          </a:p>
          <a:p>
            <a:pPr marL="514350" indent="-514350">
              <a:buNone/>
            </a:pPr>
            <a:endParaRPr lang="id-ID" sz="2400" dirty="0" smtClean="0">
              <a:latin typeface="Tw Cen MT" pitchFamily="34" charset="0"/>
            </a:endParaRPr>
          </a:p>
          <a:p>
            <a:pPr>
              <a:buNone/>
            </a:pPr>
            <a:r>
              <a:rPr lang="id-ID" sz="2000" dirty="0" smtClean="0"/>
              <a:t> 	Pengukuran </a:t>
            </a:r>
            <a:r>
              <a:rPr lang="id-ID" sz="2000" dirty="0" smtClean="0"/>
              <a:t>bidang tanah </a:t>
            </a:r>
            <a:r>
              <a:rPr lang="id-ID" sz="2000" dirty="0" smtClean="0"/>
              <a:t>merupakan proses pemastian </a:t>
            </a:r>
            <a:r>
              <a:rPr lang="id-ID" sz="2000" dirty="0" smtClean="0"/>
              <a:t>letak batas bidang-bidang tanah yang terletak dalam satu atau </a:t>
            </a:r>
            <a:r>
              <a:rPr lang="id-ID" sz="2000" dirty="0" smtClean="0"/>
              <a:t>beberapa desa/kelurahan </a:t>
            </a:r>
            <a:r>
              <a:rPr lang="id-ID" sz="2000" dirty="0" smtClean="0"/>
              <a:t>atau bagian dari desa/kelurahan dalam rangka </a:t>
            </a:r>
            <a:r>
              <a:rPr lang="id-ID" sz="2000" dirty="0" smtClean="0"/>
              <a:t>penyelenggaraanpendaftaran </a:t>
            </a:r>
            <a:r>
              <a:rPr lang="id-ID" sz="2000" dirty="0" smtClean="0"/>
              <a:t>tanah baik secara sporadik maupun secara sitematik</a:t>
            </a:r>
            <a:r>
              <a:rPr lang="id-ID" sz="2000" dirty="0" smtClean="0"/>
              <a:t>.</a:t>
            </a:r>
          </a:p>
          <a:p>
            <a:pPr>
              <a:buNone/>
            </a:pPr>
            <a:endParaRPr lang="id-ID" sz="2000" dirty="0" smtClean="0"/>
          </a:p>
          <a:p>
            <a:pPr>
              <a:buNone/>
            </a:pPr>
            <a:r>
              <a:rPr lang="id-ID" sz="2000" dirty="0" smtClean="0"/>
              <a:t>	</a:t>
            </a:r>
            <a:r>
              <a:rPr lang="id-ID" sz="2000" dirty="0" smtClean="0"/>
              <a:t>Pengukuran </a:t>
            </a:r>
            <a:r>
              <a:rPr lang="id-ID" sz="2000" dirty="0" smtClean="0"/>
              <a:t>bidang tanah </a:t>
            </a:r>
            <a:r>
              <a:rPr lang="id-ID" sz="2000" dirty="0" smtClean="0"/>
              <a:t>dilaksanakan setelah </a:t>
            </a:r>
            <a:r>
              <a:rPr lang="id-ID" sz="2000" dirty="0" smtClean="0"/>
              <a:t>dilakukan penetapan batas dan pemasangan tugu/patok tanda batas </a:t>
            </a:r>
            <a:r>
              <a:rPr lang="id-ID" sz="2000" dirty="0" smtClean="0"/>
              <a:t>bidang tanah </a:t>
            </a:r>
            <a:r>
              <a:rPr lang="id-ID" sz="2000" dirty="0" smtClean="0"/>
              <a:t>yang dimohon </a:t>
            </a:r>
            <a:r>
              <a:rPr lang="id-ID" sz="2000" dirty="0" smtClean="0"/>
              <a:t>pengukurannya. </a:t>
            </a:r>
          </a:p>
          <a:p>
            <a:pPr>
              <a:buNone/>
            </a:pPr>
            <a:endParaRPr lang="id-ID" sz="2000" dirty="0" smtClean="0"/>
          </a:p>
          <a:p>
            <a:pPr>
              <a:buNone/>
            </a:pPr>
            <a:r>
              <a:rPr lang="id-ID" sz="2000" dirty="0" smtClean="0"/>
              <a:t>	Pengukuran </a:t>
            </a:r>
            <a:r>
              <a:rPr lang="id-ID" sz="2000" dirty="0" smtClean="0"/>
              <a:t>bidang tanah dilaksanakan </a:t>
            </a:r>
            <a:r>
              <a:rPr lang="id-ID" sz="2000" dirty="0" smtClean="0"/>
              <a:t>untuk menentukan </a:t>
            </a:r>
            <a:r>
              <a:rPr lang="id-ID" sz="2000" dirty="0" smtClean="0"/>
              <a:t>posisi atau letak geografis, batas, luas dan bentuk geometris </a:t>
            </a:r>
            <a:r>
              <a:rPr lang="id-ID" sz="2000" dirty="0" smtClean="0"/>
              <a:t>bidang tanah.  </a:t>
            </a:r>
          </a:p>
          <a:p>
            <a:pPr>
              <a:buNone/>
            </a:pPr>
            <a:endParaRPr lang="id-ID" sz="2000" dirty="0" smtClean="0"/>
          </a:p>
          <a:p>
            <a:pPr>
              <a:buNone/>
            </a:pPr>
            <a:r>
              <a:rPr lang="id-ID" sz="2000" dirty="0" smtClean="0"/>
              <a:t>Pengukuran bidang tanah dapat dilakukan dengan beberapa metode yaitu:</a:t>
            </a:r>
          </a:p>
          <a:p>
            <a:pPr marL="457200" indent="-457200">
              <a:buAutoNum type="arabicPeriod"/>
            </a:pPr>
            <a:r>
              <a:rPr lang="id-ID" sz="2000" dirty="0" smtClean="0"/>
              <a:t>metode terestris</a:t>
            </a:r>
          </a:p>
          <a:p>
            <a:pPr marL="457200" indent="-457200">
              <a:buAutoNum type="arabicPeriod"/>
            </a:pPr>
            <a:r>
              <a:rPr lang="id-ID" sz="2000" dirty="0" smtClean="0"/>
              <a:t>metode ekstraterestris </a:t>
            </a:r>
          </a:p>
          <a:p>
            <a:pPr marL="457200" indent="-457200">
              <a:buAutoNum type="arabicPeriod"/>
            </a:pPr>
            <a:r>
              <a:rPr lang="id-ID" sz="2000" dirty="0" smtClean="0"/>
              <a:t>metode fotogrametris</a:t>
            </a:r>
            <a:endParaRPr lang="id-ID" sz="2000" b="1" dirty="0" smtClean="0">
              <a:latin typeface="Tw Cen MT" pitchFamily="34" charset="0"/>
            </a:endParaRPr>
          </a:p>
          <a:p>
            <a:pPr>
              <a:buNone/>
            </a:pPr>
            <a:endParaRPr lang="id-ID" sz="2000" dirty="0" smtClean="0"/>
          </a:p>
          <a:p>
            <a:pPr>
              <a:buNone/>
            </a:pPr>
            <a:endParaRPr lang="id-ID" sz="2000" dirty="0">
              <a:latin typeface="Tw Cen MT"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14356"/>
            <a:ext cx="8229600" cy="4071966"/>
          </a:xfrm>
        </p:spPr>
        <p:txBody>
          <a:bodyPr>
            <a:normAutofit fontScale="92500"/>
          </a:bodyPr>
          <a:lstStyle/>
          <a:p>
            <a:pPr marL="457200" indent="-457200">
              <a:buAutoNum type="arabicPeriod" startAt="3"/>
            </a:pPr>
            <a:r>
              <a:rPr lang="id-ID" sz="2800" b="1" dirty="0" smtClean="0">
                <a:latin typeface="Tw Cen MT" pitchFamily="34" charset="0"/>
              </a:rPr>
              <a:t>Pengadministrasian Data, tahapannya meliputi:</a:t>
            </a:r>
          </a:p>
          <a:p>
            <a:pPr marL="457200" indent="-457200">
              <a:buNone/>
            </a:pPr>
            <a:endParaRPr lang="id-ID" sz="2800" dirty="0" smtClean="0">
              <a:latin typeface="Tw Cen MT" pitchFamily="34" charset="0"/>
            </a:endParaRPr>
          </a:p>
          <a:p>
            <a:pPr>
              <a:buNone/>
            </a:pPr>
            <a:r>
              <a:rPr lang="id-ID" sz="2800" dirty="0" smtClean="0">
                <a:latin typeface="Tw Cen MT" pitchFamily="34" charset="0"/>
              </a:rPr>
              <a:t>	</a:t>
            </a:r>
            <a:r>
              <a:rPr lang="id-ID" sz="2800" dirty="0" smtClean="0">
                <a:latin typeface="Tw Cen MT" pitchFamily="34" charset="0"/>
              </a:rPr>
              <a:t>1. 	Pembuatan GU</a:t>
            </a:r>
          </a:p>
          <a:p>
            <a:pPr>
              <a:buNone/>
            </a:pPr>
            <a:r>
              <a:rPr lang="id-ID" sz="2800" dirty="0" smtClean="0">
                <a:latin typeface="Tw Cen MT" pitchFamily="34" charset="0"/>
              </a:rPr>
              <a:t>	</a:t>
            </a:r>
            <a:r>
              <a:rPr lang="id-ID" sz="2800" dirty="0" smtClean="0">
                <a:latin typeface="Tw Cen MT" pitchFamily="34" charset="0"/>
              </a:rPr>
              <a:t>2. 	Pembukuan pada daftar tanah</a:t>
            </a:r>
          </a:p>
          <a:p>
            <a:pPr>
              <a:buNone/>
            </a:pPr>
            <a:r>
              <a:rPr lang="id-ID" sz="2800" dirty="0" smtClean="0">
                <a:latin typeface="Tw Cen MT" pitchFamily="34" charset="0"/>
              </a:rPr>
              <a:t>	</a:t>
            </a:r>
            <a:r>
              <a:rPr lang="id-ID" sz="2800" dirty="0" smtClean="0">
                <a:latin typeface="Tw Cen MT" pitchFamily="34" charset="0"/>
              </a:rPr>
              <a:t>3. 	Pembuatan peta bidang tanah</a:t>
            </a:r>
          </a:p>
          <a:p>
            <a:pPr>
              <a:buNone/>
            </a:pPr>
            <a:r>
              <a:rPr lang="id-ID" sz="2800" dirty="0" smtClean="0">
                <a:latin typeface="Tw Cen MT" pitchFamily="34" charset="0"/>
              </a:rPr>
              <a:t>	</a:t>
            </a:r>
            <a:r>
              <a:rPr lang="id-ID" sz="2800" dirty="0" smtClean="0">
                <a:latin typeface="Tw Cen MT" pitchFamily="34" charset="0"/>
              </a:rPr>
              <a:t>4. 	Perhitungan luas bidang tanah</a:t>
            </a:r>
          </a:p>
          <a:p>
            <a:pPr>
              <a:buNone/>
            </a:pPr>
            <a:r>
              <a:rPr lang="id-ID" sz="2800" dirty="0" smtClean="0">
                <a:latin typeface="Tw Cen MT" pitchFamily="34" charset="0"/>
              </a:rPr>
              <a:t>	</a:t>
            </a:r>
            <a:r>
              <a:rPr lang="id-ID" sz="2800" dirty="0" smtClean="0">
                <a:latin typeface="Tw Cen MT" pitchFamily="34" charset="0"/>
              </a:rPr>
              <a:t>5. 	Pemetaan hasil ukuran ke dalam peta pendaftaran</a:t>
            </a:r>
          </a:p>
          <a:p>
            <a:pPr>
              <a:buNone/>
            </a:pPr>
            <a:r>
              <a:rPr lang="id-ID" sz="2800" dirty="0" smtClean="0">
                <a:latin typeface="Tw Cen MT" pitchFamily="34" charset="0"/>
              </a:rPr>
              <a:t>	</a:t>
            </a:r>
            <a:r>
              <a:rPr lang="id-ID" sz="2800" dirty="0" smtClean="0">
                <a:latin typeface="Tw Cen MT" pitchFamily="34" charset="0"/>
              </a:rPr>
              <a:t>6. 	Pembuatan surat ukur</a:t>
            </a:r>
          </a:p>
          <a:p>
            <a:pPr>
              <a:buNone/>
            </a:pPr>
            <a:endParaRPr lang="id-ID" sz="2000" b="1" dirty="0">
              <a:latin typeface="Tw Cen MT"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p:spPr>
        <p:txBody>
          <a:bodyPr>
            <a:normAutofit lnSpcReduction="10000"/>
          </a:bodyPr>
          <a:lstStyle/>
          <a:p>
            <a:pPr lvl="0">
              <a:buNone/>
            </a:pPr>
            <a:r>
              <a:rPr lang="id-ID" sz="2800" dirty="0" smtClean="0">
                <a:latin typeface="Tw Cen MT" pitchFamily="34" charset="0"/>
              </a:rPr>
              <a:t>	Untuk menghindari multitafsir selain dengan dibuat gambar ukur juga harus memuat penjelasan yang lengkap mengenai letak dan batas bidang tanah. </a:t>
            </a:r>
          </a:p>
          <a:p>
            <a:pPr>
              <a:buNone/>
            </a:pPr>
            <a:endParaRPr lang="id-ID" sz="2800" dirty="0" smtClean="0"/>
          </a:p>
          <a:p>
            <a:pPr>
              <a:buNone/>
            </a:pPr>
            <a:r>
              <a:rPr lang="id-ID" sz="2800" dirty="0" smtClean="0">
                <a:latin typeface="Tw Cen MT" pitchFamily="34" charset="0"/>
              </a:rPr>
              <a:t>	Bidang </a:t>
            </a:r>
            <a:r>
              <a:rPr lang="id-ID" sz="2800" dirty="0">
                <a:latin typeface="Tw Cen MT" pitchFamily="34" charset="0"/>
              </a:rPr>
              <a:t>tanah adalah bagian permukaan bumi yang merupakan satuan </a:t>
            </a:r>
            <a:r>
              <a:rPr lang="id-ID" sz="2800" dirty="0" smtClean="0">
                <a:latin typeface="Tw Cen MT" pitchFamily="34" charset="0"/>
              </a:rPr>
              <a:t>bidang yang terbatas.</a:t>
            </a:r>
            <a:endParaRPr lang="id-ID" sz="2800" dirty="0">
              <a:latin typeface="Tw Cen MT" pitchFamily="34" charset="0"/>
            </a:endParaRPr>
          </a:p>
          <a:p>
            <a:pPr lvl="0">
              <a:buNone/>
            </a:pPr>
            <a:endParaRPr lang="id-ID" sz="2800" dirty="0" smtClean="0">
              <a:latin typeface="Tw Cen MT" pitchFamily="34" charset="0"/>
            </a:endParaRPr>
          </a:p>
          <a:p>
            <a:pPr>
              <a:buNone/>
            </a:pPr>
            <a:r>
              <a:rPr lang="id-ID" sz="2800" dirty="0" smtClean="0"/>
              <a:t>	</a:t>
            </a:r>
            <a:r>
              <a:rPr lang="id-ID" sz="2800" dirty="0" smtClean="0">
                <a:latin typeface="Tw Cen MT" pitchFamily="34" charset="0"/>
              </a:rPr>
              <a:t>Informasi yang diperlukan </a:t>
            </a:r>
            <a:r>
              <a:rPr lang="id-ID" sz="2800" dirty="0">
                <a:latin typeface="Tw Cen MT" pitchFamily="34" charset="0"/>
              </a:rPr>
              <a:t>untuk dapat menjelaskan data fisik agar unik dan spesifik antara </a:t>
            </a:r>
            <a:r>
              <a:rPr lang="id-ID" sz="2800" dirty="0" smtClean="0">
                <a:latin typeface="Tw Cen MT" pitchFamily="34" charset="0"/>
              </a:rPr>
              <a:t>lain:</a:t>
            </a:r>
          </a:p>
          <a:p>
            <a:pPr>
              <a:buNone/>
            </a:pPr>
            <a:r>
              <a:rPr lang="id-ID" sz="2800" dirty="0" smtClean="0">
                <a:latin typeface="Tw Cen MT" pitchFamily="34" charset="0"/>
              </a:rPr>
              <a:t>	1. Informasi letak bidang</a:t>
            </a:r>
          </a:p>
          <a:p>
            <a:pPr>
              <a:buNone/>
            </a:pPr>
            <a:r>
              <a:rPr lang="id-ID" sz="2800" dirty="0">
                <a:latin typeface="Tw Cen MT" pitchFamily="34" charset="0"/>
              </a:rPr>
              <a:t>	</a:t>
            </a:r>
            <a:r>
              <a:rPr lang="id-ID" sz="2800" dirty="0" smtClean="0">
                <a:latin typeface="Tw Cen MT" pitchFamily="34" charset="0"/>
              </a:rPr>
              <a:t>2. Informasi batas bidang tanah</a:t>
            </a:r>
          </a:p>
          <a:p>
            <a:pPr>
              <a:buNone/>
            </a:pPr>
            <a:r>
              <a:rPr lang="id-ID" sz="2800" dirty="0">
                <a:latin typeface="Tw Cen MT" pitchFamily="34" charset="0"/>
              </a:rPr>
              <a:t>	</a:t>
            </a:r>
            <a:r>
              <a:rPr lang="id-ID" sz="2800" dirty="0" smtClean="0">
                <a:latin typeface="Tw Cen MT" pitchFamily="34" charset="0"/>
              </a:rPr>
              <a:t>3. Informasi mengenai luas tanah</a:t>
            </a:r>
          </a:p>
          <a:p>
            <a:pPr>
              <a:buNone/>
            </a:pPr>
            <a:r>
              <a:rPr lang="id-ID" sz="2800" dirty="0">
                <a:latin typeface="Tw Cen MT" pitchFamily="34" charset="0"/>
              </a:rPr>
              <a:t>	</a:t>
            </a:r>
            <a:r>
              <a:rPr lang="id-ID" sz="2800" dirty="0" smtClean="0">
                <a:latin typeface="Tw Cen MT" pitchFamily="34" charset="0"/>
              </a:rPr>
              <a:t>4. Informasi bangunan</a:t>
            </a:r>
            <a:endParaRPr lang="id-ID" sz="2800" dirty="0">
              <a:latin typeface="Tw Cen MT" pitchFamily="34" charset="0"/>
            </a:endParaRPr>
          </a:p>
          <a:p>
            <a:pPr lvl="0">
              <a:buNone/>
            </a:pPr>
            <a:endParaRPr lang="id-ID" sz="2800" dirty="0" smtClean="0">
              <a:latin typeface="Tw Cen MT" pitchFamily="34" charset="0"/>
            </a:endParaRPr>
          </a:p>
          <a:p>
            <a:pPr>
              <a:buNone/>
            </a:pPr>
            <a:endParaRPr lang="id-ID" sz="2800" dirty="0">
              <a:latin typeface="Tw Cen MT"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85728"/>
            <a:ext cx="8229600" cy="6286544"/>
          </a:xfrm>
        </p:spPr>
        <p:txBody>
          <a:bodyPr>
            <a:normAutofit lnSpcReduction="10000"/>
          </a:bodyPr>
          <a:lstStyle/>
          <a:p>
            <a:pPr marL="514350" indent="-514350">
              <a:buAutoNum type="arabicPeriod"/>
            </a:pPr>
            <a:r>
              <a:rPr lang="id-ID" sz="2800" b="1" dirty="0" smtClean="0">
                <a:latin typeface="Tw Cen MT" pitchFamily="34" charset="0"/>
              </a:rPr>
              <a:t>Informasi letak bidang</a:t>
            </a:r>
          </a:p>
          <a:p>
            <a:pPr marL="514350" indent="-514350">
              <a:buNone/>
            </a:pPr>
            <a:r>
              <a:rPr lang="id-ID" sz="2400" dirty="0" smtClean="0">
                <a:latin typeface="Tw Cen MT" pitchFamily="34" charset="0"/>
              </a:rPr>
              <a:t>	a. 	Harus dapat dijelaskan tempatnya secara administratif 	(terletak di provinsi, kabupaten atau 	kota, kecamatan 	dan desa)dan secara geografis (peta atau sketsa lokasi).</a:t>
            </a:r>
          </a:p>
          <a:p>
            <a:pPr marL="514350" indent="-514350">
              <a:buNone/>
            </a:pPr>
            <a:r>
              <a:rPr lang="id-ID" sz="2400" dirty="0">
                <a:latin typeface="Tw Cen MT" pitchFamily="34" charset="0"/>
              </a:rPr>
              <a:t>	</a:t>
            </a:r>
            <a:r>
              <a:rPr lang="id-ID" sz="2400" dirty="0" smtClean="0">
                <a:latin typeface="Tw Cen MT" pitchFamily="34" charset="0"/>
              </a:rPr>
              <a:t>b. 	Dengan peta, letak </a:t>
            </a:r>
            <a:r>
              <a:rPr lang="id-ID" sz="2400" dirty="0">
                <a:latin typeface="Tw Cen MT" pitchFamily="34" charset="0"/>
              </a:rPr>
              <a:t>suatu bidang tanah dapat </a:t>
            </a:r>
            <a:r>
              <a:rPr lang="id-ID" sz="2400" dirty="0" smtClean="0">
                <a:latin typeface="Tw Cen MT" pitchFamily="34" charset="0"/>
              </a:rPr>
              <a:t>	tergambarkan </a:t>
            </a:r>
            <a:r>
              <a:rPr lang="id-ID" sz="2400" dirty="0">
                <a:latin typeface="Tw Cen MT" pitchFamily="34" charset="0"/>
              </a:rPr>
              <a:t>dengan jelas posisinya secara </a:t>
            </a:r>
            <a:r>
              <a:rPr lang="id-ID" sz="2400" dirty="0" smtClean="0">
                <a:latin typeface="Tw Cen MT" pitchFamily="34" charset="0"/>
              </a:rPr>
              <a:t>	relatif 	terhadap </a:t>
            </a:r>
            <a:r>
              <a:rPr lang="id-ID" sz="2400" dirty="0">
                <a:latin typeface="Tw Cen MT" pitchFamily="34" charset="0"/>
              </a:rPr>
              <a:t>benda-benda yang lain, </a:t>
            </a:r>
            <a:r>
              <a:rPr lang="id-ID" sz="2400" dirty="0" smtClean="0">
                <a:latin typeface="Tw Cen MT" pitchFamily="34" charset="0"/>
              </a:rPr>
              <a:t>serta secara 	matematika </a:t>
            </a:r>
            <a:r>
              <a:rPr lang="id-ID" sz="2400" dirty="0">
                <a:latin typeface="Tw Cen MT" pitchFamily="34" charset="0"/>
              </a:rPr>
              <a:t>letak suatu bidang tanah </a:t>
            </a:r>
            <a:r>
              <a:rPr lang="id-ID" sz="2400" dirty="0" smtClean="0">
                <a:latin typeface="Tw Cen MT" pitchFamily="34" charset="0"/>
              </a:rPr>
              <a:t>ditunjukkan 	dengan </a:t>
            </a:r>
            <a:r>
              <a:rPr lang="sv-SE" sz="2400" dirty="0" smtClean="0">
                <a:latin typeface="Tw Cen MT" pitchFamily="34" charset="0"/>
              </a:rPr>
              <a:t>koordinat </a:t>
            </a:r>
            <a:r>
              <a:rPr lang="sv-SE" sz="2400" dirty="0">
                <a:latin typeface="Tw Cen MT" pitchFamily="34" charset="0"/>
              </a:rPr>
              <a:t>titik-titik batas </a:t>
            </a:r>
            <a:r>
              <a:rPr lang="sv-SE" sz="2400" dirty="0" smtClean="0">
                <a:latin typeface="Tw Cen MT" pitchFamily="34" charset="0"/>
              </a:rPr>
              <a:t>bidang tanahnya</a:t>
            </a:r>
            <a:endParaRPr lang="id-ID" sz="2400" dirty="0" smtClean="0">
              <a:latin typeface="Tw Cen MT" pitchFamily="34" charset="0"/>
            </a:endParaRPr>
          </a:p>
          <a:p>
            <a:pPr marL="514350" indent="-514350">
              <a:buNone/>
            </a:pPr>
            <a:r>
              <a:rPr lang="id-ID" sz="2400" dirty="0">
                <a:latin typeface="Tw Cen MT" pitchFamily="34" charset="0"/>
              </a:rPr>
              <a:t>	</a:t>
            </a:r>
            <a:r>
              <a:rPr lang="id-ID" sz="2400" dirty="0" smtClean="0">
                <a:latin typeface="Tw Cen MT" pitchFamily="34" charset="0"/>
              </a:rPr>
              <a:t>c. 	Untuk menunjukkan kepastian letak suatu bidang yang 	diukur wajib diikatkan dengan titik-titik tepat seperti titik 	dasar teknik. </a:t>
            </a:r>
          </a:p>
          <a:p>
            <a:pPr marL="514350" indent="-514350">
              <a:buNone/>
            </a:pPr>
            <a:r>
              <a:rPr lang="id-ID" sz="2400" dirty="0">
                <a:latin typeface="Tw Cen MT" pitchFamily="34" charset="0"/>
              </a:rPr>
              <a:t>	</a:t>
            </a:r>
            <a:r>
              <a:rPr lang="id-ID" sz="2400" dirty="0" smtClean="0">
                <a:latin typeface="Tw Cen MT" pitchFamily="34" charset="0"/>
              </a:rPr>
              <a:t>d. 	</a:t>
            </a:r>
            <a:r>
              <a:rPr lang="id-ID" sz="2400" dirty="0">
                <a:latin typeface="Tw Cen MT" pitchFamily="34" charset="0"/>
              </a:rPr>
              <a:t> Letak tanah dapat ditunjukkan dalam </a:t>
            </a:r>
            <a:r>
              <a:rPr lang="id-ID" sz="2400" b="1" dirty="0">
                <a:latin typeface="Tw Cen MT" pitchFamily="34" charset="0"/>
              </a:rPr>
              <a:t>peta </a:t>
            </a:r>
            <a:r>
              <a:rPr lang="id-ID" sz="2400" b="1" dirty="0" smtClean="0">
                <a:latin typeface="Tw Cen MT" pitchFamily="34" charset="0"/>
              </a:rPr>
              <a:t>pendaftaran </a:t>
            </a:r>
            <a:r>
              <a:rPr lang="id-ID" sz="2400" dirty="0" smtClean="0">
                <a:latin typeface="Tw Cen MT" pitchFamily="34" charset="0"/>
              </a:rPr>
              <a:t>	(peta yang menggambarkan bidang-bidang tanah untuk 	kerperluan pembukuan hak). Satuan rumah susun 	merupakan hak bersama yang ditunjukan dengan gambar 	denah.</a:t>
            </a:r>
          </a:p>
          <a:p>
            <a:pPr>
              <a:buNone/>
            </a:pPr>
            <a:endParaRPr lang="id-ID" sz="2800" dirty="0">
              <a:latin typeface="Tw Cen MT"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14290"/>
            <a:ext cx="8401080" cy="6357982"/>
          </a:xfrm>
        </p:spPr>
        <p:txBody>
          <a:bodyPr>
            <a:noAutofit/>
          </a:bodyPr>
          <a:lstStyle/>
          <a:p>
            <a:pPr marL="514350" indent="-514350">
              <a:buNone/>
            </a:pPr>
            <a:r>
              <a:rPr lang="id-ID" sz="2800" b="1" dirty="0" smtClean="0">
                <a:latin typeface="Tw Cen MT" pitchFamily="34" charset="0"/>
              </a:rPr>
              <a:t>2. 	Informasi batas bidang</a:t>
            </a:r>
          </a:p>
          <a:p>
            <a:pPr algn="just">
              <a:buNone/>
            </a:pPr>
            <a:r>
              <a:rPr lang="id-ID" sz="2000" dirty="0">
                <a:latin typeface="Tw Cen MT" pitchFamily="34" charset="0"/>
              </a:rPr>
              <a:t>	</a:t>
            </a:r>
            <a:r>
              <a:rPr lang="id-ID" sz="2000" dirty="0" smtClean="0">
                <a:latin typeface="Tw Cen MT" pitchFamily="34" charset="0"/>
              </a:rPr>
              <a:t>a. 	Untuk </a:t>
            </a:r>
            <a:r>
              <a:rPr lang="id-ID" sz="2000" dirty="0">
                <a:latin typeface="Tw Cen MT" pitchFamily="34" charset="0"/>
              </a:rPr>
              <a:t>memperoleh </a:t>
            </a:r>
            <a:r>
              <a:rPr lang="id-ID" sz="2000" b="1" dirty="0">
                <a:latin typeface="Tw Cen MT" pitchFamily="34" charset="0"/>
              </a:rPr>
              <a:t>data </a:t>
            </a:r>
            <a:r>
              <a:rPr lang="id-ID" sz="2000" b="1" dirty="0" smtClean="0">
                <a:latin typeface="Tw Cen MT" pitchFamily="34" charset="0"/>
              </a:rPr>
              <a:t>fisik </a:t>
            </a:r>
            <a:r>
              <a:rPr lang="id-ID" sz="2000" dirty="0" smtClean="0">
                <a:latin typeface="Tw Cen MT" pitchFamily="34" charset="0"/>
              </a:rPr>
              <a:t>yang  diperlukan </a:t>
            </a:r>
            <a:r>
              <a:rPr lang="id-ID" sz="2000" dirty="0">
                <a:latin typeface="Tw Cen MT" pitchFamily="34" charset="0"/>
              </a:rPr>
              <a:t>bagi </a:t>
            </a:r>
            <a:r>
              <a:rPr lang="id-ID" sz="2000" dirty="0" smtClean="0">
                <a:latin typeface="Tw Cen MT" pitchFamily="34" charset="0"/>
              </a:rPr>
              <a:t>pendaftaran 	tanah</a:t>
            </a:r>
            <a:r>
              <a:rPr lang="id-ID" sz="2000" dirty="0">
                <a:latin typeface="Tw Cen MT" pitchFamily="34" charset="0"/>
              </a:rPr>
              <a:t>, </a:t>
            </a:r>
            <a:r>
              <a:rPr lang="id-ID" sz="2000" dirty="0" smtClean="0">
                <a:latin typeface="Tw Cen MT" pitchFamily="34" charset="0"/>
              </a:rPr>
              <a:t>	bidang-bidang </a:t>
            </a:r>
            <a:r>
              <a:rPr lang="id-ID" sz="2000" dirty="0">
                <a:latin typeface="Tw Cen MT" pitchFamily="34" charset="0"/>
              </a:rPr>
              <a:t>tanah </a:t>
            </a:r>
            <a:r>
              <a:rPr lang="id-ID" sz="2000" dirty="0" smtClean="0">
                <a:latin typeface="Tw Cen MT" pitchFamily="34" charset="0"/>
              </a:rPr>
              <a:t>yang </a:t>
            </a:r>
            <a:r>
              <a:rPr lang="id-ID" sz="2000" dirty="0">
                <a:latin typeface="Tw Cen MT" pitchFamily="34" charset="0"/>
              </a:rPr>
              <a:t>akan </a:t>
            </a:r>
            <a:r>
              <a:rPr lang="id-ID" sz="2000" dirty="0" smtClean="0">
                <a:latin typeface="Tw Cen MT" pitchFamily="34" charset="0"/>
              </a:rPr>
              <a:t>dipetakan,diukur </a:t>
            </a:r>
            <a:r>
              <a:rPr lang="id-ID" sz="2000" dirty="0">
                <a:latin typeface="Tw Cen MT" pitchFamily="34" charset="0"/>
              </a:rPr>
              <a:t>setelah </a:t>
            </a:r>
            <a:r>
              <a:rPr lang="id-ID" sz="2000" dirty="0" smtClean="0">
                <a:latin typeface="Tw Cen MT" pitchFamily="34" charset="0"/>
              </a:rPr>
              <a:t>	ditetapkan letaknya</a:t>
            </a:r>
            <a:r>
              <a:rPr lang="id-ID" sz="2000" dirty="0">
                <a:latin typeface="Tw Cen MT" pitchFamily="34" charset="0"/>
              </a:rPr>
              <a:t>, </a:t>
            </a:r>
            <a:r>
              <a:rPr lang="id-ID" sz="2000" dirty="0" smtClean="0">
                <a:latin typeface="Tw Cen MT" pitchFamily="34" charset="0"/>
              </a:rPr>
              <a:t>batas-batasnya dan </a:t>
            </a:r>
            <a:r>
              <a:rPr lang="id-ID" sz="2000" dirty="0">
                <a:latin typeface="Tw Cen MT" pitchFamily="34" charset="0"/>
              </a:rPr>
              <a:t>menurut </a:t>
            </a:r>
            <a:r>
              <a:rPr lang="id-ID" sz="2000" dirty="0" smtClean="0">
                <a:latin typeface="Tw Cen MT" pitchFamily="34" charset="0"/>
              </a:rPr>
              <a:t>keperluannya 	ditempatkan tanda-tanda 	batas di setiap </a:t>
            </a:r>
            <a:r>
              <a:rPr lang="id-ID" sz="2000" dirty="0">
                <a:latin typeface="Tw Cen MT" pitchFamily="34" charset="0"/>
              </a:rPr>
              <a:t>sudut </a:t>
            </a:r>
            <a:r>
              <a:rPr lang="id-ID" sz="2000" dirty="0" smtClean="0">
                <a:latin typeface="Tw Cen MT" pitchFamily="34" charset="0"/>
              </a:rPr>
              <a:t>bidang </a:t>
            </a:r>
            <a:r>
              <a:rPr lang="id-ID" sz="2000" dirty="0">
                <a:latin typeface="Tw Cen MT" pitchFamily="34" charset="0"/>
              </a:rPr>
              <a:t>tanah </a:t>
            </a:r>
            <a:r>
              <a:rPr lang="id-ID" sz="2000" dirty="0" smtClean="0">
                <a:latin typeface="Tw Cen MT" pitchFamily="34" charset="0"/>
              </a:rPr>
              <a:t>yang 	bersangkutan.</a:t>
            </a:r>
          </a:p>
          <a:p>
            <a:pPr algn="just">
              <a:buNone/>
            </a:pPr>
            <a:r>
              <a:rPr lang="id-ID" sz="2000" dirty="0" smtClean="0">
                <a:latin typeface="Tw Cen MT" pitchFamily="34" charset="0"/>
              </a:rPr>
              <a:t>	b. 	Informasi </a:t>
            </a:r>
            <a:r>
              <a:rPr lang="id-ID" sz="2000" dirty="0">
                <a:latin typeface="Tw Cen MT" pitchFamily="34" charset="0"/>
              </a:rPr>
              <a:t>tentang batas bidang tanah dapat </a:t>
            </a:r>
            <a:r>
              <a:rPr lang="id-ID" sz="2000" dirty="0" smtClean="0">
                <a:latin typeface="Tw Cen MT" pitchFamily="34" charset="0"/>
              </a:rPr>
              <a:t>diperoleh </a:t>
            </a:r>
            <a:r>
              <a:rPr lang="fi-FI" sz="2000" dirty="0" smtClean="0">
                <a:latin typeface="Tw Cen MT" pitchFamily="34" charset="0"/>
              </a:rPr>
              <a:t>setelah </a:t>
            </a:r>
            <a:r>
              <a:rPr lang="id-ID" sz="2000" dirty="0" smtClean="0">
                <a:latin typeface="Tw Cen MT" pitchFamily="34" charset="0"/>
              </a:rPr>
              <a:t>	</a:t>
            </a:r>
            <a:r>
              <a:rPr lang="fi-FI" sz="2000" dirty="0" smtClean="0">
                <a:latin typeface="Tw Cen MT" pitchFamily="34" charset="0"/>
              </a:rPr>
              <a:t>dilakukan pengukuran </a:t>
            </a:r>
            <a:r>
              <a:rPr lang="fi-FI" sz="2000" dirty="0">
                <a:latin typeface="Tw Cen MT" pitchFamily="34" charset="0"/>
              </a:rPr>
              <a:t>di </a:t>
            </a:r>
            <a:r>
              <a:rPr lang="fi-FI" sz="2000" dirty="0" smtClean="0">
                <a:latin typeface="Tw Cen MT" pitchFamily="34" charset="0"/>
              </a:rPr>
              <a:t>lapangan</a:t>
            </a:r>
            <a:endParaRPr lang="id-ID" sz="2000" dirty="0" smtClean="0">
              <a:latin typeface="Tw Cen MT" pitchFamily="34" charset="0"/>
            </a:endParaRPr>
          </a:p>
          <a:p>
            <a:pPr algn="just">
              <a:buNone/>
            </a:pPr>
            <a:r>
              <a:rPr lang="id-ID" sz="2000" dirty="0">
                <a:latin typeface="Tw Cen MT" pitchFamily="34" charset="0"/>
              </a:rPr>
              <a:t>	</a:t>
            </a:r>
            <a:r>
              <a:rPr lang="id-ID" sz="2000" dirty="0" smtClean="0">
                <a:latin typeface="Tw Cen MT" pitchFamily="34" charset="0"/>
              </a:rPr>
              <a:t>c. 	pengukuran dilakukan setelah </a:t>
            </a:r>
            <a:r>
              <a:rPr lang="id-ID" sz="2000" dirty="0">
                <a:latin typeface="Tw Cen MT" pitchFamily="34" charset="0"/>
              </a:rPr>
              <a:t>batas bidang tanah </a:t>
            </a:r>
            <a:r>
              <a:rPr lang="id-ID" sz="2000" dirty="0" smtClean="0">
                <a:latin typeface="Tw Cen MT" pitchFamily="34" charset="0"/>
              </a:rPr>
              <a:t>ditetapkan.</a:t>
            </a:r>
          </a:p>
          <a:p>
            <a:pPr algn="just">
              <a:buNone/>
            </a:pPr>
            <a:r>
              <a:rPr lang="id-ID" sz="2000" dirty="0">
                <a:latin typeface="Tw Cen MT" pitchFamily="34" charset="0"/>
              </a:rPr>
              <a:t>	</a:t>
            </a:r>
            <a:r>
              <a:rPr lang="id-ID" sz="2000" dirty="0" smtClean="0">
                <a:latin typeface="Tw Cen MT" pitchFamily="34" charset="0"/>
              </a:rPr>
              <a:t>d. 	Penetapan dilakukan setelah pemilik tanah memasang tanda-tanda 	batas 	bisa berupa pipa besi, pipa paralon, kayu besi, tugu dari batu 	bata. </a:t>
            </a:r>
          </a:p>
          <a:p>
            <a:pPr algn="just">
              <a:buNone/>
            </a:pPr>
            <a:r>
              <a:rPr lang="id-ID" sz="2000" dirty="0" smtClean="0">
                <a:latin typeface="Tw Cen MT" pitchFamily="34" charset="0"/>
              </a:rPr>
              <a:t>	e. 	Untuk </a:t>
            </a:r>
            <a:r>
              <a:rPr lang="id-ID" sz="2000" dirty="0">
                <a:latin typeface="Tw Cen MT" pitchFamily="34" charset="0"/>
              </a:rPr>
              <a:t>sudut-sudut batas bidang tanah </a:t>
            </a:r>
            <a:r>
              <a:rPr lang="id-ID" sz="2000" dirty="0" smtClean="0">
                <a:latin typeface="Tw Cen MT" pitchFamily="34" charset="0"/>
              </a:rPr>
              <a:t>yang sudah </a:t>
            </a:r>
            <a:r>
              <a:rPr lang="id-ID" sz="2000" dirty="0">
                <a:latin typeface="Tw Cen MT" pitchFamily="34" charset="0"/>
              </a:rPr>
              <a:t>jelas </a:t>
            </a:r>
            <a:r>
              <a:rPr lang="id-ID" sz="2000" dirty="0" smtClean="0">
                <a:latin typeface="Tw Cen MT" pitchFamily="34" charset="0"/>
              </a:rPr>
              <a:t>	letaknya</a:t>
            </a:r>
            <a:r>
              <a:rPr lang="id-ID" sz="2000" dirty="0">
                <a:latin typeface="Tw Cen MT" pitchFamily="34" charset="0"/>
              </a:rPr>
              <a:t>, </a:t>
            </a:r>
            <a:r>
              <a:rPr lang="id-ID" sz="2000" dirty="0" smtClean="0">
                <a:latin typeface="Tw Cen MT" pitchFamily="34" charset="0"/>
              </a:rPr>
              <a:t>karena 	ditandai </a:t>
            </a:r>
            <a:r>
              <a:rPr lang="id-ID" sz="2000" dirty="0">
                <a:latin typeface="Tw Cen MT" pitchFamily="34" charset="0"/>
              </a:rPr>
              <a:t>oleh benda-benda yang </a:t>
            </a:r>
            <a:r>
              <a:rPr lang="id-ID" sz="2000" dirty="0" smtClean="0">
                <a:latin typeface="Tw Cen MT" pitchFamily="34" charset="0"/>
              </a:rPr>
              <a:t>terpasang secara 	tetap </a:t>
            </a:r>
            <a:r>
              <a:rPr lang="id-ID" sz="2000" dirty="0">
                <a:latin typeface="Tw Cen MT" pitchFamily="34" charset="0"/>
              </a:rPr>
              <a:t>seperti </a:t>
            </a:r>
            <a:r>
              <a:rPr lang="id-ID" sz="2000" dirty="0" smtClean="0">
                <a:latin typeface="Tw Cen MT" pitchFamily="34" charset="0"/>
              </a:rPr>
              <a:t>pagar beton</a:t>
            </a:r>
            <a:r>
              <a:rPr lang="id-ID" sz="2000" dirty="0">
                <a:latin typeface="Tw Cen MT" pitchFamily="34" charset="0"/>
              </a:rPr>
              <a:t>, tembok, </a:t>
            </a:r>
            <a:r>
              <a:rPr lang="id-ID" sz="2000" dirty="0" smtClean="0">
                <a:latin typeface="Tw Cen MT" pitchFamily="34" charset="0"/>
              </a:rPr>
              <a:t>tugu/patok </a:t>
            </a:r>
            <a:r>
              <a:rPr lang="id-ID" sz="2000" dirty="0">
                <a:latin typeface="Tw Cen MT" pitchFamily="34" charset="0"/>
              </a:rPr>
              <a:t>penguat pagar </a:t>
            </a:r>
            <a:r>
              <a:rPr lang="id-ID" sz="2000" dirty="0" smtClean="0">
                <a:latin typeface="Tw Cen MT" pitchFamily="34" charset="0"/>
              </a:rPr>
              <a:t>	kawat</a:t>
            </a:r>
            <a:r>
              <a:rPr lang="id-ID" sz="2000" dirty="0">
                <a:latin typeface="Tw Cen MT" pitchFamily="34" charset="0"/>
              </a:rPr>
              <a:t>, tidak harus </a:t>
            </a:r>
            <a:r>
              <a:rPr lang="id-ID" sz="2000" dirty="0" smtClean="0">
                <a:latin typeface="Tw Cen MT" pitchFamily="34" charset="0"/>
              </a:rPr>
              <a:t>dipasang tanda batas lagi. </a:t>
            </a:r>
          </a:p>
          <a:p>
            <a:pPr algn="just">
              <a:buNone/>
            </a:pPr>
            <a:r>
              <a:rPr lang="id-ID" sz="2000" dirty="0" smtClean="0">
                <a:latin typeface="Tw Cen MT" pitchFamily="34" charset="0"/>
              </a:rPr>
              <a:t>	f. 	</a:t>
            </a:r>
            <a:r>
              <a:rPr lang="id-ID" sz="2000" dirty="0">
                <a:latin typeface="Tw Cen MT" pitchFamily="34" charset="0"/>
              </a:rPr>
              <a:t> Untuk bidang tanah yang sudah terdaftar, keterangan mengenai batas </a:t>
            </a:r>
            <a:r>
              <a:rPr lang="id-ID" sz="2000" dirty="0" smtClean="0">
                <a:latin typeface="Tw Cen MT" pitchFamily="34" charset="0"/>
              </a:rPr>
              <a:t>	bidang 	</a:t>
            </a:r>
            <a:r>
              <a:rPr lang="sv-SE" sz="2000" dirty="0" smtClean="0">
                <a:latin typeface="Tw Cen MT" pitchFamily="34" charset="0"/>
              </a:rPr>
              <a:t>tanah dimuat </a:t>
            </a:r>
            <a:r>
              <a:rPr lang="sv-SE" sz="2000" dirty="0">
                <a:latin typeface="Tw Cen MT" pitchFamily="34" charset="0"/>
              </a:rPr>
              <a:t>dalam Gambar Ukur (GU) dan Surat Ukur (SU), </a:t>
            </a:r>
            <a:endParaRPr lang="id-ID" sz="2000" dirty="0" smtClean="0">
              <a:latin typeface="Tw Cen MT" pitchFamily="34" charset="0"/>
            </a:endParaRPr>
          </a:p>
          <a:p>
            <a:pPr>
              <a:buNone/>
            </a:pPr>
            <a:endParaRPr lang="id-ID" sz="1800" dirty="0" smtClean="0"/>
          </a:p>
          <a:p>
            <a:pPr marL="514350" indent="-514350">
              <a:buNone/>
            </a:pPr>
            <a:r>
              <a:rPr lang="id-ID" sz="1800" dirty="0">
                <a:latin typeface="Tw Cen MT" pitchFamily="34" charset="0"/>
              </a:rPr>
              <a:t>	</a:t>
            </a:r>
            <a:endParaRPr lang="id-ID" sz="1800" dirty="0" smtClean="0">
              <a:latin typeface="Tw Cen MT" pitchFamily="34" charset="0"/>
            </a:endParaRPr>
          </a:p>
          <a:p>
            <a:pPr>
              <a:buNone/>
            </a:pPr>
            <a:endParaRPr lang="id-ID" sz="1800" dirty="0">
              <a:latin typeface="Tw Cen MT"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00108"/>
            <a:ext cx="8401080" cy="4643470"/>
          </a:xfrm>
        </p:spPr>
        <p:txBody>
          <a:bodyPr>
            <a:noAutofit/>
          </a:bodyPr>
          <a:lstStyle/>
          <a:p>
            <a:pPr marL="514350" indent="-514350">
              <a:buNone/>
            </a:pPr>
            <a:r>
              <a:rPr lang="id-ID" sz="2800" b="1" dirty="0">
                <a:latin typeface="Tw Cen MT" pitchFamily="34" charset="0"/>
              </a:rPr>
              <a:t>3</a:t>
            </a:r>
            <a:r>
              <a:rPr lang="id-ID" sz="2800" b="1" dirty="0" smtClean="0">
                <a:latin typeface="Tw Cen MT" pitchFamily="34" charset="0"/>
              </a:rPr>
              <a:t>. 	Informasi luas tanah</a:t>
            </a:r>
          </a:p>
          <a:p>
            <a:pPr>
              <a:buNone/>
            </a:pPr>
            <a:r>
              <a:rPr lang="id-ID" sz="2400" dirty="0" smtClean="0">
                <a:latin typeface="Tw Cen MT" pitchFamily="34" charset="0"/>
              </a:rPr>
              <a:t>	a. </a:t>
            </a:r>
            <a:r>
              <a:rPr lang="id-ID" sz="2400" dirty="0">
                <a:latin typeface="Tw Cen MT" pitchFamily="34" charset="0"/>
              </a:rPr>
              <a:t>	</a:t>
            </a:r>
            <a:r>
              <a:rPr lang="id-ID" sz="2400" dirty="0" smtClean="0"/>
              <a:t>Informasi </a:t>
            </a:r>
            <a:r>
              <a:rPr lang="id-ID" sz="2400" dirty="0"/>
              <a:t>tentang luas bidang tanah yang sudah terdaftar </a:t>
            </a:r>
            <a:r>
              <a:rPr lang="id-ID" sz="2400" dirty="0" smtClean="0"/>
              <a:t>	diperlukan dalam memberikan </a:t>
            </a:r>
            <a:r>
              <a:rPr lang="id-ID" sz="2400" dirty="0"/>
              <a:t>penilaian dan </a:t>
            </a:r>
            <a:r>
              <a:rPr lang="id-ID" sz="2400" dirty="0" smtClean="0"/>
              <a:t>	menentukan </a:t>
            </a:r>
            <a:r>
              <a:rPr lang="id-ID" sz="2400" dirty="0"/>
              <a:t>ukuran bidang </a:t>
            </a:r>
            <a:r>
              <a:rPr lang="id-ID" sz="2400" dirty="0" smtClean="0"/>
              <a:t>tanah. </a:t>
            </a:r>
          </a:p>
          <a:p>
            <a:pPr>
              <a:buNone/>
            </a:pPr>
            <a:r>
              <a:rPr lang="id-ID" sz="2400" dirty="0"/>
              <a:t>	</a:t>
            </a:r>
            <a:r>
              <a:rPr lang="id-ID" sz="2400" dirty="0" smtClean="0"/>
              <a:t>b. 	Luas tanah tidak </a:t>
            </a:r>
            <a:r>
              <a:rPr lang="id-ID" sz="2400" dirty="0"/>
              <a:t>didapat secara langsung dari lapangan, </a:t>
            </a:r>
            <a:r>
              <a:rPr lang="id-ID" sz="2400" dirty="0" smtClean="0"/>
              <a:t>	tetapi 	merupakan </a:t>
            </a:r>
            <a:r>
              <a:rPr lang="id-ID" sz="2400" dirty="0"/>
              <a:t>hasil </a:t>
            </a:r>
            <a:r>
              <a:rPr lang="id-ID" sz="2400" dirty="0" smtClean="0"/>
              <a:t>pengolahan </a:t>
            </a:r>
            <a:r>
              <a:rPr lang="sv-SE" sz="2400" dirty="0" smtClean="0"/>
              <a:t>(penghitungan</a:t>
            </a:r>
            <a:r>
              <a:rPr lang="sv-SE" sz="2400" dirty="0"/>
              <a:t>, </a:t>
            </a:r>
            <a:r>
              <a:rPr lang="id-ID" sz="2400" dirty="0" smtClean="0"/>
              <a:t>	</a:t>
            </a:r>
            <a:r>
              <a:rPr lang="sv-SE" sz="2400" dirty="0" smtClean="0"/>
              <a:t>penggambaran </a:t>
            </a:r>
            <a:r>
              <a:rPr lang="sv-SE" sz="2400" dirty="0"/>
              <a:t>dan </a:t>
            </a:r>
            <a:r>
              <a:rPr lang="id-ID" sz="2400" dirty="0" smtClean="0"/>
              <a:t>	</a:t>
            </a:r>
            <a:r>
              <a:rPr lang="sv-SE" sz="2400" dirty="0" smtClean="0"/>
              <a:t>pemetaan</a:t>
            </a:r>
            <a:r>
              <a:rPr lang="sv-SE" sz="2400" dirty="0"/>
              <a:t>) dari pekerjaan </a:t>
            </a:r>
            <a:r>
              <a:rPr lang="id-ID" sz="2400" dirty="0" smtClean="0"/>
              <a:t>	</a:t>
            </a:r>
            <a:r>
              <a:rPr lang="sv-SE" sz="2400" dirty="0" smtClean="0"/>
              <a:t>pengukuran</a:t>
            </a:r>
            <a:r>
              <a:rPr lang="sv-SE" sz="2400" dirty="0"/>
              <a:t>. </a:t>
            </a:r>
            <a:endParaRPr lang="id-ID" sz="2400" dirty="0" smtClean="0"/>
          </a:p>
          <a:p>
            <a:pPr>
              <a:buNone/>
            </a:pPr>
            <a:r>
              <a:rPr lang="id-ID" sz="2400" dirty="0"/>
              <a:t>	</a:t>
            </a:r>
            <a:r>
              <a:rPr lang="id-ID" sz="2400" dirty="0" smtClean="0"/>
              <a:t>c. 	</a:t>
            </a:r>
            <a:r>
              <a:rPr lang="sv-SE" sz="2400" dirty="0" smtClean="0"/>
              <a:t>Informasi</a:t>
            </a:r>
            <a:r>
              <a:rPr lang="id-ID" sz="2400" dirty="0" smtClean="0"/>
              <a:t> </a:t>
            </a:r>
            <a:r>
              <a:rPr lang="sv-SE" sz="2400" dirty="0" smtClean="0"/>
              <a:t>luas tanah</a:t>
            </a:r>
            <a:r>
              <a:rPr lang="id-ID" sz="2400" dirty="0" smtClean="0"/>
              <a:t> ter</a:t>
            </a:r>
            <a:r>
              <a:rPr lang="sv-SE" sz="2400" dirty="0" smtClean="0"/>
              <a:t>sajikan </a:t>
            </a:r>
            <a:r>
              <a:rPr lang="sv-SE" sz="2400" dirty="0"/>
              <a:t>dalam sertipikat, buku </a:t>
            </a:r>
            <a:r>
              <a:rPr lang="id-ID" sz="2400" dirty="0" smtClean="0"/>
              <a:t>	</a:t>
            </a:r>
            <a:r>
              <a:rPr lang="sv-SE" sz="2400" dirty="0" smtClean="0"/>
              <a:t>tanah </a:t>
            </a:r>
            <a:r>
              <a:rPr lang="sv-SE" sz="2400" dirty="0"/>
              <a:t>dan surat </a:t>
            </a:r>
            <a:r>
              <a:rPr lang="sv-SE" sz="2400" dirty="0" smtClean="0"/>
              <a:t>ukur dalam</a:t>
            </a:r>
            <a:r>
              <a:rPr lang="id-ID" sz="2400" dirty="0" smtClean="0"/>
              <a:t> bentuk </a:t>
            </a:r>
            <a:r>
              <a:rPr lang="id-ID" sz="2400" dirty="0"/>
              <a:t>angka dengan </a:t>
            </a:r>
            <a:r>
              <a:rPr lang="id-ID" sz="2400" dirty="0" smtClean="0"/>
              <a:t>	satuan 	luas</a:t>
            </a:r>
            <a:r>
              <a:rPr lang="id-ID" sz="2400" dirty="0"/>
              <a:t>, dan dijelaskan dengan </a:t>
            </a:r>
            <a:r>
              <a:rPr lang="id-ID" sz="2400" dirty="0" smtClean="0"/>
              <a:t>	huruf</a:t>
            </a:r>
            <a:r>
              <a:rPr lang="id-ID" sz="2400" dirty="0"/>
              <a:t>. </a:t>
            </a:r>
            <a:endParaRPr lang="id-ID" sz="2400" dirty="0" smtClean="0"/>
          </a:p>
          <a:p>
            <a:pPr marL="514350" indent="-514350">
              <a:buNone/>
            </a:pPr>
            <a:r>
              <a:rPr lang="id-ID" sz="2400" dirty="0">
                <a:latin typeface="Tw Cen MT" pitchFamily="34" charset="0"/>
              </a:rPr>
              <a:t>	</a:t>
            </a:r>
            <a:endParaRPr lang="id-ID" sz="2400" dirty="0" smtClean="0">
              <a:latin typeface="Tw Cen MT" pitchFamily="34" charset="0"/>
            </a:endParaRPr>
          </a:p>
          <a:p>
            <a:pPr>
              <a:buNone/>
            </a:pPr>
            <a:endParaRPr lang="id-ID" sz="1800" dirty="0">
              <a:latin typeface="Tw Cen MT"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2984"/>
            <a:ext cx="8401080" cy="3929090"/>
          </a:xfrm>
        </p:spPr>
        <p:txBody>
          <a:bodyPr>
            <a:noAutofit/>
          </a:bodyPr>
          <a:lstStyle/>
          <a:p>
            <a:pPr marL="514350" indent="-514350">
              <a:buNone/>
            </a:pPr>
            <a:r>
              <a:rPr lang="id-ID" sz="2800" b="1" dirty="0" smtClean="0">
                <a:latin typeface="Tw Cen MT" pitchFamily="34" charset="0"/>
              </a:rPr>
              <a:t>4. 	Informasi bangunan</a:t>
            </a:r>
          </a:p>
          <a:p>
            <a:pPr>
              <a:buNone/>
            </a:pPr>
            <a:r>
              <a:rPr lang="id-ID" sz="2400" dirty="0">
                <a:latin typeface="Tw Cen MT" pitchFamily="34" charset="0"/>
              </a:rPr>
              <a:t>	</a:t>
            </a:r>
            <a:r>
              <a:rPr lang="id-ID" sz="2400" dirty="0" smtClean="0">
                <a:latin typeface="Tw Cen MT" pitchFamily="34" charset="0"/>
              </a:rPr>
              <a:t>a. </a:t>
            </a:r>
            <a:r>
              <a:rPr lang="id-ID" sz="2400" dirty="0">
                <a:latin typeface="Tw Cen MT" pitchFamily="34" charset="0"/>
              </a:rPr>
              <a:t>	</a:t>
            </a:r>
            <a:r>
              <a:rPr lang="id-ID" sz="2400" dirty="0"/>
              <a:t>Bangunan yang terdapat dalam suatu bidang tanah, </a:t>
            </a:r>
            <a:r>
              <a:rPr lang="id-ID" sz="2400" dirty="0" smtClean="0"/>
              <a:t>	digambarkan dalam 	</a:t>
            </a:r>
            <a:r>
              <a:rPr lang="id-ID" sz="2400" b="1" dirty="0" smtClean="0"/>
              <a:t>gambar ukur</a:t>
            </a:r>
            <a:r>
              <a:rPr lang="id-ID" sz="2400" b="1" dirty="0"/>
              <a:t> </a:t>
            </a:r>
            <a:r>
              <a:rPr lang="id-ID" sz="2400" b="1" dirty="0" smtClean="0"/>
              <a:t>(GU).</a:t>
            </a:r>
          </a:p>
          <a:p>
            <a:pPr>
              <a:buNone/>
            </a:pPr>
            <a:r>
              <a:rPr lang="id-ID" sz="2400" dirty="0"/>
              <a:t>	</a:t>
            </a:r>
            <a:r>
              <a:rPr lang="id-ID" sz="2400" dirty="0" smtClean="0"/>
              <a:t>b.	Keterangan </a:t>
            </a:r>
            <a:r>
              <a:rPr lang="id-ID" sz="2400" dirty="0"/>
              <a:t>tentang adanya bangunan di atas tanah yang </a:t>
            </a:r>
            <a:r>
              <a:rPr lang="id-ID" sz="2400" dirty="0" smtClean="0"/>
              <a:t>	sudah terdaftar</a:t>
            </a:r>
            <a:r>
              <a:rPr lang="id-ID" sz="2400" dirty="0"/>
              <a:t>, </a:t>
            </a:r>
            <a:r>
              <a:rPr lang="id-ID" sz="2400" dirty="0" smtClean="0"/>
              <a:t>dijelaskan </a:t>
            </a:r>
            <a:r>
              <a:rPr lang="id-ID" sz="2400" dirty="0"/>
              <a:t>pada </a:t>
            </a:r>
            <a:r>
              <a:rPr lang="id-ID" sz="2400" b="1" dirty="0"/>
              <a:t>surat </a:t>
            </a:r>
            <a:r>
              <a:rPr lang="id-ID" sz="2400" b="1" dirty="0" smtClean="0"/>
              <a:t>ukur </a:t>
            </a:r>
            <a:r>
              <a:rPr lang="id-ID" sz="2400" dirty="0" smtClean="0"/>
              <a:t>(SU) </a:t>
            </a:r>
          </a:p>
          <a:p>
            <a:pPr>
              <a:buNone/>
            </a:pPr>
            <a:r>
              <a:rPr lang="id-ID" sz="2400" dirty="0"/>
              <a:t>	</a:t>
            </a:r>
            <a:r>
              <a:rPr lang="id-ID" sz="2400" dirty="0" smtClean="0"/>
              <a:t>c. 	Penjelasan mengenai bangunan memuat informasi 	mengenai kondisi </a:t>
            </a:r>
            <a:r>
              <a:rPr lang="id-ID" sz="2400" smtClean="0"/>
              <a:t>fisik bangunannya</a:t>
            </a:r>
            <a:r>
              <a:rPr lang="id-ID" sz="2400" dirty="0"/>
              <a:t>, </a:t>
            </a:r>
            <a:r>
              <a:rPr lang="id-ID" sz="2400"/>
              <a:t>misalnya </a:t>
            </a:r>
            <a:r>
              <a:rPr lang="id-ID" sz="2400" smtClean="0"/>
              <a:t>lantai</a:t>
            </a:r>
            <a:r>
              <a:rPr lang="id-ID" sz="2400"/>
              <a:t>, </a:t>
            </a:r>
            <a:r>
              <a:rPr lang="id-ID" sz="2400" smtClean="0"/>
              <a:t>	dinding </a:t>
            </a:r>
            <a:r>
              <a:rPr lang="id-ID" sz="2400" dirty="0"/>
              <a:t>dan atapnya dan ada pula </a:t>
            </a:r>
            <a:r>
              <a:rPr lang="id-ID" sz="2400" smtClean="0"/>
              <a:t>yang menjelaskan 	penggunaannya</a:t>
            </a:r>
            <a:r>
              <a:rPr lang="id-ID" sz="2400" dirty="0"/>
              <a:t>.</a:t>
            </a:r>
            <a:r>
              <a:rPr lang="id-ID" sz="1800" dirty="0">
                <a:latin typeface="Tw Cen MT" pitchFamily="34" charset="0"/>
              </a:rPr>
              <a:t>	</a:t>
            </a:r>
            <a:endParaRPr lang="id-ID" sz="1800" dirty="0" smtClean="0">
              <a:latin typeface="Tw Cen MT" pitchFamily="34" charset="0"/>
            </a:endParaRPr>
          </a:p>
          <a:p>
            <a:pPr>
              <a:buNone/>
            </a:pPr>
            <a:endParaRPr lang="id-ID" sz="1800" dirty="0">
              <a:latin typeface="Tw Cen MT"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dirty="0" smtClean="0"/>
              <a:t>B. Pokok-Pokok Pengukuran</a:t>
            </a:r>
            <a:endParaRPr lang="id-ID" dirty="0"/>
          </a:p>
        </p:txBody>
      </p:sp>
      <p:sp>
        <p:nvSpPr>
          <p:cNvPr id="3" name="Content Placeholder 2"/>
          <p:cNvSpPr>
            <a:spLocks noGrp="1"/>
          </p:cNvSpPr>
          <p:nvPr>
            <p:ph idx="1"/>
          </p:nvPr>
        </p:nvSpPr>
        <p:spPr/>
        <p:txBody>
          <a:bodyPr>
            <a:normAutofit fontScale="92500" lnSpcReduction="10000"/>
          </a:bodyPr>
          <a:lstStyle/>
          <a:p>
            <a:r>
              <a:rPr lang="id-ID" dirty="0" smtClean="0">
                <a:latin typeface="Tw Cen MT" pitchFamily="34" charset="0"/>
              </a:rPr>
              <a:t>Dalam rangka memperoleh kepastian obyek tanah, dilakukan kegiatan pengukuran, pemetaan dan pembukuan tanah yang meliputi:</a:t>
            </a:r>
          </a:p>
          <a:p>
            <a:pPr>
              <a:buNone/>
            </a:pPr>
            <a:r>
              <a:rPr lang="id-ID" dirty="0" smtClean="0">
                <a:latin typeface="Tw Cen MT" pitchFamily="34" charset="0"/>
              </a:rPr>
              <a:t>	1. 	Pembuatan peta dasar pendaftaran tanah</a:t>
            </a:r>
          </a:p>
          <a:p>
            <a:pPr>
              <a:buNone/>
            </a:pPr>
            <a:r>
              <a:rPr lang="id-ID" dirty="0" smtClean="0">
                <a:latin typeface="Tw Cen MT" pitchFamily="34" charset="0"/>
              </a:rPr>
              <a:t>	2.	penetapan batas bidang  tanah</a:t>
            </a:r>
          </a:p>
          <a:p>
            <a:pPr>
              <a:buNone/>
            </a:pPr>
            <a:r>
              <a:rPr lang="id-ID" dirty="0" smtClean="0">
                <a:latin typeface="Tw Cen MT" pitchFamily="34" charset="0"/>
              </a:rPr>
              <a:t>	3.	Pengukuran dan pemetaan bidang-bidang 	tanah dan pembuatan peta pendfataran</a:t>
            </a:r>
          </a:p>
          <a:p>
            <a:pPr>
              <a:buNone/>
            </a:pPr>
            <a:r>
              <a:rPr lang="id-ID" dirty="0" smtClean="0">
                <a:latin typeface="Tw Cen MT" pitchFamily="34" charset="0"/>
              </a:rPr>
              <a:t>	4. 	Pembuatan daftar tanah</a:t>
            </a:r>
          </a:p>
          <a:p>
            <a:pPr>
              <a:buNone/>
            </a:pPr>
            <a:r>
              <a:rPr lang="id-ID" dirty="0" smtClean="0">
                <a:latin typeface="Tw Cen MT" pitchFamily="34" charset="0"/>
              </a:rPr>
              <a:t>	5. 	Pembuatan surat ukur </a:t>
            </a:r>
            <a:endParaRPr lang="id-ID" dirty="0">
              <a:latin typeface="Tw Cen MT"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00042"/>
            <a:ext cx="8229600" cy="5929354"/>
          </a:xfrm>
        </p:spPr>
        <p:txBody>
          <a:bodyPr>
            <a:normAutofit fontScale="92500" lnSpcReduction="20000"/>
          </a:bodyPr>
          <a:lstStyle/>
          <a:p>
            <a:pPr>
              <a:buNone/>
            </a:pPr>
            <a:r>
              <a:rPr lang="id-ID" dirty="0" smtClean="0">
                <a:latin typeface="Tw Cen MT" pitchFamily="34" charset="0"/>
              </a:rPr>
              <a:t>Terkait permohonan sertifikat  hak atas tanah secara rutin, tahapan yang dilakukan oleh Kantor Pertanahan adalah:</a:t>
            </a:r>
          </a:p>
          <a:p>
            <a:pPr>
              <a:buNone/>
            </a:pPr>
            <a:r>
              <a:rPr lang="id-ID" dirty="0" smtClean="0">
                <a:latin typeface="Tw Cen MT" pitchFamily="34" charset="0"/>
              </a:rPr>
              <a:t>	1.	Kegiatan penetapan batas bidang-bidang  	tanah</a:t>
            </a:r>
          </a:p>
          <a:p>
            <a:pPr>
              <a:buNone/>
            </a:pPr>
            <a:r>
              <a:rPr lang="id-ID" dirty="0" smtClean="0">
                <a:latin typeface="Tw Cen MT" pitchFamily="34" charset="0"/>
              </a:rPr>
              <a:t>	2.	Pengukuran dan pemetaan bidang-bidang 	tanah hasil lapangan dituangkan dalam 	gambar ukur (GU), daftar tanah, peta 	bidang 	tanah serta surat ukur (SU). </a:t>
            </a:r>
          </a:p>
          <a:p>
            <a:pPr>
              <a:buNone/>
            </a:pPr>
            <a:r>
              <a:rPr lang="id-ID" dirty="0" smtClean="0">
                <a:latin typeface="Tw Cen MT" pitchFamily="34" charset="0"/>
              </a:rPr>
              <a:t>Dalam hal pendaftaran tanah pertamakali (pensertipikatan) secara rutin ini, tidak dilakukan kegiatan pembuatan </a:t>
            </a:r>
            <a:r>
              <a:rPr lang="id-ID" b="1" dirty="0" smtClean="0">
                <a:latin typeface="Tw Cen MT" pitchFamily="34" charset="0"/>
              </a:rPr>
              <a:t>peta dasar pendaftaran </a:t>
            </a:r>
            <a:r>
              <a:rPr lang="id-ID" dirty="0" smtClean="0">
                <a:latin typeface="Tw Cen MT" pitchFamily="34" charset="0"/>
              </a:rPr>
              <a:t>dan </a:t>
            </a:r>
            <a:r>
              <a:rPr lang="id-ID" b="1" dirty="0" smtClean="0">
                <a:latin typeface="Tw Cen MT" pitchFamily="34" charset="0"/>
              </a:rPr>
              <a:t>pembuatan peta pendaftaran</a:t>
            </a:r>
            <a:r>
              <a:rPr lang="id-ID" dirty="0" smtClean="0">
                <a:latin typeface="Tw Cen MT" pitchFamily="34" charset="0"/>
              </a:rPr>
              <a:t>, namun hasil pengukuran yang sudah diolah nantinya wajib dipetakan pada peta pendaftaran.  </a:t>
            </a:r>
            <a:endParaRPr lang="id-ID" dirty="0">
              <a:latin typeface="Tw Cen MT" pitchFamily="34" charset="0"/>
            </a:endParaRP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541</TotalTime>
  <Words>181</Words>
  <Application>Microsoft Office PowerPoint</Application>
  <PresentationFormat>On-screen Show (4:3)</PresentationFormat>
  <Paragraphs>222</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TATA LAKSANA PENGUMPULAN DATA FISIK</vt:lpstr>
      <vt:lpstr>A. Pengertian Data Fisik</vt:lpstr>
      <vt:lpstr>Slide 3</vt:lpstr>
      <vt:lpstr>Slide 4</vt:lpstr>
      <vt:lpstr>Slide 5</vt:lpstr>
      <vt:lpstr>Slide 6</vt:lpstr>
      <vt:lpstr>Slide 7</vt:lpstr>
      <vt:lpstr>B. Pokok-Pokok Pengukuran</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C. Tata Laksana Pelayanan Pengukuran Bidang Tanah</vt:lpstr>
      <vt:lpstr>Slide 22</vt:lpstr>
      <vt:lpstr>Slide 23</vt:lpstr>
      <vt:lpstr>Slide 24</vt:lpstr>
      <vt:lpstr>Slide 25</vt:lpstr>
      <vt:lpstr>Slide 26</vt:lpstr>
      <vt:lpstr>Slide 27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TATA LAKSANA PENGUMPULAN DATA FISIK</dc:title>
  <dc:creator>IDHAR_KU</dc:creator>
  <cp:lastModifiedBy>IDHAR_KU</cp:lastModifiedBy>
  <cp:revision>48</cp:revision>
  <dcterms:created xsi:type="dcterms:W3CDTF">2018-12-04T02:55:40Z</dcterms:created>
  <dcterms:modified xsi:type="dcterms:W3CDTF">2018-12-04T16:15:24Z</dcterms:modified>
</cp:coreProperties>
</file>