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2" r:id="rId5"/>
    <p:sldId id="257" r:id="rId6"/>
    <p:sldId id="263" r:id="rId7"/>
    <p:sldId id="264" r:id="rId8"/>
    <p:sldId id="265" r:id="rId9"/>
    <p:sldId id="266" r:id="rId10"/>
    <p:sldId id="267" r:id="rId11"/>
    <p:sldId id="268" r:id="rId12"/>
    <p:sldId id="269" r:id="rId13"/>
    <p:sldId id="270" r:id="rId14"/>
    <p:sldId id="271" r:id="rId15"/>
    <p:sldId id="272" r:id="rId16"/>
    <p:sldId id="258" r:id="rId17"/>
    <p:sldId id="273"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A39D8-326F-4647-A664-1CF1AEF6977C}" type="datetimeFigureOut">
              <a:rPr lang="id-ID" smtClean="0"/>
              <a:pPr/>
              <a:t>13/12/2018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323182-C515-4F6C-899E-352F5011B8E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A39D8-326F-4647-A664-1CF1AEF6977C}" type="datetimeFigureOut">
              <a:rPr lang="id-ID" smtClean="0"/>
              <a:pPr/>
              <a:t>13/12/2018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23182-C515-4F6C-899E-352F5011B8E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PEMELIHARAAN DATA PERTANAHAN</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3"/>
            <a:ext cx="8229600" cy="6000792"/>
          </a:xfrm>
        </p:spPr>
        <p:txBody>
          <a:bodyPr>
            <a:normAutofit fontScale="85000" lnSpcReduction="10000"/>
          </a:bodyPr>
          <a:lstStyle/>
          <a:p>
            <a:pPr>
              <a:buNone/>
            </a:pPr>
            <a:r>
              <a:rPr lang="id-ID" dirty="0" smtClean="0"/>
              <a:t>Pemecahan </a:t>
            </a:r>
            <a:r>
              <a:rPr lang="id-ID" dirty="0" smtClean="0"/>
              <a:t>bidang tanah harus </a:t>
            </a:r>
            <a:r>
              <a:rPr lang="id-ID" dirty="0" smtClean="0"/>
              <a:t>memperhatikan:</a:t>
            </a:r>
          </a:p>
          <a:p>
            <a:pPr marL="514350" indent="-514350">
              <a:buFont typeface="+mj-lt"/>
              <a:buAutoNum type="arabicPeriod"/>
            </a:pPr>
            <a:r>
              <a:rPr lang="id-ID" dirty="0" smtClean="0"/>
              <a:t>kesesuaian </a:t>
            </a:r>
            <a:r>
              <a:rPr lang="id-ID" dirty="0" smtClean="0"/>
              <a:t>dengan rencana tata ruang yang </a:t>
            </a:r>
            <a:r>
              <a:rPr lang="id-ID" dirty="0" smtClean="0"/>
              <a:t>berlaku</a:t>
            </a:r>
          </a:p>
          <a:p>
            <a:pPr marL="514350" indent="-514350">
              <a:buFont typeface="+mj-lt"/>
              <a:buAutoNum type="arabicPeriod"/>
            </a:pPr>
            <a:r>
              <a:rPr lang="id-ID" dirty="0" smtClean="0"/>
              <a:t>tidak </a:t>
            </a:r>
            <a:r>
              <a:rPr lang="id-ID" dirty="0" smtClean="0"/>
              <a:t>boleh mengakibatkan tidak terlaksananya ketentuan peraturan perundang-undangan yang berlaku, misalnya ketentuan-ketentuan dari aspek landreform (larangan pemecahan tanah pertanian yang pemilikannya kurang dari 2 hektar). </a:t>
            </a:r>
            <a:endParaRPr lang="id-ID" dirty="0" smtClean="0"/>
          </a:p>
          <a:p>
            <a:pPr marL="514350" indent="-514350">
              <a:buFont typeface="+mj-lt"/>
              <a:buAutoNum type="arabicPeriod"/>
            </a:pPr>
            <a:r>
              <a:rPr lang="id-ID" dirty="0" smtClean="0"/>
              <a:t>jika </a:t>
            </a:r>
            <a:r>
              <a:rPr lang="id-ID" dirty="0" smtClean="0"/>
              <a:t>hak atas tanah yang bersangkutan dibebani hak tanggungan, dan atau beban-beban lain yang terdaftar, baru boleh dilaksanakan pemecahan setelah diperoleh </a:t>
            </a:r>
            <a:r>
              <a:rPr lang="id-ID" b="1" dirty="0" smtClean="0"/>
              <a:t>persetujuan tertulis </a:t>
            </a:r>
            <a:r>
              <a:rPr lang="id-ID" dirty="0" smtClean="0"/>
              <a:t>dari pemegang hak tanggungan atau pihak lain yang berwenang menyetujui penghapusan beban yang bersangkutan. </a:t>
            </a:r>
            <a:endParaRPr lang="id-ID" dirty="0">
              <a:latin typeface="Tw Cen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pPr>
              <a:buNone/>
            </a:pPr>
            <a:r>
              <a:rPr lang="id-ID" b="1" dirty="0" smtClean="0"/>
              <a:t>2. Pemisahan </a:t>
            </a:r>
            <a:r>
              <a:rPr lang="id-ID" b="1" dirty="0" smtClean="0"/>
              <a:t>Hak Atas Tanah </a:t>
            </a:r>
          </a:p>
          <a:p>
            <a:pPr>
              <a:buNone/>
            </a:pPr>
            <a:r>
              <a:rPr lang="id-ID" dirty="0" smtClean="0"/>
              <a:t>	Suatu </a:t>
            </a:r>
            <a:r>
              <a:rPr lang="id-ID" dirty="0" smtClean="0"/>
              <a:t>bidang tanah yang sudah didaftar (sertipikat) dapat dipisahkan </a:t>
            </a:r>
            <a:r>
              <a:rPr lang="id-ID" b="1" dirty="0" smtClean="0"/>
              <a:t>sebagian</a:t>
            </a:r>
            <a:r>
              <a:rPr lang="id-ID" dirty="0" smtClean="0"/>
              <a:t> atau beberapa </a:t>
            </a:r>
            <a:r>
              <a:rPr lang="id-ID" b="1" dirty="0" smtClean="0"/>
              <a:t>bagian</a:t>
            </a:r>
            <a:r>
              <a:rPr lang="id-ID" dirty="0" smtClean="0"/>
              <a:t>, yang selanjutnya merupakan satuan bidang baru dengan status hukum yang sama dengan bidang tanah semula, atas permintaan pemegang hak yang </a:t>
            </a:r>
            <a:r>
              <a:rPr lang="id-ID" dirty="0" smtClean="0"/>
              <a:t>bersangkutan </a:t>
            </a:r>
            <a:r>
              <a:rPr lang="id-ID" dirty="0" smtClean="0"/>
              <a:t>atau kuasanya. </a:t>
            </a:r>
            <a:endParaRPr lang="id-ID" dirty="0" smtClean="0"/>
          </a:p>
          <a:p>
            <a:r>
              <a:rPr lang="id-ID" dirty="0" smtClean="0"/>
              <a:t>Bidang </a:t>
            </a:r>
            <a:r>
              <a:rPr lang="id-ID" dirty="0" smtClean="0"/>
              <a:t>tanah </a:t>
            </a:r>
            <a:r>
              <a:rPr lang="id-ID" dirty="0" smtClean="0"/>
              <a:t>induknya </a:t>
            </a:r>
            <a:r>
              <a:rPr lang="id-ID" b="1" dirty="0" smtClean="0"/>
              <a:t>masih ada </a:t>
            </a:r>
            <a:r>
              <a:rPr lang="id-ID" dirty="0" smtClean="0"/>
              <a:t>dan tidak berubah identitasnya, kecuali mengenai luas dan batasnya.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fontScale="77500" lnSpcReduction="20000"/>
          </a:bodyPr>
          <a:lstStyle/>
          <a:p>
            <a:pPr>
              <a:buNone/>
            </a:pPr>
            <a:r>
              <a:rPr lang="id-ID" dirty="0" smtClean="0"/>
              <a:t>	</a:t>
            </a:r>
            <a:r>
              <a:rPr lang="id-ID" dirty="0" smtClean="0"/>
              <a:t>Pelaksanaan </a:t>
            </a:r>
            <a:r>
              <a:rPr lang="id-ID" dirty="0" smtClean="0"/>
              <a:t>pemisahan, untuk satuan bidang baru yang dipisahkan </a:t>
            </a:r>
            <a:r>
              <a:rPr lang="id-ID" dirty="0" smtClean="0"/>
              <a:t>dibuatkan:</a:t>
            </a:r>
          </a:p>
          <a:p>
            <a:pPr>
              <a:buNone/>
            </a:pPr>
            <a:r>
              <a:rPr lang="id-ID" dirty="0" smtClean="0"/>
              <a:t>	</a:t>
            </a:r>
            <a:r>
              <a:rPr lang="id-ID" dirty="0" smtClean="0"/>
              <a:t>surat ukur</a:t>
            </a:r>
          </a:p>
          <a:p>
            <a:pPr>
              <a:buNone/>
            </a:pPr>
            <a:r>
              <a:rPr lang="id-ID" dirty="0" smtClean="0"/>
              <a:t>	</a:t>
            </a:r>
            <a:r>
              <a:rPr lang="id-ID" dirty="0" smtClean="0"/>
              <a:t>buku tanah</a:t>
            </a:r>
          </a:p>
          <a:p>
            <a:pPr>
              <a:buNone/>
            </a:pPr>
            <a:r>
              <a:rPr lang="id-ID" dirty="0" smtClean="0"/>
              <a:t>	</a:t>
            </a:r>
            <a:r>
              <a:rPr lang="id-ID" dirty="0" smtClean="0"/>
              <a:t>sertipikat </a:t>
            </a:r>
          </a:p>
          <a:p>
            <a:pPr>
              <a:buNone/>
            </a:pPr>
            <a:r>
              <a:rPr lang="id-ID" dirty="0" smtClean="0"/>
              <a:t>	</a:t>
            </a:r>
            <a:r>
              <a:rPr lang="id-ID" dirty="0" smtClean="0"/>
              <a:t>sebagai </a:t>
            </a:r>
            <a:r>
              <a:rPr lang="id-ID" dirty="0" smtClean="0"/>
              <a:t>satuan bidang tanah baru dan pada peta pendaftaran, daftar tanah, surat ukur, buku tanah dan sertipikat bidang tanah semula </a:t>
            </a:r>
            <a:r>
              <a:rPr lang="id-ID" b="1" dirty="0" smtClean="0"/>
              <a:t>dibubuhkan cacatan </a:t>
            </a:r>
            <a:r>
              <a:rPr lang="id-ID" dirty="0" smtClean="0"/>
              <a:t>mengenai telah diadakannya pemisahan tersebut </a:t>
            </a:r>
            <a:endParaRPr lang="id-ID" dirty="0" smtClean="0"/>
          </a:p>
          <a:p>
            <a:pPr>
              <a:buNone/>
            </a:pPr>
            <a:r>
              <a:rPr lang="id-ID" dirty="0" smtClean="0"/>
              <a:t>	pendaftaran </a:t>
            </a:r>
            <a:r>
              <a:rPr lang="id-ID" dirty="0" smtClean="0"/>
              <a:t>pemisahan bidang tanah, surat ukur, buku tanah dan </a:t>
            </a:r>
            <a:r>
              <a:rPr lang="id-ID" b="1" dirty="0" smtClean="0"/>
              <a:t>sertipikat yang lama tetap berlaku </a:t>
            </a:r>
            <a:r>
              <a:rPr lang="id-ID" dirty="0" smtClean="0"/>
              <a:t>untuk bidang tanah semula setelah dikurangi luas bidang tanah yang dipisahkan dan pada nomor surat ukur dan nomor haknya ditambahkan kata </a:t>
            </a:r>
            <a:r>
              <a:rPr lang="id-ID" b="1" dirty="0" smtClean="0"/>
              <a:t>"sisa“ dengan tinta merah, sedangkan angka luas tanahnya dikurangi dengan luas bidang tanah yang dipisahkan.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pPr>
              <a:buNone/>
            </a:pPr>
            <a:r>
              <a:rPr lang="id-ID" b="1" dirty="0" smtClean="0"/>
              <a:t>3. Peggabungan </a:t>
            </a:r>
            <a:r>
              <a:rPr lang="id-ID" b="1" dirty="0" smtClean="0"/>
              <a:t>Bidang Tanah </a:t>
            </a:r>
          </a:p>
          <a:p>
            <a:pPr>
              <a:buNone/>
            </a:pPr>
            <a:r>
              <a:rPr lang="id-ID" dirty="0" smtClean="0"/>
              <a:t>	Dua </a:t>
            </a:r>
            <a:r>
              <a:rPr lang="id-ID" dirty="0" smtClean="0"/>
              <a:t>bidang tanah atau lebih yang sudah didaftar dan letaknya berbatasan yang kesemuanya atas nama pemilik yang sama dapat digabung menjadi satu satuan bidang </a:t>
            </a:r>
            <a:r>
              <a:rPr lang="id-ID" dirty="0" smtClean="0"/>
              <a:t>baru.</a:t>
            </a:r>
          </a:p>
          <a:p>
            <a:pPr>
              <a:buNone/>
            </a:pPr>
            <a:r>
              <a:rPr lang="id-ID" dirty="0" smtClean="0"/>
              <a:t>	Surat </a:t>
            </a:r>
            <a:r>
              <a:rPr lang="id-ID" dirty="0" smtClean="0"/>
              <a:t>ukur, buku tanah, dan sertipikat hak atas bidang-bidang tanah yang </a:t>
            </a:r>
            <a:r>
              <a:rPr lang="id-ID" dirty="0" smtClean="0"/>
              <a:t> lama </a:t>
            </a:r>
            <a:r>
              <a:rPr lang="id-ID" b="1" dirty="0" smtClean="0"/>
              <a:t>tidak berlaku lagi. </a:t>
            </a:r>
            <a:endParaRPr lang="id-ID"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a:buNone/>
            </a:pPr>
            <a:r>
              <a:rPr lang="id-ID" b="1" dirty="0" smtClean="0"/>
              <a:t>Ketentuan yang </a:t>
            </a:r>
            <a:r>
              <a:rPr lang="sv-SE" b="1" dirty="0" smtClean="0"/>
              <a:t>perlu memperhatikan</a:t>
            </a:r>
            <a:r>
              <a:rPr lang="id-ID" b="1" dirty="0" smtClean="0"/>
              <a:t>:</a:t>
            </a:r>
            <a:endParaRPr lang="id-ID" b="1" dirty="0" smtClean="0"/>
          </a:p>
          <a:p>
            <a:pPr marL="514350" indent="-514350">
              <a:buFont typeface="+mj-lt"/>
              <a:buAutoNum type="arabicPeriod"/>
            </a:pPr>
            <a:r>
              <a:rPr lang="id-ID" dirty="0" smtClean="0"/>
              <a:t>Setiap </a:t>
            </a:r>
            <a:r>
              <a:rPr lang="id-ID" dirty="0" smtClean="0"/>
              <a:t>terjadi perubahan batas fisik pada bidang tanah karena pemecahan, pemisahan atau penggabungan, maka terhadap peta pendaftaran dilakukan perubahan. </a:t>
            </a:r>
            <a:endParaRPr lang="id-ID" dirty="0" smtClean="0"/>
          </a:p>
          <a:p>
            <a:pPr marL="514350" indent="-514350">
              <a:buFont typeface="+mj-lt"/>
              <a:buAutoNum type="arabicPeriod"/>
            </a:pPr>
            <a:r>
              <a:rPr lang="id-ID" dirty="0" smtClean="0"/>
              <a:t>Dalam </a:t>
            </a:r>
            <a:r>
              <a:rPr lang="id-ID" dirty="0" smtClean="0"/>
              <a:t>hal perubahan data fisik bidang tanah karena pemecahan atau penggabungan bidang tanah, maka nomor identifikasi bidang (NIB) tanah semula dicoret dan bidang tanah baru hasil pemecahan atau penggabungan diberi NIB baru. </a:t>
            </a:r>
            <a:endParaRPr lang="id-ID" dirty="0" smtClean="0"/>
          </a:p>
          <a:p>
            <a:pPr marL="514350" indent="-514350">
              <a:buFont typeface="+mj-lt"/>
              <a:buAutoNum type="arabicPeriod"/>
            </a:pPr>
            <a:r>
              <a:rPr lang="id-ID" dirty="0" smtClean="0"/>
              <a:t>Dalam </a:t>
            </a:r>
            <a:r>
              <a:rPr lang="id-ID" dirty="0" smtClean="0"/>
              <a:t>hal perubahan data fisik bidang tanah karena pemisahan bidang tanah, maka bidang tanah hasil pemisahan diberi NIB baru, sedangkan sisa bidang tanah semula menggunakan NIB lama. </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buNone/>
            </a:pPr>
            <a:r>
              <a:rPr lang="id-ID" b="1" dirty="0" smtClean="0"/>
              <a:t>4. </a:t>
            </a:r>
            <a:r>
              <a:rPr lang="id-ID" b="1" dirty="0" smtClean="0"/>
              <a:t>Penerbitan Sertipikat Pengganti </a:t>
            </a:r>
          </a:p>
          <a:p>
            <a:r>
              <a:rPr lang="id-ID" dirty="0" smtClean="0"/>
              <a:t>Permohonan penerbitan sertipikat </a:t>
            </a:r>
            <a:r>
              <a:rPr lang="id-ID" dirty="0" smtClean="0"/>
              <a:t>baru yang diajukan pemegang hak sebagai pengganti sertipikat lama disebabkan karena: </a:t>
            </a:r>
            <a:endParaRPr lang="id-ID" dirty="0" smtClean="0"/>
          </a:p>
          <a:p>
            <a:pPr>
              <a:buNone/>
            </a:pPr>
            <a:r>
              <a:rPr lang="id-ID" dirty="0" smtClean="0"/>
              <a:t>	</a:t>
            </a:r>
            <a:r>
              <a:rPr lang="id-ID" dirty="0" smtClean="0"/>
              <a:t>1. sertipikat rusak</a:t>
            </a:r>
          </a:p>
          <a:p>
            <a:pPr>
              <a:buNone/>
            </a:pPr>
            <a:r>
              <a:rPr lang="id-ID" dirty="0" smtClean="0"/>
              <a:t>	</a:t>
            </a:r>
            <a:r>
              <a:rPr lang="id-ID" dirty="0" smtClean="0"/>
              <a:t>2. </a:t>
            </a:r>
            <a:r>
              <a:rPr lang="id-ID" dirty="0" smtClean="0"/>
              <a:t>s</a:t>
            </a:r>
            <a:r>
              <a:rPr lang="id-ID" dirty="0" smtClean="0"/>
              <a:t>ertipikat hilang</a:t>
            </a:r>
          </a:p>
          <a:p>
            <a:pPr>
              <a:buNone/>
            </a:pPr>
            <a:r>
              <a:rPr lang="id-ID" dirty="0" smtClean="0"/>
              <a:t>	</a:t>
            </a:r>
            <a:r>
              <a:rPr lang="id-ID" dirty="0" smtClean="0"/>
              <a:t>3.penggantian </a:t>
            </a:r>
            <a:r>
              <a:rPr lang="id-ID" dirty="0" smtClean="0"/>
              <a:t>blanko sertipikat lama.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PEMELIHARAAN DATA YURIDIS</a:t>
            </a:r>
            <a:endParaRPr lang="id-ID" dirty="0"/>
          </a:p>
        </p:txBody>
      </p:sp>
      <p:sp>
        <p:nvSpPr>
          <p:cNvPr id="3" name="Content Placeholder 2"/>
          <p:cNvSpPr>
            <a:spLocks noGrp="1"/>
          </p:cNvSpPr>
          <p:nvPr>
            <p:ph idx="1"/>
          </p:nvPr>
        </p:nvSpPr>
        <p:spPr/>
        <p:txBody>
          <a:bodyPr>
            <a:normAutofit fontScale="62500" lnSpcReduction="20000"/>
          </a:bodyPr>
          <a:lstStyle/>
          <a:p>
            <a:pPr>
              <a:buNone/>
            </a:pPr>
            <a:r>
              <a:rPr lang="id-ID" dirty="0" smtClean="0"/>
              <a:t>	</a:t>
            </a:r>
            <a:r>
              <a:rPr lang="id-ID" dirty="0" smtClean="0"/>
              <a:t>Pemeliharaan </a:t>
            </a:r>
            <a:r>
              <a:rPr lang="id-ID" dirty="0" smtClean="0"/>
              <a:t>data yuridis meliputi perubahan status hubungan hukum termasuk pembebanan hak dan perubahan subyek hukum (pemegang hak). </a:t>
            </a:r>
            <a:endParaRPr lang="id-ID" dirty="0" smtClean="0"/>
          </a:p>
          <a:p>
            <a:pPr>
              <a:buNone/>
            </a:pPr>
            <a:r>
              <a:rPr lang="id-ID" dirty="0" smtClean="0"/>
              <a:t>	</a:t>
            </a:r>
            <a:r>
              <a:rPr lang="id-ID" dirty="0" smtClean="0"/>
              <a:t>Perubahan </a:t>
            </a:r>
            <a:r>
              <a:rPr lang="id-ID" dirty="0" smtClean="0"/>
              <a:t>hak meliputi antara lain: </a:t>
            </a:r>
            <a:endParaRPr lang="id-ID" dirty="0" smtClean="0"/>
          </a:p>
          <a:p>
            <a:pPr marL="514350" indent="-514350">
              <a:buFont typeface="+mj-lt"/>
              <a:buAutoNum type="arabicPeriod"/>
            </a:pPr>
            <a:r>
              <a:rPr lang="id-ID" dirty="0" smtClean="0"/>
              <a:t>perpanjangan hak (HGU, HGB, HP)</a:t>
            </a:r>
          </a:p>
          <a:p>
            <a:pPr marL="514350" indent="-514350">
              <a:buFont typeface="+mj-lt"/>
              <a:buAutoNum type="arabicPeriod"/>
            </a:pPr>
            <a:r>
              <a:rPr lang="id-ID" dirty="0" smtClean="0"/>
              <a:t>pembaruan hak</a:t>
            </a:r>
          </a:p>
          <a:p>
            <a:pPr marL="514350" indent="-514350">
              <a:buFont typeface="+mj-lt"/>
              <a:buAutoNum type="arabicPeriod"/>
            </a:pPr>
            <a:r>
              <a:rPr lang="id-ID" dirty="0" smtClean="0"/>
              <a:t>peningkatan hak (HGU menjadi H milik)</a:t>
            </a:r>
          </a:p>
          <a:p>
            <a:pPr marL="514350" indent="-514350">
              <a:buFont typeface="+mj-lt"/>
              <a:buAutoNum type="arabicPeriod"/>
            </a:pPr>
            <a:r>
              <a:rPr lang="id-ID" dirty="0" smtClean="0"/>
              <a:t>penurunan hak (H milik menjadi HGU)</a:t>
            </a:r>
          </a:p>
          <a:p>
            <a:pPr marL="514350" indent="-514350">
              <a:buFont typeface="+mj-lt"/>
              <a:buAutoNum type="arabicPeriod"/>
            </a:pPr>
            <a:r>
              <a:rPr lang="id-ID" dirty="0" smtClean="0"/>
              <a:t>Pemblokiran (putusan atau penetapan pengadilan)</a:t>
            </a:r>
          </a:p>
          <a:p>
            <a:pPr marL="514350" indent="-514350">
              <a:buFont typeface="+mj-lt"/>
              <a:buAutoNum type="arabicPeriod"/>
            </a:pPr>
            <a:r>
              <a:rPr lang="id-ID" dirty="0" smtClean="0"/>
              <a:t>pembebanan </a:t>
            </a:r>
            <a:r>
              <a:rPr lang="id-ID" dirty="0" smtClean="0"/>
              <a:t>hak tanggungan atau </a:t>
            </a:r>
            <a:r>
              <a:rPr lang="id-ID" dirty="0" smtClean="0"/>
              <a:t>pembebanan </a:t>
            </a:r>
            <a:r>
              <a:rPr lang="id-ID" dirty="0" smtClean="0"/>
              <a:t>hak dengan hak </a:t>
            </a:r>
            <a:r>
              <a:rPr lang="id-ID" dirty="0" smtClean="0"/>
              <a:t>lainnya</a:t>
            </a:r>
          </a:p>
          <a:p>
            <a:pPr marL="514350" indent="-514350">
              <a:buFont typeface="+mj-lt"/>
              <a:buAutoNum type="arabicPeriod"/>
            </a:pPr>
            <a:r>
              <a:rPr lang="id-ID" dirty="0" smtClean="0"/>
              <a:t>pembatalan hak</a:t>
            </a:r>
          </a:p>
          <a:p>
            <a:pPr marL="514350" indent="-514350">
              <a:buFont typeface="+mj-lt"/>
              <a:buAutoNum type="arabicPeriod"/>
            </a:pPr>
            <a:r>
              <a:rPr lang="id-ID" dirty="0" smtClean="0"/>
              <a:t>penghapusan </a:t>
            </a:r>
            <a:r>
              <a:rPr lang="id-ID" dirty="0" smtClean="0"/>
              <a:t>hak</a:t>
            </a:r>
            <a:r>
              <a:rPr lang="id-ID" dirty="0" smtClean="0"/>
              <a:t>.</a:t>
            </a:r>
          </a:p>
          <a:p>
            <a:pPr marL="514350" indent="-514350">
              <a:buFont typeface="+mj-lt"/>
              <a:buAutoNum type="arabicPeriod"/>
            </a:pPr>
            <a:r>
              <a:rPr lang="id-ID" smtClean="0"/>
              <a:t>pembebanan </a:t>
            </a:r>
            <a:r>
              <a:rPr lang="id-ID" dirty="0" smtClean="0"/>
              <a:t>Hak Atas Tanah, </a:t>
            </a:r>
          </a:p>
          <a:p>
            <a:pPr marL="514350" indent="-514350">
              <a:buFont typeface="+mj-lt"/>
              <a:buAutoNum type="arabicPeriod"/>
            </a:pPr>
            <a:endParaRPr lang="id-ID" dirty="0" smtClean="0"/>
          </a:p>
          <a:p>
            <a:pPr marL="514350" indent="-514350">
              <a:buNone/>
            </a:pPr>
            <a:r>
              <a:rPr lang="id-ID" dirty="0" smtClean="0"/>
              <a:t> </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pPr>
              <a:buNone/>
            </a:pPr>
            <a:r>
              <a:rPr lang="id-ID" dirty="0" smtClean="0"/>
              <a:t>	Perubahan subjek hukum (Peralihan hak) </a:t>
            </a:r>
            <a:r>
              <a:rPr lang="id-ID" dirty="0" smtClean="0"/>
              <a:t>antara lain terjadi karena perbuatan hukum </a:t>
            </a:r>
            <a:r>
              <a:rPr lang="id-ID" dirty="0" smtClean="0"/>
              <a:t>seperti:</a:t>
            </a:r>
          </a:p>
          <a:p>
            <a:pPr marL="514350" indent="-514350">
              <a:buFont typeface="+mj-lt"/>
              <a:buAutoNum type="arabicPeriod"/>
            </a:pPr>
            <a:r>
              <a:rPr lang="id-ID" dirty="0" smtClean="0"/>
              <a:t>jual beli</a:t>
            </a:r>
          </a:p>
          <a:p>
            <a:pPr marL="514350" indent="-514350">
              <a:buFont typeface="+mj-lt"/>
              <a:buAutoNum type="arabicPeriod"/>
            </a:pPr>
            <a:r>
              <a:rPr lang="id-ID" dirty="0" smtClean="0"/>
              <a:t>Lelang</a:t>
            </a:r>
          </a:p>
          <a:p>
            <a:pPr marL="514350" indent="-514350">
              <a:buFont typeface="+mj-lt"/>
              <a:buAutoNum type="arabicPeriod"/>
            </a:pPr>
            <a:r>
              <a:rPr lang="id-ID" dirty="0" smtClean="0"/>
              <a:t>Hibah</a:t>
            </a:r>
          </a:p>
          <a:p>
            <a:pPr marL="514350" indent="-514350">
              <a:buFont typeface="+mj-lt"/>
              <a:buAutoNum type="arabicPeriod"/>
            </a:pPr>
            <a:r>
              <a:rPr lang="id-ID" dirty="0" smtClean="0"/>
              <a:t>tukar menukar</a:t>
            </a:r>
          </a:p>
          <a:p>
            <a:pPr marL="514350" indent="-514350">
              <a:buFont typeface="+mj-lt"/>
              <a:buAutoNum type="arabicPeriod"/>
            </a:pPr>
            <a:r>
              <a:rPr lang="id-ID" dirty="0" smtClean="0"/>
              <a:t>pembagian </a:t>
            </a:r>
            <a:r>
              <a:rPr lang="id-ID" dirty="0" smtClean="0"/>
              <a:t>hak </a:t>
            </a:r>
            <a:r>
              <a:rPr lang="id-ID" dirty="0" smtClean="0"/>
              <a:t>bersama</a:t>
            </a:r>
          </a:p>
          <a:p>
            <a:pPr marL="514350" indent="-514350">
              <a:buFont typeface="+mj-lt"/>
              <a:buAutoNum type="arabicPeriod"/>
            </a:pPr>
            <a:r>
              <a:rPr lang="id-ID" dirty="0" smtClean="0"/>
              <a:t>Pewarisan</a:t>
            </a:r>
          </a:p>
          <a:p>
            <a:pPr marL="514350" indent="-514350">
              <a:buFont typeface="+mj-lt"/>
              <a:buAutoNum type="arabicPeriod"/>
            </a:pPr>
            <a:r>
              <a:rPr lang="id-ID" dirty="0" smtClean="0"/>
              <a:t>putusan pengadilan</a:t>
            </a:r>
          </a:p>
          <a:p>
            <a:pPr marL="514350" indent="-514350">
              <a:buFont typeface="+mj-lt"/>
              <a:buAutoNum type="arabicPeriod"/>
            </a:pPr>
            <a:r>
              <a:rPr lang="id-ID" dirty="0" smtClean="0"/>
              <a:t>wakaf</a:t>
            </a:r>
            <a:r>
              <a:rPr lang="id-ID" dirty="0" smtClean="0"/>
              <a:t>. </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normAutofit lnSpcReduction="10000"/>
          </a:bodyPr>
          <a:lstStyle/>
          <a:p>
            <a:pPr algn="just">
              <a:buNone/>
            </a:pPr>
            <a:r>
              <a:rPr lang="id-ID" dirty="0" smtClean="0">
                <a:latin typeface="Tw Cen MT" pitchFamily="34" charset="0"/>
              </a:rPr>
              <a:t>	Kegiatan </a:t>
            </a:r>
            <a:r>
              <a:rPr lang="id-ID" dirty="0" smtClean="0">
                <a:latin typeface="Tw Cen MT" pitchFamily="34" charset="0"/>
              </a:rPr>
              <a:t>pemeliharaan data pendaftaran tanah merupakan kegiatan pencatatan/ </a:t>
            </a:r>
            <a:r>
              <a:rPr lang="id-ID" b="1" dirty="0" smtClean="0">
                <a:latin typeface="Tw Cen MT" pitchFamily="34" charset="0"/>
              </a:rPr>
              <a:t>pendaftaran kembali </a:t>
            </a:r>
            <a:r>
              <a:rPr lang="id-ID" dirty="0" smtClean="0">
                <a:latin typeface="Tw Cen MT" pitchFamily="34" charset="0"/>
              </a:rPr>
              <a:t>terhadap bidang tanah yang sudah mempunyai sertipikat, dilakukan guna </a:t>
            </a:r>
            <a:r>
              <a:rPr lang="id-ID" b="1" dirty="0" smtClean="0">
                <a:latin typeface="Tw Cen MT" pitchFamily="34" charset="0"/>
              </a:rPr>
              <a:t>menyesuaikan</a:t>
            </a:r>
            <a:r>
              <a:rPr lang="id-ID" dirty="0" smtClean="0">
                <a:latin typeface="Tw Cen MT" pitchFamily="34" charset="0"/>
              </a:rPr>
              <a:t> data fisik dan atau data yuridis yang ada dalam daftar-daftar umum di kantor pertanahan, dengan </a:t>
            </a:r>
            <a:r>
              <a:rPr lang="id-ID" dirty="0" smtClean="0">
                <a:latin typeface="Tw Cen MT" pitchFamily="34" charset="0"/>
              </a:rPr>
              <a:t>perubahan-perubahan </a:t>
            </a:r>
            <a:r>
              <a:rPr lang="id-ID" dirty="0" smtClean="0">
                <a:latin typeface="Tw Cen MT" pitchFamily="34" charset="0"/>
              </a:rPr>
              <a:t>yang terjadi kemudian di lapangan, agar data atau informasinya selalu terjamin (</a:t>
            </a:r>
            <a:r>
              <a:rPr lang="id-ID" i="1" dirty="0" smtClean="0">
                <a:latin typeface="Tw Cen MT" pitchFamily="34" charset="0"/>
              </a:rPr>
              <a:t>up to date). </a:t>
            </a:r>
          </a:p>
          <a:p>
            <a:pPr algn="just">
              <a:buNone/>
            </a:pPr>
            <a:endParaRPr lang="id-ID" dirty="0">
              <a:latin typeface="Tw Cen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47500" lnSpcReduction="20000"/>
          </a:bodyPr>
          <a:lstStyle/>
          <a:p>
            <a:endParaRPr lang="id-ID" dirty="0"/>
          </a:p>
          <a:p>
            <a:r>
              <a:rPr lang="id-ID" dirty="0"/>
              <a:t>Kegiatan pemeliharaan data pendaftaran tanah merupakan kegiatan pencatatan/ pendaftaran kembali terhadap bidang tanah yang sudah mempunyai sertipikat, dilakukan guna menyesuaikan data fisik dan atau data yuridis yang ada dalam daftar-daftar umum di kantor pertanahan, dengan </a:t>
            </a:r>
          </a:p>
          <a:p>
            <a:r>
              <a:rPr lang="id-ID" dirty="0"/>
              <a:t>perubahan-perubahan yang terjadi kemudian di lapangan, agar data atau informasinya selalu terjamin (</a:t>
            </a:r>
            <a:r>
              <a:rPr lang="id-ID" i="1" dirty="0"/>
              <a:t>up to date). </a:t>
            </a:r>
          </a:p>
          <a:p>
            <a:endParaRPr lang="id-ID" dirty="0"/>
          </a:p>
          <a:p>
            <a:r>
              <a:rPr lang="id-ID" dirty="0"/>
              <a:t>2. Pemeliharaan data fisik meliputi kegiatan pemecahan, pemisahan, penggabungan dan penggantian sertipikat karena hilang, rusak dan pengganti blanko sertipikat lama yang memerlukan pengukuran batas bidang tanah. </a:t>
            </a:r>
          </a:p>
          <a:p>
            <a:endParaRPr lang="id-ID" dirty="0"/>
          </a:p>
          <a:p>
            <a:r>
              <a:rPr lang="id-ID" dirty="0"/>
              <a:t>3. Pemeliharaan data yuridis meliputi perubahan status hubungan hukum termasuk pembebanan hak dan perubahan subyek hukum (pemegang hak). Perubahan hak meliputi antara lain: perpanjangan hak, pembaruan hak, peningkatan hak, penurunan hak, pemblokiran, pembebanan hak tanggungan atau pembebana hak dengan hak lainnya, pembatalan hak, penghapusan hak. Sedangkan peralihan hak antara lain terjadi karena perbuatan hukum yaitu jual beli, lelang, hibah, tukar menukar, pemasukan dalam perusahaan, pembagian hak bersama, pewarisan, putusan pengadilan, dan wakaf. </a:t>
            </a:r>
          </a:p>
          <a:p>
            <a:endParaRPr lang="id-ID" dirty="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PEMELIHARAAN DATA FISIK</a:t>
            </a:r>
            <a:endParaRPr lang="id-ID" dirty="0"/>
          </a:p>
        </p:txBody>
      </p:sp>
      <p:sp>
        <p:nvSpPr>
          <p:cNvPr id="3" name="Content Placeholder 2"/>
          <p:cNvSpPr>
            <a:spLocks noGrp="1"/>
          </p:cNvSpPr>
          <p:nvPr>
            <p:ph idx="1"/>
          </p:nvPr>
        </p:nvSpPr>
        <p:spPr/>
        <p:txBody>
          <a:bodyPr/>
          <a:lstStyle/>
          <a:p>
            <a:pPr>
              <a:buNone/>
            </a:pPr>
            <a:r>
              <a:rPr lang="id-ID" dirty="0" smtClean="0"/>
              <a:t>Data fisik merupakan semua informasi mengenai </a:t>
            </a:r>
            <a:r>
              <a:rPr lang="id-ID" b="1" dirty="0" smtClean="0"/>
              <a:t>letak</a:t>
            </a:r>
            <a:r>
              <a:rPr lang="id-ID" dirty="0" smtClean="0"/>
              <a:t>, </a:t>
            </a:r>
            <a:r>
              <a:rPr lang="id-ID" b="1" dirty="0" smtClean="0"/>
              <a:t>batas</a:t>
            </a:r>
            <a:r>
              <a:rPr lang="id-ID" dirty="0" smtClean="0"/>
              <a:t> dan </a:t>
            </a:r>
            <a:r>
              <a:rPr lang="id-ID" b="1" dirty="0" smtClean="0"/>
              <a:t>luas bidang tanah </a:t>
            </a:r>
            <a:r>
              <a:rPr lang="id-ID" dirty="0" smtClean="0"/>
              <a:t>atau </a:t>
            </a:r>
            <a:r>
              <a:rPr lang="id-ID" b="1" dirty="0" smtClean="0"/>
              <a:t>satuan rumah susun </a:t>
            </a:r>
            <a:r>
              <a:rPr lang="id-ID" dirty="0" smtClean="0"/>
              <a:t>yang sudah terdaftar di kantor pertanahan setempat, termasuk keterangan mengenai adanya </a:t>
            </a:r>
            <a:r>
              <a:rPr lang="id-ID" b="1" dirty="0" smtClean="0"/>
              <a:t>bangunan yang ada di atas </a:t>
            </a:r>
            <a:r>
              <a:rPr lang="id-ID" dirty="0" smtClean="0"/>
              <a:t>(permukaan bumi) serta keterangan adanya bagian </a:t>
            </a:r>
            <a:r>
              <a:rPr lang="id-ID" b="1" dirty="0" smtClean="0"/>
              <a:t>bangunan di bawah permukaan bumi </a:t>
            </a:r>
            <a:r>
              <a:rPr lang="id-ID" dirty="0" smtClean="0"/>
              <a:t>yang berkaitan dengan bangunan tersebut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id-ID" dirty="0" smtClean="0">
                <a:latin typeface="Tw Cen MT" pitchFamily="34" charset="0"/>
              </a:rPr>
              <a:t>Pemeliharaan data fisik meliputi kegiatan </a:t>
            </a:r>
            <a:r>
              <a:rPr lang="id-ID" dirty="0" smtClean="0">
                <a:latin typeface="Tw Cen MT" pitchFamily="34" charset="0"/>
              </a:rPr>
              <a:t>:</a:t>
            </a:r>
          </a:p>
          <a:p>
            <a:pPr marL="514350" indent="-514350">
              <a:buFont typeface="+mj-lt"/>
              <a:buAutoNum type="arabicPeriod"/>
            </a:pPr>
            <a:r>
              <a:rPr lang="id-ID" dirty="0" smtClean="0">
                <a:latin typeface="Tw Cen MT" pitchFamily="34" charset="0"/>
              </a:rPr>
              <a:t>Pemecahan</a:t>
            </a:r>
          </a:p>
          <a:p>
            <a:pPr marL="514350" indent="-514350">
              <a:buFont typeface="+mj-lt"/>
              <a:buAutoNum type="arabicPeriod"/>
            </a:pPr>
            <a:r>
              <a:rPr lang="id-ID" dirty="0" smtClean="0">
                <a:latin typeface="Tw Cen MT" pitchFamily="34" charset="0"/>
              </a:rPr>
              <a:t>Pemisahan</a:t>
            </a:r>
          </a:p>
          <a:p>
            <a:pPr marL="514350" indent="-514350">
              <a:buFont typeface="+mj-lt"/>
              <a:buAutoNum type="arabicPeriod"/>
            </a:pPr>
            <a:r>
              <a:rPr lang="id-ID" dirty="0" smtClean="0">
                <a:latin typeface="Tw Cen MT" pitchFamily="34" charset="0"/>
              </a:rPr>
              <a:t>Penggabungan</a:t>
            </a:r>
          </a:p>
          <a:p>
            <a:pPr marL="514350" indent="-514350">
              <a:buFont typeface="+mj-lt"/>
              <a:buAutoNum type="arabicPeriod"/>
            </a:pPr>
            <a:r>
              <a:rPr lang="id-ID" dirty="0" smtClean="0">
                <a:latin typeface="Tw Cen MT" pitchFamily="34" charset="0"/>
              </a:rPr>
              <a:t>penggantian </a:t>
            </a:r>
            <a:r>
              <a:rPr lang="id-ID" dirty="0" smtClean="0">
                <a:latin typeface="Tw Cen MT" pitchFamily="34" charset="0"/>
              </a:rPr>
              <a:t>sertipikat </a:t>
            </a:r>
            <a:endParaRPr lang="id-ID" dirty="0" smtClean="0">
              <a:latin typeface="Tw Cen MT" pitchFamily="34" charset="0"/>
            </a:endParaRPr>
          </a:p>
          <a:p>
            <a:pPr marL="514350" indent="-514350">
              <a:buNone/>
            </a:pPr>
            <a:r>
              <a:rPr lang="id-ID" dirty="0" smtClean="0">
                <a:latin typeface="Tw Cen MT" pitchFamily="34" charset="0"/>
              </a:rPr>
              <a:t>	karena </a:t>
            </a:r>
            <a:r>
              <a:rPr lang="id-ID" dirty="0" smtClean="0">
                <a:latin typeface="Tw Cen MT" pitchFamily="34" charset="0"/>
              </a:rPr>
              <a:t>hilang, rusak dan pengganti </a:t>
            </a:r>
            <a:r>
              <a:rPr lang="id-ID" dirty="0" smtClean="0">
                <a:latin typeface="Tw Cen MT" pitchFamily="34" charset="0"/>
              </a:rPr>
              <a:t>blanko sertipikat </a:t>
            </a:r>
            <a:r>
              <a:rPr lang="id-ID" dirty="0" smtClean="0">
                <a:latin typeface="Tw Cen MT" pitchFamily="34" charset="0"/>
              </a:rPr>
              <a:t>lama yang memerlukan pengukuran batas bidang tanah.</a:t>
            </a:r>
            <a:endParaRPr lang="id-ID" dirty="0">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id-ID" dirty="0" smtClean="0">
                <a:latin typeface="Tw Cen MT" pitchFamily="34" charset="0"/>
              </a:rPr>
              <a:t>	Perubahan hanya </a:t>
            </a:r>
            <a:r>
              <a:rPr lang="id-ID" b="1" dirty="0" smtClean="0">
                <a:latin typeface="Tw Cen MT" pitchFamily="34" charset="0"/>
              </a:rPr>
              <a:t>obyek </a:t>
            </a:r>
            <a:r>
              <a:rPr lang="id-ID" b="1" dirty="0" smtClean="0">
                <a:latin typeface="Tw Cen MT" pitchFamily="34" charset="0"/>
              </a:rPr>
              <a:t>(fisik) </a:t>
            </a:r>
            <a:r>
              <a:rPr lang="id-ID" dirty="0" smtClean="0">
                <a:latin typeface="Tw Cen MT" pitchFamily="34" charset="0"/>
              </a:rPr>
              <a:t>tanah saja, sedangkan </a:t>
            </a:r>
            <a:r>
              <a:rPr lang="id-ID" b="1" dirty="0" smtClean="0">
                <a:latin typeface="Tw Cen MT" pitchFamily="34" charset="0"/>
              </a:rPr>
              <a:t>subyek hukumnya </a:t>
            </a:r>
            <a:r>
              <a:rPr lang="id-ID" dirty="0" smtClean="0">
                <a:latin typeface="Tw Cen MT" pitchFamily="34" charset="0"/>
              </a:rPr>
              <a:t>serta hubungan subyek dengan obyeknya masih tetap sama (tidak berubah). </a:t>
            </a:r>
            <a:endParaRPr lang="id-ID" dirty="0" smtClean="0">
              <a:latin typeface="Tw Cen MT" pitchFamily="34" charset="0"/>
            </a:endParaRPr>
          </a:p>
          <a:p>
            <a:pPr>
              <a:buNone/>
            </a:pPr>
            <a:endParaRPr lang="id-ID" dirty="0" smtClean="0">
              <a:latin typeface="Tw Cen MT" pitchFamily="34" charset="0"/>
            </a:endParaRPr>
          </a:p>
          <a:p>
            <a:pPr>
              <a:buNone/>
            </a:pPr>
            <a:r>
              <a:rPr lang="id-ID" dirty="0" smtClean="0">
                <a:latin typeface="Tw Cen MT" pitchFamily="34" charset="0"/>
              </a:rPr>
              <a:t>	Dengan </a:t>
            </a:r>
            <a:r>
              <a:rPr lang="id-ID" dirty="0" smtClean="0">
                <a:latin typeface="Tw Cen MT" pitchFamily="34" charset="0"/>
              </a:rPr>
              <a:t>adanya </a:t>
            </a:r>
            <a:r>
              <a:rPr lang="id-ID" b="1" dirty="0" smtClean="0">
                <a:latin typeface="Tw Cen MT" pitchFamily="34" charset="0"/>
              </a:rPr>
              <a:t>pemisahan, pemecahan dan penggabungan </a:t>
            </a:r>
            <a:r>
              <a:rPr lang="id-ID" dirty="0" smtClean="0">
                <a:latin typeface="Tw Cen MT" pitchFamily="34" charset="0"/>
              </a:rPr>
              <a:t>berarti telah terjadi </a:t>
            </a:r>
            <a:r>
              <a:rPr lang="id-ID" b="1" dirty="0" smtClean="0">
                <a:latin typeface="Tw Cen MT" pitchFamily="34" charset="0"/>
              </a:rPr>
              <a:t>perubahan batas-batas bidang tanah </a:t>
            </a:r>
            <a:r>
              <a:rPr lang="id-ID" dirty="0" smtClean="0">
                <a:latin typeface="Tw Cen MT" pitchFamily="34" charset="0"/>
              </a:rPr>
              <a:t>(termasuk perubahan luas) di lapangan. </a:t>
            </a:r>
            <a:endParaRPr lang="id-ID" dirty="0">
              <a:latin typeface="Tw Cen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7"/>
            <a:ext cx="8229600" cy="4286281"/>
          </a:xfrm>
        </p:spPr>
        <p:txBody>
          <a:bodyPr/>
          <a:lstStyle/>
          <a:p>
            <a:pPr>
              <a:buNone/>
            </a:pPr>
            <a:r>
              <a:rPr lang="id-ID" dirty="0" smtClean="0"/>
              <a:t>	Kegiatan pencatatan </a:t>
            </a:r>
            <a:r>
              <a:rPr lang="id-ID" dirty="0" smtClean="0"/>
              <a:t>perubahan data fisik karena </a:t>
            </a:r>
            <a:r>
              <a:rPr lang="id-ID" dirty="0" smtClean="0"/>
              <a:t>pemecahan, pemisahan, serta penggabungan </a:t>
            </a:r>
            <a:r>
              <a:rPr lang="id-ID" dirty="0" smtClean="0"/>
              <a:t>dikerjakan </a:t>
            </a:r>
            <a:r>
              <a:rPr lang="id-ID" dirty="0" smtClean="0"/>
              <a:t>pada </a:t>
            </a:r>
            <a:r>
              <a:rPr lang="id-ID" dirty="0" smtClean="0"/>
              <a:t>daftar-daftar lain dan peta pendaftaran dengan </a:t>
            </a:r>
            <a:r>
              <a:rPr lang="id-ID" b="1" dirty="0" smtClean="0"/>
              <a:t>menghapus</a:t>
            </a:r>
            <a:r>
              <a:rPr lang="id-ID" dirty="0" smtClean="0"/>
              <a:t> gambar bidang-bidang tanah asal diganti dengan gambar bidang-bidang tanah hasil pemecahan, pemisahan dan penggabungan</a:t>
            </a:r>
            <a:r>
              <a:rPr lang="id-ID" dirty="0" smtClean="0"/>
              <a:t>.</a:t>
            </a:r>
          </a:p>
          <a:p>
            <a:pPr>
              <a:buNone/>
            </a:pPr>
            <a:r>
              <a:rPr lang="id-ID" dirty="0" smtClean="0"/>
              <a:t>	</a:t>
            </a:r>
            <a:endParaRPr lang="id-ID" dirty="0">
              <a:latin typeface="Tw Cen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3"/>
            <a:ext cx="8229600" cy="4429156"/>
          </a:xfrm>
        </p:spPr>
        <p:txBody>
          <a:bodyPr/>
          <a:lstStyle/>
          <a:p>
            <a:pPr>
              <a:buNone/>
            </a:pPr>
            <a:r>
              <a:rPr lang="id-ID" dirty="0" smtClean="0"/>
              <a:t>	</a:t>
            </a:r>
          </a:p>
          <a:p>
            <a:pPr>
              <a:buNone/>
            </a:pPr>
            <a:r>
              <a:rPr lang="id-ID" dirty="0" smtClean="0"/>
              <a:t>	Pendaftaran adanya perubahan atas batas bidang-bidang tanah dilakukan berdasarkan </a:t>
            </a:r>
            <a:r>
              <a:rPr lang="id-ID" b="1" dirty="0" smtClean="0"/>
              <a:t>bukti surat ukur </a:t>
            </a:r>
            <a:r>
              <a:rPr lang="id-ID" dirty="0" smtClean="0"/>
              <a:t>sebagai hasil pengukuran secara kadastral</a:t>
            </a:r>
            <a:endParaRPr lang="id-ID" dirty="0">
              <a:latin typeface="Tw Cen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3"/>
            <a:ext cx="8229600" cy="6000792"/>
          </a:xfrm>
        </p:spPr>
        <p:txBody>
          <a:bodyPr>
            <a:normAutofit fontScale="92500" lnSpcReduction="20000"/>
          </a:bodyPr>
          <a:lstStyle/>
          <a:p>
            <a:pPr>
              <a:buNone/>
            </a:pPr>
            <a:r>
              <a:rPr lang="id-ID" b="1" dirty="0" smtClean="0"/>
              <a:t>1</a:t>
            </a:r>
            <a:r>
              <a:rPr lang="id-ID" b="1" dirty="0" smtClean="0"/>
              <a:t>. Pemecahan Bidang Tanah </a:t>
            </a:r>
          </a:p>
          <a:p>
            <a:pPr>
              <a:buNone/>
            </a:pPr>
            <a:r>
              <a:rPr lang="id-ID" dirty="0" smtClean="0"/>
              <a:t>	</a:t>
            </a:r>
            <a:r>
              <a:rPr lang="id-ID" dirty="0" smtClean="0"/>
              <a:t>Pemecahan  </a:t>
            </a:r>
            <a:r>
              <a:rPr lang="id-ID" dirty="0" smtClean="0"/>
              <a:t>terhadap obyek bidang tanah yang telah bersertipikat yang dimiliki oleh subyek yang sama serta hubungan hukum atau hak atas tanah yang sama (termasuk jangka waktunya sama untuk hak selain hak milik), di lapangan dilakukan perubahan batas bidang </a:t>
            </a:r>
            <a:r>
              <a:rPr lang="id-ID" dirty="0" smtClean="0"/>
              <a:t>tanah.</a:t>
            </a:r>
          </a:p>
          <a:p>
            <a:pPr>
              <a:buFont typeface="Wingdings" pitchFamily="2" charset="2"/>
              <a:buChar char="§"/>
            </a:pPr>
            <a:endParaRPr lang="id-ID" dirty="0" smtClean="0"/>
          </a:p>
          <a:p>
            <a:pPr>
              <a:buFont typeface="Wingdings" pitchFamily="2" charset="2"/>
              <a:buChar char="§"/>
            </a:pPr>
            <a:r>
              <a:rPr lang="id-ID" dirty="0" smtClean="0"/>
              <a:t>Menghasilkan bidang-bidang tanah baru.</a:t>
            </a:r>
          </a:p>
          <a:p>
            <a:pPr>
              <a:buFont typeface="Wingdings" pitchFamily="2" charset="2"/>
              <a:buChar char="§"/>
            </a:pPr>
            <a:r>
              <a:rPr lang="id-ID" dirty="0" smtClean="0"/>
              <a:t>Tiap –tiap bidang dibuat surat ukur, buku tanah dan sertifikat asal. </a:t>
            </a:r>
          </a:p>
          <a:p>
            <a:pPr>
              <a:buFont typeface="Wingdings" pitchFamily="2" charset="2"/>
              <a:buChar char="§"/>
            </a:pPr>
            <a:r>
              <a:rPr lang="id-ID" dirty="0" smtClean="0"/>
              <a:t>Sehingga s</a:t>
            </a:r>
            <a:r>
              <a:rPr lang="sv-SE" dirty="0" smtClean="0"/>
              <a:t>urat </a:t>
            </a:r>
            <a:r>
              <a:rPr lang="sv-SE" dirty="0" smtClean="0"/>
              <a:t>ukur, buku tanah dan sertipikat hak atas tanah semula dinyatakan </a:t>
            </a:r>
            <a:r>
              <a:rPr lang="sv-SE" b="1" dirty="0" smtClean="0"/>
              <a:t>tidak berlaku lagi </a:t>
            </a:r>
            <a:endParaRPr lang="id-ID" b="1" dirty="0" smtClean="0"/>
          </a:p>
          <a:p>
            <a:pPr>
              <a:buFont typeface="Wingdings" pitchFamily="2" charset="2"/>
              <a:buChar char="§"/>
            </a:pPr>
            <a:endParaRPr lang="id-ID" dirty="0">
              <a:latin typeface="Tw Cen MT"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467</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PEMELIHARAAN DATA PERTANAHAN</vt:lpstr>
      <vt:lpstr>PENGERTIAN</vt:lpstr>
      <vt:lpstr>Slide 3</vt:lpstr>
      <vt:lpstr>A. PEMELIHARAAN DATA FISIK</vt:lpstr>
      <vt:lpstr>Slide 5</vt:lpstr>
      <vt:lpstr>Slide 6</vt:lpstr>
      <vt:lpstr>Slide 7</vt:lpstr>
      <vt:lpstr>Slide 8</vt:lpstr>
      <vt:lpstr>Slide 9</vt:lpstr>
      <vt:lpstr>Slide 10</vt:lpstr>
      <vt:lpstr>Slide 11</vt:lpstr>
      <vt:lpstr>Slide 12</vt:lpstr>
      <vt:lpstr>Slide 13</vt:lpstr>
      <vt:lpstr>Slide 14</vt:lpstr>
      <vt:lpstr>Slide 15</vt:lpstr>
      <vt:lpstr>B. PEMELIHARAAN DATA YURIDIS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PEMELIHARAAN DATA PERTANAHAN</dc:title>
  <dc:creator>IDHAR_KU</dc:creator>
  <cp:lastModifiedBy>IDHAR_KU</cp:lastModifiedBy>
  <cp:revision>9</cp:revision>
  <dcterms:created xsi:type="dcterms:W3CDTF">2018-12-12T06:02:56Z</dcterms:created>
  <dcterms:modified xsi:type="dcterms:W3CDTF">2018-12-13T03:01:30Z</dcterms:modified>
</cp:coreProperties>
</file>