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2" r:id="rId6"/>
    <p:sldId id="259" r:id="rId7"/>
    <p:sldId id="264" r:id="rId8"/>
    <p:sldId id="265" r:id="rId9"/>
    <p:sldId id="266" r:id="rId10"/>
    <p:sldId id="268" r:id="rId11"/>
    <p:sldId id="269" r:id="rId12"/>
    <p:sldId id="267"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49" d="100"/>
          <a:sy n="49" d="100"/>
        </p:scale>
        <p:origin x="78" y="-4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ADMINITRASI PERTANAHAN</a:t>
            </a:r>
            <a:endParaRPr lang="en-US" sz="4800" dirty="0"/>
          </a:p>
        </p:txBody>
      </p:sp>
      <p:sp>
        <p:nvSpPr>
          <p:cNvPr id="3" name="Subtitle 2"/>
          <p:cNvSpPr>
            <a:spLocks noGrp="1"/>
          </p:cNvSpPr>
          <p:nvPr>
            <p:ph type="subTitle" idx="1"/>
          </p:nvPr>
        </p:nvSpPr>
        <p:spPr/>
        <p:txBody>
          <a:bodyPr/>
          <a:lstStyle/>
          <a:p>
            <a:r>
              <a:rPr lang="en-US" dirty="0" smtClean="0"/>
              <a:t>WA ODE NURHAIDAR.ST.,</a:t>
            </a:r>
            <a:r>
              <a:rPr lang="en-US" dirty="0" err="1" smtClean="0"/>
              <a:t>M.Sc</a:t>
            </a:r>
            <a:endParaRPr lang="en-US" dirty="0"/>
          </a:p>
        </p:txBody>
      </p:sp>
    </p:spTree>
    <p:extLst>
      <p:ext uri="{BB962C8B-B14F-4D97-AF65-F5344CB8AC3E}">
        <p14:creationId xmlns="" xmlns:p14="http://schemas.microsoft.com/office/powerpoint/2010/main" val="214189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19847"/>
            <a:ext cx="8596668" cy="5321515"/>
          </a:xfrm>
        </p:spPr>
        <p:txBody>
          <a:bodyPr/>
          <a:lstStyle/>
          <a:p>
            <a:pPr>
              <a:buNone/>
            </a:pPr>
            <a:r>
              <a:rPr lang="id-ID" sz="2400" b="1" dirty="0" smtClean="0"/>
              <a:t>	Catur tertib sebagai landasan operasioanal tersebut adlah sebagai berikut:</a:t>
            </a:r>
          </a:p>
          <a:p>
            <a:pPr>
              <a:buNone/>
            </a:pPr>
            <a:r>
              <a:rPr lang="id-ID" b="1" dirty="0" smtClean="0"/>
              <a:t>1. 	Tertib </a:t>
            </a:r>
            <a:r>
              <a:rPr lang="id-ID" b="1" dirty="0" smtClean="0"/>
              <a:t>Hukum Pertanahan </a:t>
            </a:r>
          </a:p>
          <a:p>
            <a:pPr>
              <a:buNone/>
            </a:pPr>
            <a:r>
              <a:rPr lang="id-ID" dirty="0" smtClean="0"/>
              <a:t>	Terkait dengan upaya </a:t>
            </a:r>
            <a:r>
              <a:rPr lang="id-ID" dirty="0" smtClean="0"/>
              <a:t>untuk menumbuhkan kepastian hukum pertanahan sebagai perlindungan terhadap hak-hak atas tanah dan penggunaannya </a:t>
            </a:r>
            <a:r>
              <a:rPr lang="id-ID" dirty="0" smtClean="0"/>
              <a:t>agar tercipta ketenteraman </a:t>
            </a:r>
            <a:r>
              <a:rPr lang="id-ID" dirty="0" smtClean="0"/>
              <a:t>masyarakat dan mendorong gairah membangun. </a:t>
            </a:r>
            <a:endParaRPr lang="id-ID" dirty="0" smtClean="0"/>
          </a:p>
          <a:p>
            <a:pPr>
              <a:buNone/>
            </a:pPr>
            <a:r>
              <a:rPr lang="id-ID" b="1" dirty="0" smtClean="0"/>
              <a:t>2. 	Tertib </a:t>
            </a:r>
            <a:r>
              <a:rPr lang="id-ID" b="1" dirty="0" smtClean="0"/>
              <a:t>Administrasi Pertanahan </a:t>
            </a:r>
          </a:p>
          <a:p>
            <a:pPr>
              <a:buNone/>
            </a:pPr>
            <a:r>
              <a:rPr lang="id-ID" dirty="0" smtClean="0"/>
              <a:t>	Terkait dengan upaya </a:t>
            </a:r>
            <a:r>
              <a:rPr lang="id-ID" dirty="0" smtClean="0"/>
              <a:t>memperlancar setiap usaha dari masyarakat yang menyangkut tanah terutama dengan pembangunan yang memerlukan sumber informasi bagi yang memerlukan tanah sebagai sumber daya, uang dan modal. Menciptakan suasana pelayanan di bidang pertanahan agar lancar, tertib, murah, cepat dan tidak berbelit-belit dengan berdasarkan pelayanan umum yang adil dan merata.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19847"/>
            <a:ext cx="8596668" cy="5321515"/>
          </a:xfrm>
        </p:spPr>
        <p:txBody>
          <a:bodyPr/>
          <a:lstStyle/>
          <a:p>
            <a:pPr>
              <a:buNone/>
            </a:pPr>
            <a:r>
              <a:rPr lang="id-ID" b="1" dirty="0" smtClean="0"/>
              <a:t>	</a:t>
            </a:r>
            <a:r>
              <a:rPr lang="id-ID" b="1" dirty="0" smtClean="0"/>
              <a:t>3.	Tertib </a:t>
            </a:r>
            <a:r>
              <a:rPr lang="id-ID" b="1" dirty="0" smtClean="0"/>
              <a:t>Penggunaan Tanah </a:t>
            </a:r>
          </a:p>
          <a:p>
            <a:pPr>
              <a:buNone/>
            </a:pPr>
            <a:r>
              <a:rPr lang="id-ID" dirty="0" smtClean="0"/>
              <a:t>			Tanah </a:t>
            </a:r>
            <a:r>
              <a:rPr lang="id-ID" dirty="0" smtClean="0"/>
              <a:t>harus benar-benar digunakan sesuai dengan kemampuannya untuk </a:t>
            </a:r>
            <a:r>
              <a:rPr lang="id-ID" dirty="0" smtClean="0"/>
              <a:t>		sebesar-besarnya </a:t>
            </a:r>
            <a:r>
              <a:rPr lang="id-ID" dirty="0" smtClean="0"/>
              <a:t>kemakmuran rakyat dengan memperhatikan kesuburan </a:t>
            </a:r>
            <a:r>
              <a:rPr lang="id-ID" dirty="0" smtClean="0"/>
              <a:t>		dan </a:t>
            </a:r>
            <a:r>
              <a:rPr lang="id-ID" dirty="0" smtClean="0"/>
              <a:t>kemampuan tanah. </a:t>
            </a:r>
            <a:endParaRPr lang="id-ID" dirty="0" smtClean="0"/>
          </a:p>
          <a:p>
            <a:pPr>
              <a:buNone/>
            </a:pPr>
            <a:r>
              <a:rPr lang="id-ID" b="1" dirty="0" smtClean="0"/>
              <a:t>	</a:t>
            </a:r>
            <a:r>
              <a:rPr lang="nl-NL" b="1" dirty="0" smtClean="0"/>
              <a:t>4</a:t>
            </a:r>
            <a:r>
              <a:rPr lang="nl-NL" b="1" dirty="0" smtClean="0"/>
              <a:t>. </a:t>
            </a:r>
            <a:r>
              <a:rPr lang="id-ID" b="1" dirty="0" smtClean="0"/>
              <a:t>	</a:t>
            </a:r>
            <a:r>
              <a:rPr lang="nl-NL" b="1" dirty="0" smtClean="0"/>
              <a:t>Tertib </a:t>
            </a:r>
            <a:r>
              <a:rPr lang="nl-NL" b="1" dirty="0" smtClean="0"/>
              <a:t>Pemeliharaan Tanah dan Lingkungan Hidup </a:t>
            </a:r>
          </a:p>
          <a:p>
            <a:pPr>
              <a:buNone/>
            </a:pPr>
            <a:r>
              <a:rPr lang="id-ID" dirty="0" smtClean="0"/>
              <a:t>			Merupakan </a:t>
            </a:r>
            <a:r>
              <a:rPr lang="id-ID" dirty="0" smtClean="0"/>
              <a:t>upaya untuk menghindarkan kerusakan tanah, memulihkan </a:t>
            </a:r>
            <a:r>
              <a:rPr lang="id-ID" dirty="0" smtClean="0"/>
              <a:t>			kesuburan </a:t>
            </a:r>
            <a:r>
              <a:rPr lang="id-ID" dirty="0" smtClean="0"/>
              <a:t>tanah dan menjaga kualitas sumber daya alam serta </a:t>
            </a:r>
            <a:r>
              <a:rPr lang="id-ID" dirty="0" smtClean="0"/>
              <a:t>				pencegahan </a:t>
            </a:r>
            <a:r>
              <a:rPr lang="id-ID" dirty="0" smtClean="0"/>
              <a:t>pencemaran tanah yang dapat menurunkan kualitas tanah </a:t>
            </a:r>
            <a:r>
              <a:rPr lang="id-ID" dirty="0" smtClean="0"/>
              <a:t>		dan </a:t>
            </a:r>
            <a:r>
              <a:rPr lang="id-ID" dirty="0" smtClean="0"/>
              <a:t>lingkungan hidup, baik karena alam atau tingkah laku </a:t>
            </a:r>
            <a:r>
              <a:rPr lang="id-ID" dirty="0" smtClean="0"/>
              <a:t>					manusia.Tertib pemeliharaan tanah merupakan kewajiban setiap 				orang/badan hukum/instansi pemerintah</a:t>
            </a:r>
          </a:p>
          <a:p>
            <a:pPr>
              <a:buNone/>
            </a:pPr>
            <a:endParaRPr lang="id-ID" dirty="0" smtClean="0"/>
          </a:p>
          <a:p>
            <a:pPr>
              <a:buNone/>
            </a:pPr>
            <a:r>
              <a:rPr lang="id-ID" dirty="0" smtClean="0"/>
              <a:t>	Berdasarkan </a:t>
            </a:r>
            <a:r>
              <a:rPr lang="id-ID" dirty="0" smtClean="0"/>
              <a:t>hal-hal tersebut maka setiap langkah dan gerakan pemerintah dalam bidang pertanahan senantiasa memperhatikan catur tertib tersebut sebagai lingkaran kebijaksanaan pemerintah dengan administrasi pertanahan sebagai porosnya.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Ruang Lingkup Administrasi Pertanahan</a:t>
            </a:r>
            <a:endParaRPr lang="id-ID" dirty="0"/>
          </a:p>
        </p:txBody>
      </p:sp>
      <p:sp>
        <p:nvSpPr>
          <p:cNvPr id="3" name="Content Placeholder 2"/>
          <p:cNvSpPr>
            <a:spLocks noGrp="1"/>
          </p:cNvSpPr>
          <p:nvPr>
            <p:ph idx="1"/>
          </p:nvPr>
        </p:nvSpPr>
        <p:spPr>
          <a:xfrm>
            <a:off x="677334" y="1673157"/>
            <a:ext cx="8596668" cy="4368205"/>
          </a:xfrm>
        </p:spPr>
        <p:txBody>
          <a:bodyPr/>
          <a:lstStyle/>
          <a:p>
            <a:pPr>
              <a:buNone/>
            </a:pPr>
            <a:r>
              <a:rPr lang="id-ID" dirty="0" smtClean="0"/>
              <a:t>	Tertip pertanahan merupakan pengendalian (controlling) terhadap berjalannya pelaksanaan (actuating) administrasi pertannahan agar tetap berada pada lingkup kaidah-kaidah hukum pertanahan. </a:t>
            </a:r>
          </a:p>
          <a:p>
            <a:pPr>
              <a:buNone/>
            </a:pPr>
            <a:endParaRPr lang="id-ID" dirty="0" smtClean="0"/>
          </a:p>
          <a:p>
            <a:pPr>
              <a:buNone/>
            </a:pPr>
            <a:r>
              <a:rPr lang="id-ID" dirty="0" smtClean="0"/>
              <a:t>	</a:t>
            </a:r>
            <a:r>
              <a:rPr lang="id-ID" dirty="0" smtClean="0"/>
              <a:t>Tujuan administrasi pertanahan akan terapai bila dilaksanakan </a:t>
            </a:r>
            <a:r>
              <a:rPr lang="id-ID" dirty="0" smtClean="0"/>
              <a:t>dengan pengelolaan pertanahan dan pengembangan administrasi pertanahan, yang </a:t>
            </a:r>
            <a:r>
              <a:rPr lang="id-ID" dirty="0" smtClean="0"/>
              <a:t>memperhatikan aspek-aspek </a:t>
            </a:r>
            <a:r>
              <a:rPr lang="id-ID" dirty="0" smtClean="0"/>
              <a:t>pengaturan, penguasaan dan penatagunaan tanah, pengurusan hak-hak atas tanah, serta pengukuran, pemetaan dan pendaftaran </a:t>
            </a:r>
            <a:r>
              <a:rPr lang="id-ID" dirty="0" smtClean="0"/>
              <a:t>tanah. </a:t>
            </a:r>
          </a:p>
          <a:p>
            <a:pPr>
              <a:buNone/>
            </a:pPr>
            <a:endParaRPr lang="id-ID" dirty="0" smtClean="0"/>
          </a:p>
          <a:p>
            <a:pPr>
              <a:buNone/>
            </a:pPr>
            <a:r>
              <a:rPr lang="id-ID" dirty="0" smtClean="0"/>
              <a:t>	Aspek-aspek </a:t>
            </a:r>
            <a:r>
              <a:rPr lang="id-ID" dirty="0" smtClean="0"/>
              <a:t>tersebut merupakan ruang lingkup bahasan administrasi pertanahan yang selanjutnya akan diuraikan lebih rinci pada </a:t>
            </a:r>
            <a:r>
              <a:rPr lang="id-ID" dirty="0" smtClean="0"/>
              <a:t>materi </a:t>
            </a:r>
            <a:r>
              <a:rPr lang="id-ID" dirty="0" smtClean="0"/>
              <a:t>berikutnya.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80937"/>
            <a:ext cx="8894683" cy="5583676"/>
          </a:xfrm>
        </p:spPr>
        <p:txBody>
          <a:bodyPr>
            <a:normAutofit lnSpcReduction="10000"/>
          </a:bodyPr>
          <a:lstStyle/>
          <a:p>
            <a:pPr>
              <a:buNone/>
            </a:pPr>
            <a:r>
              <a:rPr lang="id-ID" dirty="0" smtClean="0"/>
              <a:t>Ruang lingkup administrasi pertanahan menurut Murad, R (2013) terdiri dari:</a:t>
            </a:r>
          </a:p>
          <a:p>
            <a:pPr>
              <a:buAutoNum type="arabicPeriod"/>
            </a:pPr>
            <a:r>
              <a:rPr lang="id-ID" b="1" dirty="0" smtClean="0"/>
              <a:t>Penatagunaan Lahan</a:t>
            </a:r>
          </a:p>
          <a:p>
            <a:pPr>
              <a:buNone/>
            </a:pPr>
            <a:r>
              <a:rPr lang="id-ID" dirty="0" smtClean="0"/>
              <a:t>	Terkait dengan </a:t>
            </a:r>
            <a:r>
              <a:rPr lang="id-ID" dirty="0" smtClean="0"/>
              <a:t>serangkaian kegiatan penataan, peruntukan, penggunaan dan penyelesaian tanah secara berkesinambungan dan teratur berdasarkan asas manfaat, lestari</a:t>
            </a:r>
            <a:r>
              <a:rPr lang="id-ID" dirty="0" smtClean="0"/>
              <a:t>, optimal, seimbang dan serasi. </a:t>
            </a:r>
          </a:p>
          <a:p>
            <a:pPr>
              <a:buNone/>
            </a:pPr>
            <a:r>
              <a:rPr lang="id-ID" dirty="0" smtClean="0"/>
              <a:t>	Aspek ini sesuai </a:t>
            </a:r>
            <a:r>
              <a:rPr lang="id-ID" dirty="0" smtClean="0"/>
              <a:t>dengan </a:t>
            </a:r>
            <a:r>
              <a:rPr lang="id-ID" dirty="0" smtClean="0"/>
              <a:t>perwujudan Pasal </a:t>
            </a:r>
            <a:r>
              <a:rPr lang="id-ID" dirty="0" smtClean="0"/>
              <a:t>14 dan </a:t>
            </a:r>
            <a:r>
              <a:rPr lang="id-ID" dirty="0" smtClean="0"/>
              <a:t>15 </a:t>
            </a:r>
            <a:r>
              <a:rPr lang="id-ID" dirty="0" smtClean="0"/>
              <a:t>UUPA yaitu upaya yang menghendaki agar </a:t>
            </a:r>
            <a:r>
              <a:rPr lang="id-ID" dirty="0" smtClean="0"/>
              <a:t>pemerintah mempunyai rencana umum mengenai persediaan, peruntukan dan penggunaan tanah ( bumi, air dan runag angkasa) serta kekayaan yang terkandung didalamnya untuk keperluan negara, peribadatan dan keperluan suci lainnya. </a:t>
            </a:r>
          </a:p>
          <a:p>
            <a:pPr>
              <a:buAutoNum type="arabicPeriod" startAt="2"/>
            </a:pPr>
            <a:r>
              <a:rPr lang="id-ID" b="1" dirty="0" smtClean="0"/>
              <a:t>Penataan penguasaan tanah (Landreform) </a:t>
            </a:r>
          </a:p>
          <a:p>
            <a:pPr>
              <a:buNone/>
            </a:pPr>
            <a:r>
              <a:rPr lang="id-ID" dirty="0" smtClean="0"/>
              <a:t>	Fungsi </a:t>
            </a:r>
            <a:r>
              <a:rPr lang="id-ID" dirty="0" smtClean="0"/>
              <a:t>penataan penguasaan tanah dilakukan seperti yang dikenal dengan fungsi Landreform meliputi tugas mengawasi pembatasan penguasaan pemilikan dan penggunaan tanah untuk melaksanakan proses sebagaimana diatur dalam Pasal 6 (Fungsi sosial hak atas tanah), Pasal 7 (Pemilikan/penguasaan tanah dibatasi), Pasal 10 (Asas bahwa setiap pemilik tanah harus menggarap/mengusahakan sendiri tanahnya) dan Pasal 17 (Pemerintah menguasai tanah yang melebihi batas maksimum pemilik).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3115"/>
            <a:ext cx="8596668" cy="5758774"/>
          </a:xfrm>
        </p:spPr>
        <p:txBody>
          <a:bodyPr>
            <a:normAutofit fontScale="92500" lnSpcReduction="10000"/>
          </a:bodyPr>
          <a:lstStyle/>
          <a:p>
            <a:pPr>
              <a:buAutoNum type="arabicPeriod" startAt="3"/>
            </a:pPr>
            <a:r>
              <a:rPr lang="id-ID" b="1" dirty="0" smtClean="0"/>
              <a:t>Penetapan Hak dan Pendaftaran Tanah</a:t>
            </a:r>
          </a:p>
          <a:p>
            <a:pPr>
              <a:buNone/>
            </a:pPr>
            <a:r>
              <a:rPr lang="id-ID" dirty="0" smtClean="0"/>
              <a:t>	Fungsi </a:t>
            </a:r>
            <a:r>
              <a:rPr lang="id-ID" dirty="0" smtClean="0"/>
              <a:t>pengurusan hak tanah adalah pelaksanaan dari Pasal 2 UUPA. Hak menguasai dari negara dan memberi wewenang untuk: </a:t>
            </a:r>
          </a:p>
          <a:p>
            <a:pPr>
              <a:buNone/>
            </a:pPr>
            <a:r>
              <a:rPr lang="id-ID" dirty="0" smtClean="0"/>
              <a:t>	a</a:t>
            </a:r>
            <a:r>
              <a:rPr lang="id-ID" dirty="0" smtClean="0"/>
              <a:t>. </a:t>
            </a:r>
            <a:r>
              <a:rPr lang="id-ID" dirty="0" smtClean="0"/>
              <a:t>	mengatur </a:t>
            </a:r>
            <a:r>
              <a:rPr lang="id-ID" dirty="0" smtClean="0"/>
              <a:t>dan menyelenggarakan peruntukan, penggunaan, persediaan </a:t>
            </a:r>
            <a:r>
              <a:rPr lang="id-ID" dirty="0" smtClean="0"/>
              <a:t>			dan </a:t>
            </a:r>
            <a:r>
              <a:rPr lang="id-ID" dirty="0" smtClean="0"/>
              <a:t>pemeliharaan bumi, air dan ruang angkasa; </a:t>
            </a:r>
          </a:p>
          <a:p>
            <a:pPr>
              <a:buNone/>
            </a:pPr>
            <a:r>
              <a:rPr lang="id-ID" dirty="0" smtClean="0"/>
              <a:t>	b</a:t>
            </a:r>
            <a:r>
              <a:rPr lang="id-ID" dirty="0" smtClean="0"/>
              <a:t>. </a:t>
            </a:r>
            <a:r>
              <a:rPr lang="id-ID" dirty="0" smtClean="0"/>
              <a:t>	menentukan </a:t>
            </a:r>
            <a:r>
              <a:rPr lang="id-ID" dirty="0" smtClean="0"/>
              <a:t>dan mengatur hubungan-hubungan hukum antara </a:t>
            </a:r>
            <a:r>
              <a:rPr lang="id-ID" dirty="0" smtClean="0"/>
              <a:t>orang-				orang </a:t>
            </a:r>
            <a:r>
              <a:rPr lang="id-ID" dirty="0" smtClean="0"/>
              <a:t>dengan bumi, air dan ruang angkasa; </a:t>
            </a:r>
          </a:p>
          <a:p>
            <a:pPr>
              <a:buNone/>
            </a:pPr>
            <a:r>
              <a:rPr lang="id-ID" dirty="0" smtClean="0"/>
              <a:t>	c</a:t>
            </a:r>
            <a:r>
              <a:rPr lang="id-ID" dirty="0" smtClean="0"/>
              <a:t>. </a:t>
            </a:r>
            <a:r>
              <a:rPr lang="id-ID" dirty="0" smtClean="0"/>
              <a:t>	menentukan </a:t>
            </a:r>
            <a:r>
              <a:rPr lang="id-ID" dirty="0" smtClean="0"/>
              <a:t>dan mengatur hubungan-hubungan hukum antara </a:t>
            </a:r>
            <a:r>
              <a:rPr lang="id-ID" dirty="0" smtClean="0"/>
              <a:t>orang-				orang </a:t>
            </a:r>
            <a:r>
              <a:rPr lang="id-ID" dirty="0" smtClean="0"/>
              <a:t>dan perbuatan-perbuatan hukum yang mengenai bumi air dan </a:t>
            </a:r>
            <a:r>
              <a:rPr lang="id-ID" dirty="0" smtClean="0"/>
              <a:t>				ruang </a:t>
            </a:r>
            <a:r>
              <a:rPr lang="id-ID" dirty="0" smtClean="0"/>
              <a:t>angkasa. </a:t>
            </a:r>
            <a:endParaRPr lang="id-ID" dirty="0" smtClean="0"/>
          </a:p>
          <a:p>
            <a:pPr>
              <a:buNone/>
            </a:pPr>
            <a:r>
              <a:rPr lang="id-ID" b="1" dirty="0" smtClean="0"/>
              <a:t>4. 	Pengukuran, survei dan pemetaan tanah</a:t>
            </a:r>
          </a:p>
          <a:p>
            <a:pPr>
              <a:buNone/>
            </a:pPr>
            <a:r>
              <a:rPr lang="id-ID" dirty="0" smtClean="0"/>
              <a:t>	Pengukuran </a:t>
            </a:r>
            <a:r>
              <a:rPr lang="id-ID" dirty="0" smtClean="0"/>
              <a:t>dan Pendaftaran Tanah merupakan pelaksanaan dari Pasal 19 UUPA sebagai upaya untuk menjamin kepastian hukum oleh Pemerintah. Dalam kaitan ini, pemerintah mengadakan Pendaftaran Tanah di seluruh Indonesia, dengan kegiatan: </a:t>
            </a:r>
          </a:p>
          <a:p>
            <a:pPr>
              <a:buNone/>
            </a:pPr>
            <a:r>
              <a:rPr lang="id-ID" dirty="0" smtClean="0"/>
              <a:t>	</a:t>
            </a:r>
            <a:r>
              <a:rPr lang="fi-FI" dirty="0" smtClean="0"/>
              <a:t>a</a:t>
            </a:r>
            <a:r>
              <a:rPr lang="fi-FI" dirty="0" smtClean="0"/>
              <a:t>. </a:t>
            </a:r>
            <a:r>
              <a:rPr lang="id-ID" dirty="0" smtClean="0"/>
              <a:t>	</a:t>
            </a:r>
            <a:r>
              <a:rPr lang="fi-FI" dirty="0" smtClean="0"/>
              <a:t>Pengukuran</a:t>
            </a:r>
            <a:r>
              <a:rPr lang="fi-FI" dirty="0" smtClean="0"/>
              <a:t>, pemetaan dan pembukuan tanah. </a:t>
            </a:r>
          </a:p>
          <a:p>
            <a:pPr>
              <a:buNone/>
            </a:pPr>
            <a:r>
              <a:rPr lang="id-ID" dirty="0" smtClean="0"/>
              <a:t>	</a:t>
            </a:r>
            <a:r>
              <a:rPr lang="sv-SE" dirty="0" smtClean="0"/>
              <a:t>b</a:t>
            </a:r>
            <a:r>
              <a:rPr lang="sv-SE" dirty="0" smtClean="0"/>
              <a:t>. </a:t>
            </a:r>
            <a:r>
              <a:rPr lang="id-ID" dirty="0" smtClean="0"/>
              <a:t>	</a:t>
            </a:r>
            <a:r>
              <a:rPr lang="sv-SE" dirty="0" smtClean="0"/>
              <a:t>Pendaftaran </a:t>
            </a:r>
            <a:r>
              <a:rPr lang="sv-SE" dirty="0" smtClean="0"/>
              <a:t>hak-hak atas tanah dan peralihan hak-hak tersebut. </a:t>
            </a:r>
          </a:p>
          <a:p>
            <a:pPr>
              <a:buNone/>
            </a:pPr>
            <a:r>
              <a:rPr lang="id-ID" dirty="0" smtClean="0"/>
              <a:t>	c</a:t>
            </a:r>
            <a:r>
              <a:rPr lang="id-ID" dirty="0" smtClean="0"/>
              <a:t>. </a:t>
            </a:r>
            <a:r>
              <a:rPr lang="id-ID" dirty="0" smtClean="0"/>
              <a:t>	Pemberian </a:t>
            </a:r>
            <a:r>
              <a:rPr lang="id-ID" dirty="0" smtClean="0"/>
              <a:t>surat-surat tanda bukti hak yang berlaku sebagai alat bukti yang </a:t>
            </a:r>
            <a:r>
              <a:rPr lang="id-ID" dirty="0" smtClean="0"/>
              <a:t>		kuat</a:t>
            </a:r>
            <a:r>
              <a:rPr lang="id-ID" dirty="0" smtClean="0"/>
              <a:t>.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31523"/>
            <a:ext cx="8596668" cy="4309839"/>
          </a:xfrm>
        </p:spPr>
        <p:txBody>
          <a:bodyPr/>
          <a:lstStyle/>
          <a:p>
            <a:pPr>
              <a:buAutoNum type="arabicPeriod" startAt="5"/>
            </a:pPr>
            <a:r>
              <a:rPr lang="id-ID" dirty="0" smtClean="0"/>
              <a:t>Pengendalian </a:t>
            </a:r>
            <a:r>
              <a:rPr lang="id-ID" dirty="0" smtClean="0"/>
              <a:t>pemanfaatan dan pelaksanaan hak atas tanah serta pemberdayaan </a:t>
            </a:r>
            <a:r>
              <a:rPr lang="id-ID" dirty="0" smtClean="0"/>
              <a:t>masyarakat</a:t>
            </a:r>
          </a:p>
          <a:p>
            <a:pPr>
              <a:buAutoNum type="arabicPeriod" startAt="5"/>
            </a:pPr>
            <a:r>
              <a:rPr lang="id-ID" dirty="0" smtClean="0"/>
              <a:t>Penyelesaian sengketa dan masalah pertanahan</a:t>
            </a:r>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4205"/>
            <a:ext cx="8596668" cy="5477158"/>
          </a:xfrm>
        </p:spPr>
        <p:txBody>
          <a:bodyPr/>
          <a:lstStyle/>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sz="5400" dirty="0" smtClean="0"/>
              <a:t>							TERIMA KASIH </a:t>
            </a:r>
            <a:endParaRPr lang="id-ID"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808" y="384132"/>
            <a:ext cx="8596668" cy="993732"/>
          </a:xfrm>
        </p:spPr>
        <p:txBody>
          <a:bodyPr/>
          <a:lstStyle/>
          <a:p>
            <a:r>
              <a:rPr lang="id-ID" dirty="0" smtClean="0"/>
              <a:t>A</a:t>
            </a:r>
            <a:r>
              <a:rPr lang="en-US" dirty="0" err="1" smtClean="0"/>
              <a:t>dminstrasi</a:t>
            </a:r>
            <a:endParaRPr lang="en-US" dirty="0"/>
          </a:p>
        </p:txBody>
      </p:sp>
      <p:sp>
        <p:nvSpPr>
          <p:cNvPr id="3" name="Content Placeholder 2"/>
          <p:cNvSpPr>
            <a:spLocks noGrp="1"/>
          </p:cNvSpPr>
          <p:nvPr>
            <p:ph idx="1"/>
          </p:nvPr>
        </p:nvSpPr>
        <p:spPr>
          <a:xfrm>
            <a:off x="482346" y="1490806"/>
            <a:ext cx="10722186" cy="4785359"/>
          </a:xfrm>
        </p:spPr>
        <p:txBody>
          <a:bodyPr>
            <a:normAutofit fontScale="92500" lnSpcReduction="20000"/>
          </a:bodyPr>
          <a:lstStyle/>
          <a:p>
            <a:pPr marL="0" indent="0">
              <a:buNone/>
            </a:pPr>
            <a:r>
              <a:rPr lang="en-US" sz="2400" dirty="0" err="1"/>
              <a:t>Istilah</a:t>
            </a:r>
            <a:r>
              <a:rPr lang="en-US" sz="2400" dirty="0"/>
              <a:t> "</a:t>
            </a:r>
            <a:r>
              <a:rPr lang="en-US" sz="2400" dirty="0" err="1"/>
              <a:t>administrasi</a:t>
            </a:r>
            <a:r>
              <a:rPr lang="en-US" sz="2400" dirty="0"/>
              <a:t>” </a:t>
            </a:r>
            <a:r>
              <a:rPr lang="en-US" sz="2400" dirty="0" err="1"/>
              <a:t>sebenarnya</a:t>
            </a:r>
            <a:r>
              <a:rPr lang="en-US" sz="2400" dirty="0"/>
              <a:t> </a:t>
            </a:r>
            <a:r>
              <a:rPr lang="en-US" sz="2400" dirty="0" err="1"/>
              <a:t>sudah</a:t>
            </a:r>
            <a:r>
              <a:rPr lang="en-US" sz="2400" dirty="0"/>
              <a:t> </a:t>
            </a:r>
            <a:r>
              <a:rPr lang="en-US" sz="2400" dirty="0" err="1"/>
              <a:t>tidak</a:t>
            </a:r>
            <a:r>
              <a:rPr lang="en-US" sz="2400" dirty="0"/>
              <a:t> </a:t>
            </a:r>
            <a:r>
              <a:rPr lang="en-US" sz="2400" dirty="0" err="1"/>
              <a:t>asing</a:t>
            </a:r>
            <a:r>
              <a:rPr lang="en-US" sz="2400" dirty="0"/>
              <a:t> </a:t>
            </a:r>
            <a:r>
              <a:rPr lang="en-US" sz="2400" dirty="0" err="1"/>
              <a:t>lagi</a:t>
            </a:r>
            <a:r>
              <a:rPr lang="en-US" sz="2400" dirty="0"/>
              <a:t> </a:t>
            </a:r>
            <a:r>
              <a:rPr lang="en-US" sz="2400" dirty="0" err="1"/>
              <a:t>bagi</a:t>
            </a:r>
            <a:r>
              <a:rPr lang="en-US" sz="2400" dirty="0"/>
              <a:t> </a:t>
            </a:r>
            <a:r>
              <a:rPr lang="en-US" sz="2400" dirty="0" err="1"/>
              <a:t>kita</a:t>
            </a:r>
            <a:r>
              <a:rPr lang="en-US" sz="2400" dirty="0"/>
              <a:t>. </a:t>
            </a:r>
            <a:endParaRPr lang="id-ID" sz="2400" dirty="0" smtClean="0"/>
          </a:p>
          <a:p>
            <a:pPr marL="0" indent="0">
              <a:buNone/>
            </a:pPr>
            <a:endParaRPr lang="en-US" sz="2400" dirty="0" smtClean="0"/>
          </a:p>
          <a:p>
            <a:pPr marL="0" indent="0">
              <a:buNone/>
            </a:pPr>
            <a:r>
              <a:rPr lang="en-US" sz="2400" dirty="0" err="1" smtClean="0"/>
              <a:t>Administrasi</a:t>
            </a:r>
            <a:r>
              <a:rPr lang="en-US" sz="2400" dirty="0" smtClean="0"/>
              <a:t> </a:t>
            </a:r>
            <a:r>
              <a:rPr lang="en-US" sz="2400" dirty="0" err="1"/>
              <a:t>dalam</a:t>
            </a:r>
            <a:r>
              <a:rPr lang="en-US" sz="2400" dirty="0"/>
              <a:t> </a:t>
            </a:r>
            <a:r>
              <a:rPr lang="en-US" sz="2400" dirty="0" err="1"/>
              <a:t>ruang</a:t>
            </a:r>
            <a:r>
              <a:rPr lang="en-US" sz="2400" dirty="0"/>
              <a:t> </a:t>
            </a:r>
            <a:r>
              <a:rPr lang="en-US" sz="2400" dirty="0" err="1"/>
              <a:t>lingkup</a:t>
            </a:r>
            <a:r>
              <a:rPr lang="en-US" sz="2400" dirty="0"/>
              <a:t> </a:t>
            </a:r>
            <a:r>
              <a:rPr lang="en-US" sz="2400" dirty="0" err="1"/>
              <a:t>pembahasannya</a:t>
            </a:r>
            <a:r>
              <a:rPr lang="en-US" sz="2400" dirty="0"/>
              <a:t> </a:t>
            </a:r>
            <a:r>
              <a:rPr lang="en-US" sz="2400" dirty="0" err="1"/>
              <a:t>terbagi</a:t>
            </a:r>
            <a:r>
              <a:rPr lang="en-US" sz="2400" dirty="0"/>
              <a:t> </a:t>
            </a:r>
            <a:r>
              <a:rPr lang="en-US" sz="2400" dirty="0" err="1"/>
              <a:t>ke</a:t>
            </a:r>
            <a:r>
              <a:rPr lang="en-US" sz="2400" dirty="0"/>
              <a:t> </a:t>
            </a:r>
            <a:r>
              <a:rPr lang="en-US" sz="2400" dirty="0" err="1"/>
              <a:t>dalam</a:t>
            </a:r>
            <a:r>
              <a:rPr lang="en-US" sz="2400" dirty="0"/>
              <a:t> </a:t>
            </a:r>
            <a:r>
              <a:rPr lang="en-US" sz="2400" dirty="0" err="1"/>
              <a:t>dua</a:t>
            </a:r>
            <a:r>
              <a:rPr lang="en-US" sz="2400" dirty="0"/>
              <a:t> </a:t>
            </a:r>
            <a:r>
              <a:rPr lang="en-US" sz="2400" dirty="0" err="1" smtClean="0"/>
              <a:t>pengertian</a:t>
            </a:r>
            <a:r>
              <a:rPr lang="en-US" sz="2400" dirty="0" smtClean="0"/>
              <a:t> </a:t>
            </a:r>
            <a:r>
              <a:rPr lang="en-US" sz="2400" dirty="0" err="1" smtClean="0"/>
              <a:t>yaitu</a:t>
            </a:r>
            <a:r>
              <a:rPr lang="en-US" sz="2400" dirty="0" smtClean="0"/>
              <a:t>:</a:t>
            </a:r>
          </a:p>
          <a:p>
            <a:pPr marL="0" indent="0">
              <a:buNone/>
            </a:pPr>
            <a:r>
              <a:rPr lang="en-US" sz="2400" dirty="0" smtClean="0"/>
              <a:t>	1. </a:t>
            </a:r>
            <a:r>
              <a:rPr lang="id-ID" sz="2400" dirty="0" smtClean="0"/>
              <a:t>	A</a:t>
            </a:r>
            <a:r>
              <a:rPr lang="en-US" sz="2400" dirty="0" err="1" smtClean="0"/>
              <a:t>dministrasi</a:t>
            </a:r>
            <a:r>
              <a:rPr lang="en-US" sz="2400" dirty="0" smtClean="0"/>
              <a:t> </a:t>
            </a:r>
            <a:r>
              <a:rPr lang="en-US" sz="2400" dirty="0" err="1"/>
              <a:t>dalam</a:t>
            </a:r>
            <a:r>
              <a:rPr lang="en-US" sz="2400" dirty="0"/>
              <a:t> </a:t>
            </a:r>
            <a:r>
              <a:rPr lang="en-US" sz="2400" dirty="0" err="1"/>
              <a:t>arti</a:t>
            </a:r>
            <a:r>
              <a:rPr lang="en-US" sz="2400" dirty="0"/>
              <a:t> </a:t>
            </a:r>
            <a:r>
              <a:rPr lang="en-US" sz="2400" dirty="0" err="1" smtClean="0"/>
              <a:t>lebih</a:t>
            </a:r>
            <a:r>
              <a:rPr lang="en-US" sz="2400" dirty="0" smtClean="0"/>
              <a:t> </a:t>
            </a:r>
            <a:r>
              <a:rPr lang="en-US" sz="2400" dirty="0" err="1"/>
              <a:t>tepat</a:t>
            </a:r>
            <a:r>
              <a:rPr lang="en-US" sz="2400" dirty="0"/>
              <a:t> </a:t>
            </a:r>
            <a:r>
              <a:rPr lang="en-US" sz="2400" dirty="0" err="1"/>
              <a:t>disebut</a:t>
            </a:r>
            <a:r>
              <a:rPr lang="en-US" sz="2400" dirty="0"/>
              <a:t> </a:t>
            </a:r>
            <a:r>
              <a:rPr lang="en-US" sz="2400" dirty="0" err="1" smtClean="0"/>
              <a:t>ketatausahaan</a:t>
            </a:r>
            <a:r>
              <a:rPr lang="en-US" sz="2400" dirty="0" smtClean="0"/>
              <a:t> yang 			    		</a:t>
            </a:r>
            <a:r>
              <a:rPr lang="id-ID" sz="2400" dirty="0" smtClean="0"/>
              <a:t>	</a:t>
            </a:r>
            <a:r>
              <a:rPr lang="en-US" sz="2400" dirty="0" err="1" smtClean="0"/>
              <a:t>meliputi</a:t>
            </a:r>
            <a:r>
              <a:rPr lang="en-US" sz="2400" dirty="0" smtClean="0"/>
              <a:t> </a:t>
            </a:r>
            <a:r>
              <a:rPr lang="en-US" sz="2400" dirty="0" err="1"/>
              <a:t>tiga</a:t>
            </a:r>
            <a:r>
              <a:rPr lang="en-US" sz="2400" dirty="0"/>
              <a:t> </a:t>
            </a:r>
            <a:r>
              <a:rPr lang="en-US" sz="2400" dirty="0" err="1"/>
              <a:t>kelompok</a:t>
            </a:r>
            <a:r>
              <a:rPr lang="en-US" sz="2400" dirty="0"/>
              <a:t> </a:t>
            </a:r>
            <a:r>
              <a:rPr lang="en-US" sz="2400" dirty="0" err="1"/>
              <a:t>kegiatan</a:t>
            </a:r>
            <a:r>
              <a:rPr lang="en-US" sz="2400" dirty="0"/>
              <a:t> </a:t>
            </a:r>
            <a:r>
              <a:rPr lang="en-US" sz="2400" dirty="0" err="1"/>
              <a:t>yaitu</a:t>
            </a:r>
            <a:r>
              <a:rPr lang="en-US" sz="2400" dirty="0"/>
              <a:t> </a:t>
            </a:r>
            <a:endParaRPr lang="en-US" sz="2400" dirty="0" smtClean="0"/>
          </a:p>
          <a:p>
            <a:pPr marL="0" indent="0">
              <a:buNone/>
            </a:pPr>
            <a:r>
              <a:rPr lang="en-US" sz="2400" dirty="0"/>
              <a:t>	</a:t>
            </a:r>
            <a:r>
              <a:rPr lang="en-US" sz="2400" dirty="0" smtClean="0"/>
              <a:t>	a. </a:t>
            </a:r>
            <a:r>
              <a:rPr lang="en-US" sz="2400" dirty="0" err="1" smtClean="0"/>
              <a:t>korespondensi</a:t>
            </a:r>
            <a:endParaRPr lang="en-US" sz="2400" dirty="0"/>
          </a:p>
          <a:p>
            <a:pPr marL="0" indent="0">
              <a:buNone/>
            </a:pPr>
            <a:r>
              <a:rPr lang="en-US" sz="2400" dirty="0"/>
              <a:t>	</a:t>
            </a:r>
            <a:r>
              <a:rPr lang="en-US" sz="2400" dirty="0" smtClean="0"/>
              <a:t>	b. </a:t>
            </a:r>
            <a:r>
              <a:rPr lang="en-US" sz="2400" dirty="0" err="1" smtClean="0"/>
              <a:t>ekspedisi</a:t>
            </a:r>
            <a:endParaRPr lang="en-US" sz="2400" dirty="0" smtClean="0"/>
          </a:p>
          <a:p>
            <a:pPr marL="0" indent="0">
              <a:buNone/>
            </a:pPr>
            <a:r>
              <a:rPr lang="en-US" sz="2400" dirty="0"/>
              <a:t>	</a:t>
            </a:r>
            <a:r>
              <a:rPr lang="en-US" sz="2400" dirty="0" smtClean="0"/>
              <a:t>	c. </a:t>
            </a:r>
            <a:r>
              <a:rPr lang="en-US" sz="2400" dirty="0" err="1" smtClean="0"/>
              <a:t>pengarsipan</a:t>
            </a:r>
            <a:r>
              <a:rPr lang="en-US" sz="2400" dirty="0"/>
              <a:t>. </a:t>
            </a:r>
            <a:endParaRPr lang="en-US" sz="2400" dirty="0" smtClean="0"/>
          </a:p>
          <a:p>
            <a:pPr marL="400050" lvl="1" indent="0">
              <a:buNone/>
            </a:pPr>
            <a:r>
              <a:rPr lang="en-US" sz="2600" dirty="0" smtClean="0"/>
              <a:t>	2. </a:t>
            </a:r>
            <a:r>
              <a:rPr lang="id-ID" sz="2600" dirty="0" smtClean="0"/>
              <a:t>	</a:t>
            </a:r>
            <a:r>
              <a:rPr lang="id-ID" sz="2400" dirty="0" smtClean="0"/>
              <a:t>A</a:t>
            </a:r>
            <a:r>
              <a:rPr lang="en-US" sz="2400" dirty="0" err="1" smtClean="0"/>
              <a:t>dministrasi</a:t>
            </a:r>
            <a:r>
              <a:rPr lang="en-US" sz="2400" dirty="0" smtClean="0"/>
              <a:t> </a:t>
            </a:r>
            <a:r>
              <a:rPr lang="en-US" sz="2400" dirty="0" err="1" smtClean="0"/>
              <a:t>dalam</a:t>
            </a:r>
            <a:r>
              <a:rPr lang="en-US" sz="2400" dirty="0" smtClean="0"/>
              <a:t> </a:t>
            </a:r>
            <a:r>
              <a:rPr lang="en-US" sz="2400" dirty="0" err="1" smtClean="0"/>
              <a:t>arti</a:t>
            </a:r>
            <a:r>
              <a:rPr lang="en-US" sz="2400" dirty="0" smtClean="0"/>
              <a:t> </a:t>
            </a:r>
            <a:r>
              <a:rPr lang="en-US" sz="2400" dirty="0" err="1" smtClean="0"/>
              <a:t>luas</a:t>
            </a:r>
            <a:r>
              <a:rPr lang="en-US" sz="2400" dirty="0" smtClean="0"/>
              <a:t> </a:t>
            </a:r>
            <a:r>
              <a:rPr lang="en-US" sz="2400" dirty="0" err="1" smtClean="0"/>
              <a:t>adalah</a:t>
            </a:r>
            <a:r>
              <a:rPr lang="en-US" sz="2400" dirty="0" smtClean="0"/>
              <a:t> </a:t>
            </a:r>
            <a:r>
              <a:rPr lang="en-US" sz="2400" dirty="0" err="1" smtClean="0"/>
              <a:t>setiap</a:t>
            </a:r>
            <a:r>
              <a:rPr lang="en-US" sz="2400" dirty="0" smtClean="0"/>
              <a:t> </a:t>
            </a:r>
            <a:r>
              <a:rPr lang="en-US" sz="2400" dirty="0" err="1" smtClean="0"/>
              <a:t>kegiatan</a:t>
            </a:r>
            <a:r>
              <a:rPr lang="en-US" sz="2400" dirty="0" smtClean="0"/>
              <a:t> </a:t>
            </a:r>
            <a:r>
              <a:rPr lang="en-US" sz="2400" dirty="0" err="1" smtClean="0"/>
              <a:t>kerja</a:t>
            </a:r>
            <a:r>
              <a:rPr lang="en-US" sz="2400" dirty="0" smtClean="0"/>
              <a:t> </a:t>
            </a:r>
            <a:r>
              <a:rPr lang="en-US" sz="2400" dirty="0" err="1" smtClean="0"/>
              <a:t>sama</a:t>
            </a:r>
            <a:r>
              <a:rPr lang="en-US" sz="2400" dirty="0" smtClean="0"/>
              <a:t> yang </a:t>
            </a:r>
            <a:r>
              <a:rPr lang="id-ID" sz="2400" dirty="0" smtClean="0"/>
              <a:t>					</a:t>
            </a:r>
            <a:r>
              <a:rPr lang="en-US" sz="2400" dirty="0" err="1" smtClean="0"/>
              <a:t>sekelompok</a:t>
            </a:r>
            <a:r>
              <a:rPr lang="en-US" sz="2400" dirty="0" smtClean="0"/>
              <a:t> </a:t>
            </a:r>
            <a:r>
              <a:rPr lang="en-US" sz="2400" dirty="0" err="1" smtClean="0"/>
              <a:t>orang</a:t>
            </a:r>
            <a:r>
              <a:rPr lang="en-US" sz="2400" dirty="0" smtClean="0"/>
              <a:t> </a:t>
            </a:r>
            <a:r>
              <a:rPr lang="en-US" sz="2400" dirty="0" err="1" smtClean="0"/>
              <a:t>berdasarkan</a:t>
            </a:r>
            <a:r>
              <a:rPr lang="en-US" sz="2400" dirty="0" smtClean="0"/>
              <a:t> </a:t>
            </a:r>
            <a:r>
              <a:rPr lang="en-US" sz="2400" dirty="0" err="1" smtClean="0"/>
              <a:t>pembagian</a:t>
            </a:r>
            <a:r>
              <a:rPr lang="en-US" sz="2400" dirty="0" smtClean="0"/>
              <a:t> </a:t>
            </a:r>
            <a:r>
              <a:rPr lang="en-US" sz="2400" dirty="0" err="1" smtClean="0"/>
              <a:t>kerja</a:t>
            </a:r>
            <a:r>
              <a:rPr lang="en-US" sz="2400" dirty="0" smtClean="0"/>
              <a:t> </a:t>
            </a:r>
            <a:r>
              <a:rPr lang="en-US" sz="2400" dirty="0" err="1" smtClean="0"/>
              <a:t>sebagaimana</a:t>
            </a:r>
            <a:r>
              <a:rPr lang="en-US" sz="2400" dirty="0" smtClean="0"/>
              <a:t> </a:t>
            </a:r>
            <a:r>
              <a:rPr lang="id-ID" sz="2400" dirty="0" smtClean="0"/>
              <a:t>						</a:t>
            </a:r>
            <a:r>
              <a:rPr lang="en-US" sz="2400" dirty="0" err="1" smtClean="0"/>
              <a:t>ditentukan</a:t>
            </a:r>
            <a:r>
              <a:rPr lang="en-US" sz="2400" dirty="0" smtClean="0"/>
              <a:t> </a:t>
            </a:r>
            <a:r>
              <a:rPr lang="en-US" sz="2400" dirty="0" err="1" smtClean="0"/>
              <a:t>dalam</a:t>
            </a:r>
            <a:r>
              <a:rPr lang="en-US" sz="2400" dirty="0" smtClean="0"/>
              <a:t> </a:t>
            </a:r>
            <a:r>
              <a:rPr lang="en-US" sz="2400" dirty="0" err="1" smtClean="0"/>
              <a:t>struktur</a:t>
            </a:r>
            <a:r>
              <a:rPr lang="en-US" sz="2400" dirty="0" smtClean="0"/>
              <a:t> </a:t>
            </a:r>
            <a:r>
              <a:rPr lang="en-US" sz="2400" dirty="0" err="1" smtClean="0"/>
              <a:t>dengan</a:t>
            </a:r>
            <a:r>
              <a:rPr lang="en-US" sz="2400" dirty="0" smtClean="0"/>
              <a:t> </a:t>
            </a:r>
            <a:r>
              <a:rPr lang="en-US" sz="2400" dirty="0" err="1" smtClean="0"/>
              <a:t>mendayagunakan</a:t>
            </a:r>
            <a:r>
              <a:rPr lang="en-US" sz="2400" dirty="0" smtClean="0"/>
              <a:t> </a:t>
            </a:r>
            <a:r>
              <a:rPr lang="en-US" sz="2400" dirty="0" err="1" smtClean="0"/>
              <a:t>sumber</a:t>
            </a:r>
            <a:r>
              <a:rPr lang="en-US" sz="2400" dirty="0" smtClean="0"/>
              <a:t> </a:t>
            </a:r>
            <a:r>
              <a:rPr lang="en-US" sz="2400" dirty="0" err="1" smtClean="0"/>
              <a:t>daya</a:t>
            </a:r>
            <a:r>
              <a:rPr lang="en-US" sz="2400" dirty="0" smtClean="0"/>
              <a:t>-</a:t>
            </a:r>
            <a:r>
              <a:rPr lang="id-ID"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a:t>
            </a:r>
            <a:r>
              <a:rPr lang="en-US" sz="2400" dirty="0" smtClean="0"/>
              <a:t> </a:t>
            </a:r>
            <a:r>
              <a:rPr lang="en-US" sz="2400" dirty="0" err="1" smtClean="0"/>
              <a:t>secara</a:t>
            </a:r>
            <a:r>
              <a:rPr lang="en-US" sz="2400" dirty="0" smtClean="0"/>
              <a:t> </a:t>
            </a:r>
            <a:r>
              <a:rPr lang="en-US" sz="2400" dirty="0" err="1" smtClean="0"/>
              <a:t>efektif</a:t>
            </a:r>
            <a:r>
              <a:rPr lang="en-US" sz="2400" dirty="0" smtClean="0"/>
              <a:t> </a:t>
            </a:r>
            <a:r>
              <a:rPr lang="en-US" sz="2400" dirty="0" err="1" smtClean="0"/>
              <a:t>dan</a:t>
            </a:r>
            <a:r>
              <a:rPr lang="en-US" sz="2400" dirty="0" smtClean="0"/>
              <a:t> </a:t>
            </a:r>
            <a:r>
              <a:rPr lang="en-US" sz="2400" dirty="0" err="1" smtClean="0"/>
              <a:t>efisien</a:t>
            </a:r>
            <a:r>
              <a:rPr lang="en-US" sz="2400" dirty="0" smtClean="0"/>
              <a:t>. </a:t>
            </a:r>
            <a:endParaRPr lang="en-US" sz="2400" dirty="0"/>
          </a:p>
        </p:txBody>
      </p:sp>
    </p:spTree>
    <p:extLst>
      <p:ext uri="{BB962C8B-B14F-4D97-AF65-F5344CB8AC3E}">
        <p14:creationId xmlns="" xmlns:p14="http://schemas.microsoft.com/office/powerpoint/2010/main" val="416515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5989"/>
            <a:ext cx="9180650" cy="6150279"/>
          </a:xfrm>
        </p:spPr>
        <p:txBody>
          <a:bodyPr>
            <a:normAutofit/>
          </a:bodyPr>
          <a:lstStyle/>
          <a:p>
            <a:r>
              <a:rPr lang="id-ID" dirty="0" smtClean="0"/>
              <a:t>Prof. Prayudi Atmosudirjo, a</a:t>
            </a:r>
            <a:r>
              <a:rPr lang="en-US" dirty="0" err="1" smtClean="0"/>
              <a:t>dministrasi</a:t>
            </a:r>
            <a:r>
              <a:rPr lang="en-US" dirty="0" smtClean="0"/>
              <a:t> </a:t>
            </a:r>
            <a:r>
              <a:rPr lang="id-ID" dirty="0" smtClean="0"/>
              <a:t>dalam arti luas</a:t>
            </a:r>
            <a:r>
              <a:rPr lang="en-US" dirty="0" smtClean="0"/>
              <a:t> </a:t>
            </a:r>
            <a:r>
              <a:rPr lang="en-US" dirty="0" err="1" smtClean="0"/>
              <a:t>dapat</a:t>
            </a:r>
            <a:r>
              <a:rPr lang="id-ID" dirty="0" smtClean="0"/>
              <a:t> juga</a:t>
            </a:r>
            <a:r>
              <a:rPr lang="en-US" dirty="0" smtClean="0"/>
              <a:t> </a:t>
            </a:r>
            <a:r>
              <a:rPr lang="en-US" dirty="0"/>
              <a:t>di </a:t>
            </a:r>
            <a:r>
              <a:rPr lang="en-US" dirty="0" err="1"/>
              <a:t>lihat</a:t>
            </a:r>
            <a:r>
              <a:rPr lang="en-US" dirty="0"/>
              <a:t> </a:t>
            </a:r>
            <a:r>
              <a:rPr lang="en-US" dirty="0" err="1"/>
              <a:t>dari</a:t>
            </a:r>
            <a:r>
              <a:rPr lang="en-US" dirty="0"/>
              <a:t> 3 </a:t>
            </a:r>
            <a:r>
              <a:rPr lang="en-US" dirty="0" err="1"/>
              <a:t>sudut</a:t>
            </a:r>
            <a:r>
              <a:rPr lang="en-US" dirty="0"/>
              <a:t>, </a:t>
            </a:r>
            <a:r>
              <a:rPr lang="en-US" dirty="0" err="1"/>
              <a:t>yaitu</a:t>
            </a:r>
            <a:r>
              <a:rPr lang="en-US" dirty="0"/>
              <a:t> </a:t>
            </a:r>
            <a:r>
              <a:rPr lang="en-US" dirty="0" err="1"/>
              <a:t>dari</a:t>
            </a:r>
            <a:r>
              <a:rPr lang="en-US" dirty="0"/>
              <a:t> </a:t>
            </a:r>
            <a:r>
              <a:rPr lang="en-US" dirty="0" err="1" smtClean="0"/>
              <a:t>sudut</a:t>
            </a:r>
            <a:r>
              <a:rPr lang="en-US" dirty="0" smtClean="0"/>
              <a:t>: </a:t>
            </a:r>
          </a:p>
          <a:p>
            <a:pPr marL="0" indent="0">
              <a:buNone/>
            </a:pPr>
            <a:r>
              <a:rPr lang="en-US" dirty="0"/>
              <a:t>		a</a:t>
            </a:r>
            <a:r>
              <a:rPr lang="en-US" dirty="0" smtClean="0"/>
              <a:t>. </a:t>
            </a:r>
            <a:r>
              <a:rPr lang="en-US" dirty="0" err="1" smtClean="0"/>
              <a:t>Proses</a:t>
            </a:r>
            <a:r>
              <a:rPr lang="id-ID" dirty="0" smtClean="0"/>
              <a:t> </a:t>
            </a:r>
          </a:p>
          <a:p>
            <a:pPr marL="0" indent="0">
              <a:buNone/>
            </a:pPr>
            <a:r>
              <a:rPr lang="id-ID" dirty="0" smtClean="0"/>
              <a:t>			Terakiat dengan segala kegiatan yang dilakukan untuk mencapai tujuan 			dari mulai proses pemikiran, pelaksanaan sampai tercapainya tujuan itu 			sendiri. </a:t>
            </a:r>
            <a:endParaRPr lang="en-US" dirty="0" smtClean="0"/>
          </a:p>
          <a:p>
            <a:pPr marL="0" indent="0">
              <a:buNone/>
            </a:pPr>
            <a:r>
              <a:rPr lang="en-US" dirty="0"/>
              <a:t>	</a:t>
            </a:r>
            <a:r>
              <a:rPr lang="en-US" dirty="0" smtClean="0"/>
              <a:t>	b. </a:t>
            </a:r>
            <a:r>
              <a:rPr lang="en-US" dirty="0" err="1" smtClean="0"/>
              <a:t>Fungsional</a:t>
            </a:r>
            <a:endParaRPr lang="id-ID" dirty="0" smtClean="0"/>
          </a:p>
          <a:p>
            <a:pPr marL="0" indent="0">
              <a:buNone/>
            </a:pPr>
            <a:r>
              <a:rPr lang="id-ID" dirty="0" smtClean="0"/>
              <a:t>			Terkait keseluruhan tindakan dari sekelompok orang dalam suatu kerja 			sama sesuai dengan fungsi-fungsi tertentu hingga tercapai tujuan </a:t>
            </a:r>
            <a:endParaRPr lang="en-US" dirty="0" smtClean="0"/>
          </a:p>
          <a:p>
            <a:pPr marL="0" indent="0">
              <a:buNone/>
            </a:pPr>
            <a:r>
              <a:rPr lang="en-US" dirty="0"/>
              <a:t>	</a:t>
            </a:r>
            <a:r>
              <a:rPr lang="en-US" dirty="0" smtClean="0"/>
              <a:t>	c. </a:t>
            </a:r>
            <a:r>
              <a:rPr lang="en-US" dirty="0" err="1" smtClean="0"/>
              <a:t>Institusional</a:t>
            </a:r>
            <a:endParaRPr lang="id-ID" dirty="0" smtClean="0"/>
          </a:p>
          <a:p>
            <a:pPr marL="0" indent="0">
              <a:buNone/>
            </a:pPr>
            <a:r>
              <a:rPr lang="id-ID" dirty="0" smtClean="0"/>
              <a:t>			Terkait keseluruhan orang-orang yang melakukan kerja sama berdasarkan 			strukturisasi dan fungsionalisasi kerja. </a:t>
            </a:r>
          </a:p>
          <a:p>
            <a:pPr marL="0" indent="0">
              <a:buNone/>
            </a:pPr>
            <a:endParaRPr lang="en-US" dirty="0"/>
          </a:p>
        </p:txBody>
      </p:sp>
    </p:spTree>
    <p:extLst>
      <p:ext uri="{BB962C8B-B14F-4D97-AF65-F5344CB8AC3E}">
        <p14:creationId xmlns="" xmlns:p14="http://schemas.microsoft.com/office/powerpoint/2010/main" val="291685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89889"/>
            <a:ext cx="8596668" cy="4251473"/>
          </a:xfrm>
        </p:spPr>
        <p:txBody>
          <a:bodyPr/>
          <a:lstStyle/>
          <a:p>
            <a:pPr>
              <a:buFont typeface="Wingdings" panose="05000000000000000000" pitchFamily="2" charset="2"/>
              <a:buChar char="Ø"/>
            </a:pPr>
            <a:r>
              <a:rPr lang="en-US" dirty="0" err="1" smtClean="0"/>
              <a:t>Administrasi</a:t>
            </a:r>
            <a:r>
              <a:rPr lang="en-US" dirty="0" smtClean="0"/>
              <a:t> </a:t>
            </a:r>
            <a:r>
              <a:rPr lang="en-US" dirty="0" err="1" smtClean="0"/>
              <a:t>dapat</a:t>
            </a:r>
            <a:r>
              <a:rPr lang="en-US" dirty="0" smtClean="0"/>
              <a:t> </a:t>
            </a:r>
            <a:r>
              <a:rPr lang="en-US" dirty="0" err="1" smtClean="0"/>
              <a:t>juga</a:t>
            </a:r>
            <a:r>
              <a:rPr lang="en-US" dirty="0" smtClean="0"/>
              <a:t> </a:t>
            </a:r>
            <a:r>
              <a:rPr lang="en-US" dirty="0" err="1" smtClean="0"/>
              <a:t>digolongkan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dua</a:t>
            </a:r>
            <a:r>
              <a:rPr lang="en-US" dirty="0" smtClean="0"/>
              <a:t> </a:t>
            </a:r>
            <a:r>
              <a:rPr lang="en-US" dirty="0" err="1" smtClean="0"/>
              <a:t>golongan</a:t>
            </a:r>
            <a:r>
              <a:rPr lang="en-US" dirty="0" smtClean="0"/>
              <a:t> </a:t>
            </a:r>
            <a:r>
              <a:rPr lang="en-US" dirty="0" err="1" smtClean="0"/>
              <a:t>besar</a:t>
            </a:r>
            <a:r>
              <a:rPr lang="en-US" dirty="0" smtClean="0"/>
              <a:t>, </a:t>
            </a:r>
            <a:r>
              <a:rPr lang="en-US" dirty="0" err="1" smtClean="0"/>
              <a:t>yaitu</a:t>
            </a:r>
            <a:r>
              <a:rPr lang="en-US" dirty="0" smtClean="0"/>
              <a:t>: </a:t>
            </a:r>
            <a:endParaRPr lang="id-ID" dirty="0" smtClean="0"/>
          </a:p>
          <a:p>
            <a:pPr>
              <a:buNone/>
            </a:pPr>
            <a:r>
              <a:rPr lang="en-US" dirty="0" smtClean="0"/>
              <a:t>	a. </a:t>
            </a:r>
            <a:r>
              <a:rPr lang="id-ID" dirty="0" smtClean="0"/>
              <a:t>	</a:t>
            </a:r>
            <a:r>
              <a:rPr lang="en-US" dirty="0" err="1" smtClean="0"/>
              <a:t>Administrasi</a:t>
            </a:r>
            <a:r>
              <a:rPr lang="en-US" dirty="0" smtClean="0"/>
              <a:t> Negara</a:t>
            </a:r>
            <a:r>
              <a:rPr lang="id-ID" dirty="0" smtClean="0"/>
              <a:t> </a:t>
            </a:r>
          </a:p>
          <a:p>
            <a:pPr>
              <a:buNone/>
            </a:pPr>
            <a:r>
              <a:rPr lang="id-ID" dirty="0" smtClean="0"/>
              <a:t>			proses kerja sama dari seluruh aparatur negara berdasarkan garis-garis 		besar yang telah disepakati bersama untuk mencapai tujuan negara </a:t>
            </a:r>
          </a:p>
          <a:p>
            <a:pPr>
              <a:buNone/>
            </a:pPr>
            <a:r>
              <a:rPr lang="id-ID" dirty="0" smtClean="0"/>
              <a:t>	b. 	</a:t>
            </a:r>
            <a:r>
              <a:rPr lang="en-US" dirty="0" err="1" smtClean="0"/>
              <a:t>Administrasi</a:t>
            </a:r>
            <a:r>
              <a:rPr lang="en-US" dirty="0" smtClean="0"/>
              <a:t> </a:t>
            </a:r>
            <a:r>
              <a:rPr lang="en-US" dirty="0" err="1" smtClean="0"/>
              <a:t>niaga</a:t>
            </a:r>
            <a:endParaRPr lang="id-ID" dirty="0" smtClean="0"/>
          </a:p>
          <a:p>
            <a:pPr>
              <a:buNone/>
            </a:pPr>
            <a:r>
              <a:rPr lang="id-ID" dirty="0" smtClean="0"/>
              <a:t>			kegiatan dari organisasi niaga dalam usahanya mencapai tujuan yaitu 			mencari keuntungan (</a:t>
            </a:r>
            <a:r>
              <a:rPr lang="id-ID" i="1" dirty="0" smtClean="0"/>
              <a:t>profit making). </a:t>
            </a:r>
            <a:endParaRPr lang="id-ID"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64088"/>
            <a:ext cx="8629504" cy="5599134"/>
          </a:xfrm>
        </p:spPr>
        <p:txBody>
          <a:bodyPr/>
          <a:lstStyle/>
          <a:p>
            <a:r>
              <a:rPr lang="en-US" dirty="0" err="1" smtClean="0"/>
              <a:t>Beberapa</a:t>
            </a:r>
            <a:r>
              <a:rPr lang="en-US" dirty="0" smtClean="0"/>
              <a:t> </a:t>
            </a:r>
            <a:r>
              <a:rPr lang="en-US" dirty="0" err="1" smtClean="0"/>
              <a:t>ciri</a:t>
            </a:r>
            <a:r>
              <a:rPr lang="en-US" dirty="0" smtClean="0"/>
              <a:t> </a:t>
            </a:r>
            <a:r>
              <a:rPr lang="en-US" dirty="0" err="1" smtClean="0"/>
              <a:t>pokok</a:t>
            </a:r>
            <a:r>
              <a:rPr lang="en-US" dirty="0" smtClean="0"/>
              <a:t> </a:t>
            </a:r>
            <a:r>
              <a:rPr lang="en-US" dirty="0" err="1" smtClean="0"/>
              <a:t>administrasi</a:t>
            </a:r>
            <a:r>
              <a:rPr lang="en-US" dirty="0" smtClean="0"/>
              <a:t> </a:t>
            </a:r>
            <a:r>
              <a:rPr lang="en-US" dirty="0" err="1" smtClean="0"/>
              <a:t>yaitu</a:t>
            </a:r>
            <a:r>
              <a:rPr lang="en-US" dirty="0" smtClean="0"/>
              <a:t>: </a:t>
            </a:r>
            <a:endParaRPr lang="id-ID" dirty="0" smtClean="0"/>
          </a:p>
          <a:p>
            <a:endParaRPr lang="en-US" dirty="0" smtClean="0"/>
          </a:p>
          <a:p>
            <a:pPr marL="0" indent="0">
              <a:buNone/>
            </a:pPr>
            <a:r>
              <a:rPr lang="en-US" dirty="0" smtClean="0"/>
              <a:t>	1. 	</a:t>
            </a:r>
            <a:r>
              <a:rPr lang="en-US" i="1" dirty="0" err="1" smtClean="0"/>
              <a:t>Sekelompok</a:t>
            </a:r>
            <a:r>
              <a:rPr lang="en-US" i="1" dirty="0" smtClean="0"/>
              <a:t> </a:t>
            </a:r>
            <a:r>
              <a:rPr lang="en-US" i="1" dirty="0" err="1" smtClean="0"/>
              <a:t>manusia</a:t>
            </a:r>
            <a:r>
              <a:rPr lang="en-US" dirty="0" smtClean="0"/>
              <a:t>; </a:t>
            </a:r>
            <a:r>
              <a:rPr lang="en-US" dirty="0" err="1" smtClean="0"/>
              <a:t>artinya</a:t>
            </a:r>
            <a:r>
              <a:rPr lang="en-US" dirty="0" smtClean="0"/>
              <a:t> </a:t>
            </a:r>
            <a:r>
              <a:rPr lang="en-US" dirty="0" err="1" smtClean="0"/>
              <a:t>kegiatan</a:t>
            </a:r>
            <a:r>
              <a:rPr lang="en-US" dirty="0" smtClean="0"/>
              <a:t> </a:t>
            </a:r>
            <a:r>
              <a:rPr lang="en-US" dirty="0" err="1" smtClean="0"/>
              <a:t>administrasi</a:t>
            </a:r>
            <a:r>
              <a:rPr lang="en-US" dirty="0" smtClean="0"/>
              <a:t> </a:t>
            </a:r>
            <a:r>
              <a:rPr lang="en-US" dirty="0" err="1" smtClean="0"/>
              <a:t>hanya</a:t>
            </a:r>
            <a:r>
              <a:rPr lang="en-US" dirty="0" smtClean="0"/>
              <a:t> </a:t>
            </a:r>
            <a:r>
              <a:rPr lang="en-US" dirty="0" err="1" smtClean="0"/>
              <a:t>mungkin</a:t>
            </a:r>
            <a:r>
              <a:rPr lang="en-US" dirty="0" smtClean="0"/>
              <a:t> </a:t>
            </a:r>
            <a:r>
              <a:rPr lang="id-ID" dirty="0" smtClean="0"/>
              <a:t>			</a:t>
            </a:r>
            <a:r>
              <a:rPr lang="en-US" dirty="0" err="1" smtClean="0"/>
              <a:t>terjadi</a:t>
            </a:r>
            <a:r>
              <a:rPr lang="en-US" dirty="0" smtClean="0"/>
              <a:t> </a:t>
            </a:r>
            <a:r>
              <a:rPr lang="id-ID" dirty="0" smtClean="0"/>
              <a:t> </a:t>
            </a:r>
            <a:r>
              <a:rPr lang="en-US" dirty="0" err="1" smtClean="0"/>
              <a:t>jika</a:t>
            </a:r>
            <a:r>
              <a:rPr lang="en-US" dirty="0" smtClean="0"/>
              <a:t> d</a:t>
            </a:r>
            <a:r>
              <a:rPr lang="id-ID" dirty="0" smtClean="0"/>
              <a:t> </a:t>
            </a:r>
            <a:r>
              <a:rPr lang="en-US" dirty="0" err="1" smtClean="0"/>
              <a:t>ilakukan</a:t>
            </a:r>
            <a:r>
              <a:rPr lang="en-US" dirty="0" smtClean="0"/>
              <a:t> </a:t>
            </a:r>
            <a:r>
              <a:rPr lang="en-US" dirty="0" err="1" smtClean="0"/>
              <a:t>oleh</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err="1" smtClean="0"/>
              <a:t>orang</a:t>
            </a:r>
            <a:r>
              <a:rPr lang="en-US" dirty="0" smtClean="0"/>
              <a:t>. </a:t>
            </a:r>
          </a:p>
          <a:p>
            <a:pPr marL="0" indent="0">
              <a:buNone/>
            </a:pPr>
            <a:r>
              <a:rPr lang="en-US" dirty="0" smtClean="0"/>
              <a:t>	2. 	</a:t>
            </a:r>
            <a:r>
              <a:rPr lang="en-US" dirty="0" err="1" smtClean="0"/>
              <a:t>Kerja</a:t>
            </a:r>
            <a:r>
              <a:rPr lang="en-US" dirty="0" smtClean="0"/>
              <a:t> </a:t>
            </a:r>
            <a:r>
              <a:rPr lang="en-US" dirty="0" err="1" smtClean="0"/>
              <a:t>sama</a:t>
            </a:r>
            <a:r>
              <a:rPr lang="en-US" dirty="0" smtClean="0"/>
              <a:t>; </a:t>
            </a:r>
            <a:r>
              <a:rPr lang="en-US" dirty="0" err="1" smtClean="0"/>
              <a:t>artinya</a:t>
            </a:r>
            <a:r>
              <a:rPr lang="en-US" dirty="0" smtClean="0"/>
              <a:t> </a:t>
            </a:r>
            <a:r>
              <a:rPr lang="en-US" dirty="0" err="1" smtClean="0"/>
              <a:t>kegiatan</a:t>
            </a:r>
            <a:r>
              <a:rPr lang="en-US" dirty="0" smtClean="0"/>
              <a:t> </a:t>
            </a:r>
            <a:r>
              <a:rPr lang="en-US" dirty="0" err="1" smtClean="0"/>
              <a:t>administrasi</a:t>
            </a:r>
            <a:r>
              <a:rPr lang="en-US" dirty="0" smtClean="0"/>
              <a:t> </a:t>
            </a:r>
            <a:r>
              <a:rPr lang="en-US" dirty="0" err="1" smtClean="0"/>
              <a:t>hanya</a:t>
            </a:r>
            <a:r>
              <a:rPr lang="en-US" dirty="0" smtClean="0"/>
              <a:t> </a:t>
            </a:r>
            <a:r>
              <a:rPr lang="en-US" dirty="0" err="1" smtClean="0"/>
              <a:t>mungkin</a:t>
            </a:r>
            <a:r>
              <a:rPr lang="en-US" dirty="0" smtClean="0"/>
              <a:t> </a:t>
            </a:r>
            <a:r>
              <a:rPr lang="en-US" dirty="0" err="1" smtClean="0"/>
              <a:t>terjadi</a:t>
            </a:r>
            <a:r>
              <a:rPr lang="en-US" dirty="0" smtClean="0"/>
              <a:t> </a:t>
            </a:r>
            <a:r>
              <a:rPr lang="en-US" dirty="0" err="1" smtClean="0"/>
              <a:t>jika</a:t>
            </a:r>
            <a:r>
              <a:rPr lang="en-US" dirty="0" smtClean="0"/>
              <a:t> </a:t>
            </a:r>
            <a:r>
              <a:rPr lang="id-ID" dirty="0" smtClean="0"/>
              <a:t>			</a:t>
            </a:r>
            <a:r>
              <a:rPr lang="en-US" dirty="0" err="1" smtClean="0"/>
              <a:t>dua</a:t>
            </a:r>
            <a:r>
              <a:rPr lang="en-US" dirty="0" smtClean="0"/>
              <a:t> 	</a:t>
            </a:r>
            <a:r>
              <a:rPr lang="en-US" dirty="0" err="1" smtClean="0"/>
              <a:t>orang</a:t>
            </a:r>
            <a:r>
              <a:rPr lang="en-US" dirty="0" smtClean="0"/>
              <a:t> </a:t>
            </a:r>
            <a:r>
              <a:rPr lang="en-US" dirty="0" err="1" smtClean="0"/>
              <a:t>atau</a:t>
            </a:r>
            <a:r>
              <a:rPr lang="en-US" dirty="0" smtClean="0"/>
              <a:t> </a:t>
            </a:r>
            <a:r>
              <a:rPr lang="en-US" dirty="0" err="1" smtClean="0"/>
              <a:t>lebih</a:t>
            </a:r>
            <a:r>
              <a:rPr lang="en-US" dirty="0" smtClean="0"/>
              <a:t> </a:t>
            </a:r>
            <a:r>
              <a:rPr lang="en-US" dirty="0" err="1" smtClean="0"/>
              <a:t>bekerja</a:t>
            </a:r>
            <a:r>
              <a:rPr lang="en-US" dirty="0" smtClean="0"/>
              <a:t> </a:t>
            </a:r>
            <a:r>
              <a:rPr lang="en-US" dirty="0" err="1" smtClean="0"/>
              <a:t>sama</a:t>
            </a:r>
            <a:r>
              <a:rPr lang="en-US" dirty="0" smtClean="0"/>
              <a:t> </a:t>
            </a:r>
          </a:p>
          <a:p>
            <a:pPr marL="0" indent="0">
              <a:buNone/>
            </a:pPr>
            <a:r>
              <a:rPr lang="id-ID" dirty="0" smtClean="0"/>
              <a:t>	</a:t>
            </a:r>
            <a:r>
              <a:rPr lang="en-US" dirty="0" smtClean="0"/>
              <a:t>3. 	</a:t>
            </a:r>
            <a:r>
              <a:rPr lang="en-US" i="1" dirty="0" err="1" smtClean="0"/>
              <a:t>Pembagian</a:t>
            </a:r>
            <a:r>
              <a:rPr lang="en-US" i="1" dirty="0" smtClean="0"/>
              <a:t> </a:t>
            </a:r>
            <a:r>
              <a:rPr lang="en-US" i="1" dirty="0" err="1" smtClean="0"/>
              <a:t>tugas</a:t>
            </a:r>
            <a:r>
              <a:rPr lang="en-US" i="1" dirty="0" smtClean="0"/>
              <a:t>; </a:t>
            </a:r>
            <a:r>
              <a:rPr lang="en-US" dirty="0" err="1" smtClean="0"/>
              <a:t>artinya</a:t>
            </a:r>
            <a:r>
              <a:rPr lang="en-US" dirty="0" smtClean="0"/>
              <a:t> </a:t>
            </a:r>
            <a:r>
              <a:rPr lang="en-US" dirty="0" err="1" smtClean="0"/>
              <a:t>kegiatan</a:t>
            </a:r>
            <a:r>
              <a:rPr lang="en-US" dirty="0" smtClean="0"/>
              <a:t> </a:t>
            </a:r>
            <a:r>
              <a:rPr lang="en-US" dirty="0" err="1" smtClean="0"/>
              <a:t>administrasi</a:t>
            </a:r>
            <a:r>
              <a:rPr lang="en-US" dirty="0" smtClean="0"/>
              <a:t> </a:t>
            </a:r>
            <a:r>
              <a:rPr lang="en-US" dirty="0" err="1" smtClean="0"/>
              <a:t>bukan</a:t>
            </a:r>
            <a:r>
              <a:rPr lang="en-US" dirty="0" smtClean="0"/>
              <a:t> </a:t>
            </a:r>
            <a:r>
              <a:rPr lang="en-US" dirty="0" err="1" smtClean="0"/>
              <a:t>sekedar</a:t>
            </a:r>
            <a:r>
              <a:rPr lang="en-US" dirty="0" smtClean="0"/>
              <a:t> </a:t>
            </a:r>
            <a:r>
              <a:rPr lang="en-US" dirty="0" err="1" smtClean="0"/>
              <a:t>kegiatan</a:t>
            </a:r>
            <a:r>
              <a:rPr lang="en-US" dirty="0" smtClean="0"/>
              <a:t> 		</a:t>
            </a:r>
            <a:r>
              <a:rPr lang="en-US" dirty="0" err="1" smtClean="0"/>
              <a:t>kerja</a:t>
            </a:r>
            <a:r>
              <a:rPr lang="en-US" dirty="0" smtClean="0"/>
              <a:t> </a:t>
            </a:r>
            <a:r>
              <a:rPr lang="en-US" dirty="0" err="1" smtClean="0"/>
              <a:t>sama</a:t>
            </a:r>
            <a:r>
              <a:rPr lang="en-US" dirty="0" smtClean="0"/>
              <a:t> </a:t>
            </a:r>
            <a:r>
              <a:rPr lang="en-US" dirty="0" err="1" smtClean="0"/>
              <a:t>melainkan</a:t>
            </a:r>
            <a:r>
              <a:rPr lang="en-US" dirty="0" smtClean="0"/>
              <a:t> </a:t>
            </a:r>
            <a:r>
              <a:rPr lang="en-US" dirty="0" err="1" smtClean="0"/>
              <a:t>kerja</a:t>
            </a:r>
            <a:r>
              <a:rPr lang="en-US" dirty="0" smtClean="0"/>
              <a:t> </a:t>
            </a:r>
            <a:r>
              <a:rPr lang="en-US" dirty="0" err="1" smtClean="0"/>
              <a:t>sama</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pembagian</a:t>
            </a:r>
            <a:r>
              <a:rPr lang="en-US" dirty="0" smtClean="0"/>
              <a:t> 	</a:t>
            </a:r>
            <a:r>
              <a:rPr lang="en-US" dirty="0" err="1" smtClean="0"/>
              <a:t>kerja</a:t>
            </a:r>
            <a:r>
              <a:rPr lang="en-US" dirty="0" smtClean="0"/>
              <a:t> yang </a:t>
            </a:r>
            <a:r>
              <a:rPr lang="en-US" dirty="0" err="1" smtClean="0"/>
              <a:t>jelas</a:t>
            </a:r>
            <a:r>
              <a:rPr lang="en-US" dirty="0" smtClean="0"/>
              <a:t>. </a:t>
            </a:r>
          </a:p>
          <a:p>
            <a:pPr marL="0" indent="0">
              <a:buNone/>
            </a:pPr>
            <a:r>
              <a:rPr lang="en-US" dirty="0" smtClean="0"/>
              <a:t>	4. 	</a:t>
            </a:r>
            <a:r>
              <a:rPr lang="en-US" i="1" dirty="0" err="1" smtClean="0"/>
              <a:t>Kegiatan</a:t>
            </a:r>
            <a:r>
              <a:rPr lang="en-US" i="1" dirty="0" smtClean="0"/>
              <a:t> yang </a:t>
            </a:r>
            <a:r>
              <a:rPr lang="en-US" i="1" dirty="0" err="1" smtClean="0"/>
              <a:t>runtut</a:t>
            </a:r>
            <a:r>
              <a:rPr lang="en-US" i="1" dirty="0" smtClean="0"/>
              <a:t> </a:t>
            </a:r>
            <a:r>
              <a:rPr lang="en-US" i="1" dirty="0" err="1" smtClean="0"/>
              <a:t>dalam</a:t>
            </a:r>
            <a:r>
              <a:rPr lang="en-US" i="1" dirty="0" smtClean="0"/>
              <a:t> </a:t>
            </a:r>
            <a:r>
              <a:rPr lang="en-US" i="1" dirty="0" err="1" smtClean="0"/>
              <a:t>suatu</a:t>
            </a:r>
            <a:r>
              <a:rPr lang="en-US" i="1" dirty="0" smtClean="0"/>
              <a:t> </a:t>
            </a:r>
            <a:r>
              <a:rPr lang="en-US" i="1" dirty="0" err="1" smtClean="0"/>
              <a:t>proses</a:t>
            </a:r>
            <a:r>
              <a:rPr lang="en-US" i="1" dirty="0" smtClean="0"/>
              <a:t>; </a:t>
            </a:r>
            <a:r>
              <a:rPr lang="en-US" dirty="0" err="1" smtClean="0"/>
              <a:t>artinya</a:t>
            </a:r>
            <a:r>
              <a:rPr lang="en-US" dirty="0" smtClean="0"/>
              <a:t> </a:t>
            </a:r>
            <a:r>
              <a:rPr lang="en-US" dirty="0" err="1" smtClean="0"/>
              <a:t>kegiatan</a:t>
            </a:r>
            <a:r>
              <a:rPr lang="en-US" dirty="0" smtClean="0"/>
              <a:t> </a:t>
            </a:r>
            <a:r>
              <a:rPr lang="en-US" dirty="0" err="1" smtClean="0"/>
              <a:t>administrasi</a:t>
            </a:r>
            <a:r>
              <a:rPr lang="en-US" dirty="0" smtClean="0"/>
              <a:t> 		</a:t>
            </a:r>
            <a:r>
              <a:rPr lang="en-US" dirty="0" err="1" smtClean="0"/>
              <a:t>berlangsung</a:t>
            </a:r>
            <a:r>
              <a:rPr lang="en-US" dirty="0" smtClean="0"/>
              <a:t> </a:t>
            </a:r>
            <a:r>
              <a:rPr lang="en-US" dirty="0" err="1" smtClean="0"/>
              <a:t>dalam</a:t>
            </a:r>
            <a:r>
              <a:rPr lang="en-US" dirty="0" smtClean="0"/>
              <a:t> </a:t>
            </a:r>
            <a:r>
              <a:rPr lang="en-US" dirty="0" err="1" smtClean="0"/>
              <a:t>tahapan-tahapan</a:t>
            </a:r>
            <a:r>
              <a:rPr lang="en-US" dirty="0" smtClean="0"/>
              <a:t> </a:t>
            </a:r>
            <a:r>
              <a:rPr lang="en-US" dirty="0" err="1" smtClean="0"/>
              <a:t>tertentu</a:t>
            </a:r>
            <a:r>
              <a:rPr lang="en-US" dirty="0" smtClean="0"/>
              <a:t> </a:t>
            </a:r>
            <a:r>
              <a:rPr lang="en-US" dirty="0" err="1" smtClean="0"/>
              <a:t>secara</a:t>
            </a:r>
            <a:r>
              <a:rPr lang="en-US" dirty="0" smtClean="0"/>
              <a:t> </a:t>
            </a:r>
            <a:r>
              <a:rPr lang="en-US" dirty="0" err="1" smtClean="0"/>
              <a:t>berkesinambungan</a:t>
            </a:r>
            <a:r>
              <a:rPr lang="en-US" dirty="0" smtClean="0"/>
              <a:t>. </a:t>
            </a:r>
          </a:p>
          <a:p>
            <a:pPr marL="0" indent="0">
              <a:buNone/>
            </a:pPr>
            <a:r>
              <a:rPr lang="en-US" dirty="0" smtClean="0"/>
              <a:t>	5. 	</a:t>
            </a:r>
            <a:r>
              <a:rPr lang="en-US" i="1" dirty="0" err="1" smtClean="0"/>
              <a:t>Tujuan</a:t>
            </a:r>
            <a:r>
              <a:rPr lang="en-US" dirty="0" smtClean="0"/>
              <a:t>; </a:t>
            </a:r>
            <a:r>
              <a:rPr lang="en-US" dirty="0" err="1" smtClean="0"/>
              <a:t>artinya</a:t>
            </a:r>
            <a:r>
              <a:rPr lang="en-US" dirty="0" smtClean="0"/>
              <a:t> </a:t>
            </a:r>
            <a:r>
              <a:rPr lang="en-US" dirty="0" err="1" smtClean="0"/>
              <a:t>sesuatu</a:t>
            </a:r>
            <a:r>
              <a:rPr lang="en-US" dirty="0" smtClean="0"/>
              <a:t> yang </a:t>
            </a:r>
            <a:r>
              <a:rPr lang="en-US" dirty="0" err="1" smtClean="0"/>
              <a:t>diinginkan</a:t>
            </a:r>
            <a:r>
              <a:rPr lang="en-US" dirty="0" smtClean="0"/>
              <a:t> </a:t>
            </a:r>
            <a:r>
              <a:rPr lang="en-US" dirty="0" err="1" smtClean="0"/>
              <a:t>untuk</a:t>
            </a:r>
            <a:r>
              <a:rPr lang="en-US" dirty="0" smtClean="0"/>
              <a:t> </a:t>
            </a:r>
            <a:r>
              <a:rPr lang="en-US" dirty="0" err="1" smtClean="0"/>
              <a:t>dicapai</a:t>
            </a:r>
            <a:r>
              <a:rPr lang="en-US" dirty="0" smtClean="0"/>
              <a:t> </a:t>
            </a:r>
            <a:r>
              <a:rPr lang="en-US" dirty="0" err="1" smtClean="0"/>
              <a:t>melalui</a:t>
            </a:r>
            <a:r>
              <a:rPr lang="en-US" dirty="0" smtClean="0"/>
              <a:t> </a:t>
            </a:r>
            <a:r>
              <a:rPr lang="en-US" dirty="0" err="1" smtClean="0"/>
              <a:t>kegiatan</a:t>
            </a:r>
            <a:r>
              <a:rPr lang="en-US" dirty="0" smtClean="0"/>
              <a:t> 		</a:t>
            </a:r>
            <a:r>
              <a:rPr lang="en-US" dirty="0" err="1" smtClean="0"/>
              <a:t>kerja</a:t>
            </a:r>
            <a:r>
              <a:rPr lang="en-US" dirty="0" smtClean="0"/>
              <a:t> </a:t>
            </a:r>
            <a:r>
              <a:rPr lang="en-US" dirty="0" err="1" smtClean="0"/>
              <a:t>sama</a:t>
            </a:r>
            <a:r>
              <a:rPr lang="en-US" dirty="0" smtClean="0"/>
              <a:t>. </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619" y="278859"/>
            <a:ext cx="8596668" cy="1320800"/>
          </a:xfrm>
        </p:spPr>
        <p:txBody>
          <a:bodyPr/>
          <a:lstStyle/>
          <a:p>
            <a:r>
              <a:rPr lang="en-US" dirty="0" err="1" smtClean="0"/>
              <a:t>Administrasi</a:t>
            </a:r>
            <a:r>
              <a:rPr lang="en-US" dirty="0" smtClean="0"/>
              <a:t> </a:t>
            </a:r>
            <a:r>
              <a:rPr lang="en-US" dirty="0" err="1" smtClean="0"/>
              <a:t>Pertanahan</a:t>
            </a:r>
            <a:endParaRPr lang="en-US" dirty="0"/>
          </a:p>
        </p:txBody>
      </p:sp>
      <p:sp>
        <p:nvSpPr>
          <p:cNvPr id="3" name="Content Placeholder 2"/>
          <p:cNvSpPr>
            <a:spLocks noGrp="1"/>
          </p:cNvSpPr>
          <p:nvPr>
            <p:ph idx="1"/>
          </p:nvPr>
        </p:nvSpPr>
        <p:spPr>
          <a:xfrm>
            <a:off x="677334" y="1498060"/>
            <a:ext cx="9906360" cy="4747097"/>
          </a:xfrm>
        </p:spPr>
        <p:txBody>
          <a:bodyPr>
            <a:normAutofit/>
          </a:bodyPr>
          <a:lstStyle/>
          <a:p>
            <a:r>
              <a:rPr lang="id-ID" dirty="0" smtClean="0"/>
              <a:t>S</a:t>
            </a:r>
            <a:r>
              <a:rPr lang="en-US" dirty="0" err="1" smtClean="0"/>
              <a:t>uatu</a:t>
            </a:r>
            <a:r>
              <a:rPr lang="en-US" dirty="0" smtClean="0"/>
              <a:t> </a:t>
            </a:r>
            <a:r>
              <a:rPr lang="en-US" dirty="0" err="1" smtClean="0"/>
              <a:t>usaha</a:t>
            </a:r>
            <a:r>
              <a:rPr lang="en-US" dirty="0" smtClean="0"/>
              <a:t> </a:t>
            </a:r>
            <a:r>
              <a:rPr lang="en-US" dirty="0" err="1" smtClean="0"/>
              <a:t>dan</a:t>
            </a:r>
            <a:r>
              <a:rPr lang="en-US" dirty="0" smtClean="0"/>
              <a:t> </a:t>
            </a:r>
            <a:r>
              <a:rPr lang="en-US" dirty="0" err="1" smtClean="0"/>
              <a:t>manajemen</a:t>
            </a:r>
            <a:r>
              <a:rPr lang="en-US" dirty="0" smtClean="0"/>
              <a:t> </a:t>
            </a:r>
            <a:r>
              <a:rPr lang="en-US" dirty="0"/>
              <a:t>yang </a:t>
            </a:r>
            <a:r>
              <a:rPr lang="en-US" dirty="0" err="1"/>
              <a:t>berkaitan</a:t>
            </a:r>
            <a:r>
              <a:rPr lang="en-US" dirty="0"/>
              <a:t> </a:t>
            </a:r>
            <a:r>
              <a:rPr lang="en-US" dirty="0" err="1"/>
              <a:t>dengan</a:t>
            </a:r>
            <a:r>
              <a:rPr lang="en-US" dirty="0"/>
              <a:t> </a:t>
            </a:r>
            <a:r>
              <a:rPr lang="en-US" dirty="0" err="1"/>
              <a:t>penyelenggaraan</a:t>
            </a:r>
            <a:r>
              <a:rPr lang="en-US" dirty="0"/>
              <a:t> </a:t>
            </a:r>
            <a:r>
              <a:rPr lang="en-US" dirty="0" err="1" smtClean="0"/>
              <a:t>kebijak</a:t>
            </a:r>
            <a:r>
              <a:rPr lang="id-ID" dirty="0" smtClean="0"/>
              <a:t>an-kebijakan </a:t>
            </a:r>
            <a:r>
              <a:rPr lang="en-US" dirty="0" err="1" smtClean="0"/>
              <a:t>pemerintah</a:t>
            </a:r>
            <a:r>
              <a:rPr lang="en-US" dirty="0" smtClean="0"/>
              <a:t> </a:t>
            </a:r>
            <a:r>
              <a:rPr lang="en-US" dirty="0"/>
              <a:t>di </a:t>
            </a:r>
            <a:r>
              <a:rPr lang="en-US" dirty="0" err="1"/>
              <a:t>bidang</a:t>
            </a:r>
            <a:r>
              <a:rPr lang="en-US" dirty="0"/>
              <a:t> </a:t>
            </a:r>
            <a:r>
              <a:rPr lang="en-US" dirty="0" err="1"/>
              <a:t>pertanahan</a:t>
            </a:r>
            <a:r>
              <a:rPr lang="en-US" dirty="0"/>
              <a:t> </a:t>
            </a:r>
            <a:r>
              <a:rPr lang="en-US" dirty="0" err="1"/>
              <a:t>dengan</a:t>
            </a:r>
            <a:r>
              <a:rPr lang="en-US" dirty="0"/>
              <a:t> </a:t>
            </a:r>
            <a:r>
              <a:rPr lang="en-US" dirty="0" err="1"/>
              <a:t>mengerahkan</a:t>
            </a:r>
            <a:r>
              <a:rPr lang="en-US" dirty="0"/>
              <a:t> </a:t>
            </a:r>
            <a:r>
              <a:rPr lang="en-US" dirty="0" err="1"/>
              <a:t>sumber</a:t>
            </a:r>
            <a:r>
              <a:rPr lang="en-US" dirty="0"/>
              <a:t> </a:t>
            </a:r>
            <a:r>
              <a:rPr lang="en-US" dirty="0" err="1"/>
              <a:t>daya</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sesuai</a:t>
            </a:r>
            <a:r>
              <a:rPr lang="en-US" dirty="0"/>
              <a:t> </a:t>
            </a:r>
            <a:r>
              <a:rPr lang="en-US" dirty="0" err="1"/>
              <a:t>dengan</a:t>
            </a:r>
            <a:r>
              <a:rPr lang="en-US" dirty="0"/>
              <a:t> </a:t>
            </a:r>
            <a:r>
              <a:rPr lang="en-US" dirty="0" err="1" smtClean="0"/>
              <a:t>ketentuan</a:t>
            </a:r>
            <a:r>
              <a:rPr lang="en-US" dirty="0" smtClean="0"/>
              <a:t> </a:t>
            </a:r>
            <a:r>
              <a:rPr lang="en-US" dirty="0" err="1"/>
              <a:t>perundang-undangan</a:t>
            </a:r>
            <a:r>
              <a:rPr lang="en-US" dirty="0"/>
              <a:t> yang </a:t>
            </a:r>
            <a:r>
              <a:rPr lang="en-US" dirty="0" err="1" smtClean="0"/>
              <a:t>berlaku</a:t>
            </a:r>
            <a:r>
              <a:rPr lang="id-ID" dirty="0" smtClean="0"/>
              <a:t> (Murad. R, 2013)</a:t>
            </a:r>
            <a:r>
              <a:rPr lang="en-US" dirty="0" smtClean="0"/>
              <a:t>.</a:t>
            </a:r>
            <a:endParaRPr lang="id-ID" dirty="0" smtClean="0"/>
          </a:p>
          <a:p>
            <a:pPr>
              <a:buNone/>
            </a:pPr>
            <a:endParaRPr lang="id-ID" dirty="0" smtClean="0"/>
          </a:p>
          <a:p>
            <a:pPr>
              <a:buNone/>
            </a:pPr>
            <a:r>
              <a:rPr lang="id-ID" dirty="0" smtClean="0"/>
              <a:t>	Landasan </a:t>
            </a:r>
            <a:r>
              <a:rPr lang="id-ID" dirty="0" smtClean="0"/>
              <a:t>hukum </a:t>
            </a:r>
            <a:r>
              <a:rPr lang="id-ID" dirty="0" smtClean="0"/>
              <a:t> administrasi pertahanan tercantum dalam </a:t>
            </a:r>
            <a:r>
              <a:rPr lang="id-ID" dirty="0" smtClean="0"/>
              <a:t>UUD 1945 </a:t>
            </a:r>
            <a:r>
              <a:rPr lang="id-ID" dirty="0" smtClean="0"/>
              <a:t>Bab </a:t>
            </a:r>
            <a:r>
              <a:rPr lang="id-ID" dirty="0" smtClean="0"/>
              <a:t>XIV tentang kesejahteraan sosial, Pasal 33 ayat (3) yang berbunyi sebagai berikut: “Bumi dan air dan kekayaan alam yang terkandung di dalamnya dikuasai oleh negara dan dipergunakan untuk sebesar-besar kemakmuran rakyat”. </a:t>
            </a:r>
            <a:endParaRPr lang="id-ID" dirty="0" smtClean="0"/>
          </a:p>
          <a:p>
            <a:pPr>
              <a:buNone/>
            </a:pPr>
            <a:endParaRPr lang="id-ID" dirty="0" smtClean="0"/>
          </a:p>
          <a:p>
            <a:pPr>
              <a:buNone/>
            </a:pPr>
            <a:r>
              <a:rPr lang="id-ID" dirty="0" smtClean="0"/>
              <a:t>	Kebijaksanaan </a:t>
            </a:r>
            <a:r>
              <a:rPr lang="id-ID" dirty="0" smtClean="0"/>
              <a:t>pertanahan pada dasarnya mengarahkan dan melanjutkan serta mendukung program yang telah dilaksanakan sektor lain pada tahap-tahap pembangunan sebelumnya. </a:t>
            </a:r>
            <a:endParaRPr lang="en-US" dirty="0"/>
          </a:p>
        </p:txBody>
      </p:sp>
    </p:spTree>
    <p:extLst>
      <p:ext uri="{BB962C8B-B14F-4D97-AF65-F5344CB8AC3E}">
        <p14:creationId xmlns="" xmlns:p14="http://schemas.microsoft.com/office/powerpoint/2010/main" val="173972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19847"/>
            <a:ext cx="8596668" cy="5642042"/>
          </a:xfrm>
        </p:spPr>
        <p:txBody>
          <a:bodyPr/>
          <a:lstStyle/>
          <a:p>
            <a:pPr>
              <a:buNone/>
            </a:pPr>
            <a:r>
              <a:rPr lang="id-ID" dirty="0" smtClean="0"/>
              <a:t>	Masalah </a:t>
            </a:r>
            <a:r>
              <a:rPr lang="id-ID" dirty="0" smtClean="0"/>
              <a:t>paling mendasar yang dihadapi </a:t>
            </a:r>
            <a:r>
              <a:rPr lang="id-ID" dirty="0" smtClean="0"/>
              <a:t>dalam bidang </a:t>
            </a:r>
            <a:r>
              <a:rPr lang="id-ID" dirty="0" smtClean="0"/>
              <a:t>pertanahan adalah </a:t>
            </a:r>
            <a:r>
              <a:rPr lang="id-ID" dirty="0" smtClean="0"/>
              <a:t>bahwa </a:t>
            </a:r>
            <a:r>
              <a:rPr lang="id-ID" dirty="0" smtClean="0"/>
              <a:t>persediaan tanah yang selalu terbatas </a:t>
            </a:r>
            <a:r>
              <a:rPr lang="id-ID" dirty="0" smtClean="0"/>
              <a:t>sementara </a:t>
            </a:r>
            <a:r>
              <a:rPr lang="id-ID" dirty="0" smtClean="0"/>
              <a:t>kebutuhan manusia akan tanah selalu meningkat. </a:t>
            </a:r>
          </a:p>
          <a:p>
            <a:pPr>
              <a:buNone/>
            </a:pPr>
            <a:r>
              <a:rPr lang="id-ID" dirty="0" smtClean="0"/>
              <a:t>	Meningkatnya </a:t>
            </a:r>
            <a:r>
              <a:rPr lang="id-ID" dirty="0" smtClean="0"/>
              <a:t>kebutuhan akan tanah </a:t>
            </a:r>
            <a:r>
              <a:rPr lang="id-ID" dirty="0" smtClean="0"/>
              <a:t>dipengaruhi oleh beberapa faktor diantaranya:  </a:t>
            </a:r>
            <a:endParaRPr lang="id-ID" dirty="0" smtClean="0"/>
          </a:p>
          <a:p>
            <a:pPr>
              <a:buNone/>
            </a:pPr>
            <a:r>
              <a:rPr lang="id-ID" dirty="0" smtClean="0"/>
              <a:t>	1</a:t>
            </a:r>
            <a:r>
              <a:rPr lang="id-ID" dirty="0" smtClean="0"/>
              <a:t>. Pertumbuhan </a:t>
            </a:r>
            <a:r>
              <a:rPr lang="id-ID" dirty="0" smtClean="0"/>
              <a:t>jumlah penduduk</a:t>
            </a:r>
            <a:r>
              <a:rPr lang="id-ID" dirty="0" smtClean="0"/>
              <a:t>. </a:t>
            </a:r>
          </a:p>
          <a:p>
            <a:pPr>
              <a:buNone/>
            </a:pPr>
            <a:r>
              <a:rPr lang="id-ID" dirty="0" smtClean="0"/>
              <a:t>	</a:t>
            </a:r>
            <a:r>
              <a:rPr lang="sv-SE" dirty="0" smtClean="0"/>
              <a:t>2</a:t>
            </a:r>
            <a:r>
              <a:rPr lang="sv-SE" dirty="0" smtClean="0"/>
              <a:t>. Meningkatnya kebutuhan </a:t>
            </a:r>
            <a:r>
              <a:rPr lang="sv-SE" dirty="0" smtClean="0"/>
              <a:t>akan </a:t>
            </a:r>
            <a:r>
              <a:rPr lang="sv-SE" dirty="0" smtClean="0"/>
              <a:t>ruang sebagai akibat peningkatan </a:t>
            </a:r>
            <a:r>
              <a:rPr lang="id-ID" dirty="0" smtClean="0"/>
              <a:t>jumlah 		  penduduk dan peningkatan </a:t>
            </a:r>
            <a:r>
              <a:rPr lang="sv-SE" dirty="0" smtClean="0"/>
              <a:t>kualitas </a:t>
            </a:r>
            <a:r>
              <a:rPr lang="sv-SE" dirty="0" smtClean="0"/>
              <a:t>hidup. </a:t>
            </a:r>
          </a:p>
          <a:p>
            <a:pPr>
              <a:buNone/>
            </a:pPr>
            <a:r>
              <a:rPr lang="id-ID" dirty="0" smtClean="0"/>
              <a:t>	3</a:t>
            </a:r>
            <a:r>
              <a:rPr lang="id-ID" dirty="0" smtClean="0"/>
              <a:t>. Meningkatnya fungsi kota terhadap daerah sekitarnya. </a:t>
            </a:r>
          </a:p>
          <a:p>
            <a:pPr>
              <a:buNone/>
            </a:pPr>
            <a:r>
              <a:rPr lang="id-ID" dirty="0" smtClean="0"/>
              <a:t>	4</a:t>
            </a:r>
            <a:r>
              <a:rPr lang="id-ID" dirty="0" smtClean="0"/>
              <a:t>. Terbatasnya persediaan tanah yang langsung dapat dikuasai atau </a:t>
            </a:r>
            <a:r>
              <a:rPr lang="id-ID" dirty="0" smtClean="0"/>
              <a:t>	    	   	  dimanfaatkan</a:t>
            </a:r>
            <a:r>
              <a:rPr lang="id-ID" dirty="0" smtClean="0"/>
              <a:t>. </a:t>
            </a:r>
          </a:p>
          <a:p>
            <a:pPr>
              <a:buNone/>
            </a:pPr>
            <a:r>
              <a:rPr lang="id-ID" dirty="0" smtClean="0"/>
              <a:t>	5</a:t>
            </a:r>
            <a:r>
              <a:rPr lang="id-ID" dirty="0" smtClean="0"/>
              <a:t>. Meningkatnya pembangunan. </a:t>
            </a:r>
            <a:endParaRPr lang="id-ID" dirty="0" smtClean="0"/>
          </a:p>
          <a:p>
            <a:pPr>
              <a:buNone/>
            </a:pPr>
            <a:endParaRPr lang="id-ID" dirty="0" smtClean="0"/>
          </a:p>
          <a:p>
            <a:pPr>
              <a:buNone/>
            </a:pPr>
            <a:r>
              <a:rPr lang="id-ID" dirty="0" smtClean="0"/>
              <a:t>	Dengan melihat fenomena tersebut maka pengaturan </a:t>
            </a:r>
            <a:r>
              <a:rPr lang="id-ID" dirty="0" smtClean="0"/>
              <a:t>terhadap tanah </a:t>
            </a:r>
            <a:r>
              <a:rPr lang="id-ID" dirty="0" smtClean="0"/>
              <a:t> menjadi sangat penting.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94945"/>
            <a:ext cx="8596668" cy="5146417"/>
          </a:xfrm>
        </p:spPr>
        <p:txBody>
          <a:bodyPr/>
          <a:lstStyle/>
          <a:p>
            <a:pPr>
              <a:buNone/>
            </a:pPr>
            <a:r>
              <a:rPr lang="id-ID" dirty="0" smtClean="0"/>
              <a:t>	Tujuan </a:t>
            </a:r>
            <a:r>
              <a:rPr lang="id-ID" dirty="0" smtClean="0"/>
              <a:t>pelaksanaan administrasi pertanahan adalah untuk menjamin terlaksananya pembangunan </a:t>
            </a:r>
            <a:r>
              <a:rPr lang="id-ID" dirty="0" smtClean="0"/>
              <a:t>baik yang </a:t>
            </a:r>
            <a:r>
              <a:rPr lang="id-ID" dirty="0" smtClean="0"/>
              <a:t>ditangani oleh pemerintah maupun </a:t>
            </a:r>
            <a:r>
              <a:rPr lang="id-ID" dirty="0" smtClean="0"/>
              <a:t>sektor swasta</a:t>
            </a:r>
            <a:r>
              <a:rPr lang="id-ID" dirty="0" smtClean="0"/>
              <a:t>, yaitu: </a:t>
            </a:r>
          </a:p>
          <a:p>
            <a:pPr>
              <a:buNone/>
            </a:pPr>
            <a:r>
              <a:rPr lang="id-ID" dirty="0" smtClean="0"/>
              <a:t>			</a:t>
            </a:r>
            <a:r>
              <a:rPr lang="fi-FI" dirty="0" smtClean="0"/>
              <a:t>1</a:t>
            </a:r>
            <a:r>
              <a:rPr lang="fi-FI" dirty="0" smtClean="0"/>
              <a:t>. </a:t>
            </a:r>
            <a:r>
              <a:rPr lang="id-ID" dirty="0" smtClean="0"/>
              <a:t>	</a:t>
            </a:r>
            <a:r>
              <a:rPr lang="fi-FI" dirty="0" smtClean="0"/>
              <a:t>meningkatkan </a:t>
            </a:r>
            <a:r>
              <a:rPr lang="fi-FI" dirty="0" smtClean="0"/>
              <a:t>jaminan kepastian hukum </a:t>
            </a:r>
            <a:r>
              <a:rPr lang="fi-FI" dirty="0" smtClean="0"/>
              <a:t>hak</a:t>
            </a:r>
            <a:r>
              <a:rPr lang="id-ID" dirty="0" smtClean="0"/>
              <a:t>-hak </a:t>
            </a:r>
            <a:r>
              <a:rPr lang="fi-FI" dirty="0" smtClean="0"/>
              <a:t>atas tanah</a:t>
            </a:r>
            <a:endParaRPr lang="id-ID" dirty="0" smtClean="0"/>
          </a:p>
          <a:p>
            <a:pPr>
              <a:buNone/>
            </a:pPr>
            <a:r>
              <a:rPr lang="id-ID" dirty="0" smtClean="0"/>
              <a:t>	</a:t>
            </a:r>
            <a:r>
              <a:rPr lang="id-ID" dirty="0" smtClean="0"/>
              <a:t>		</a:t>
            </a:r>
            <a:r>
              <a:rPr lang="fi-FI" dirty="0" smtClean="0"/>
              <a:t>2.</a:t>
            </a:r>
            <a:r>
              <a:rPr lang="id-ID" dirty="0" smtClean="0"/>
              <a:t>	</a:t>
            </a:r>
            <a:r>
              <a:rPr lang="fi-FI" dirty="0" smtClean="0"/>
              <a:t> </a:t>
            </a:r>
            <a:r>
              <a:rPr lang="fi-FI" dirty="0" smtClean="0"/>
              <a:t>meningkatkan kelancaran pelayanan </a:t>
            </a:r>
            <a:r>
              <a:rPr lang="id-ID" dirty="0" smtClean="0"/>
              <a:t>dibidang pertanahan  yang 				tepat, murah dan cepat serta terjangkau oleh </a:t>
            </a:r>
            <a:r>
              <a:rPr lang="fi-FI" dirty="0" smtClean="0"/>
              <a:t>masyarakat </a:t>
            </a:r>
            <a:endParaRPr lang="fi-FI" dirty="0" smtClean="0"/>
          </a:p>
          <a:p>
            <a:pPr>
              <a:buNone/>
            </a:pPr>
            <a:r>
              <a:rPr lang="id-ID" dirty="0" smtClean="0"/>
              <a:t>			3</a:t>
            </a:r>
            <a:r>
              <a:rPr lang="id-ID" dirty="0" smtClean="0"/>
              <a:t>. </a:t>
            </a:r>
            <a:r>
              <a:rPr lang="id-ID" dirty="0" smtClean="0"/>
              <a:t>	meningkatkan </a:t>
            </a:r>
            <a:r>
              <a:rPr lang="id-ID" dirty="0" smtClean="0"/>
              <a:t>daya </a:t>
            </a:r>
            <a:r>
              <a:rPr lang="id-ID" dirty="0" smtClean="0"/>
              <a:t>dan hasil </a:t>
            </a:r>
            <a:r>
              <a:rPr lang="id-ID" dirty="0" smtClean="0"/>
              <a:t>guna tanah </a:t>
            </a:r>
            <a:r>
              <a:rPr lang="id-ID" dirty="0" smtClean="0"/>
              <a:t>agar lebih bermanfaat </a:t>
            </a:r>
            <a:r>
              <a:rPr lang="id-ID" dirty="0" smtClean="0"/>
              <a:t>bagi </a:t>
            </a:r>
            <a:r>
              <a:rPr lang="id-ID" dirty="0" smtClean="0"/>
              <a:t>			kehidupan </a:t>
            </a:r>
            <a:r>
              <a:rPr lang="id-ID" dirty="0" smtClean="0"/>
              <a:t>masyarakat. </a:t>
            </a:r>
            <a:endParaRPr lang="id-ID" dirty="0" smtClean="0"/>
          </a:p>
          <a:p>
            <a:pPr>
              <a:buNone/>
            </a:pPr>
            <a:r>
              <a:rPr lang="id-ID" dirty="0" smtClean="0"/>
              <a:t>			4. 	meningkatkan kualitas lingkungan hidup dengan memperhatikan 				kelestarian sumber daya alam.</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19847"/>
            <a:ext cx="8596668" cy="5321515"/>
          </a:xfrm>
        </p:spPr>
        <p:txBody>
          <a:bodyPr/>
          <a:lstStyle/>
          <a:p>
            <a:pPr>
              <a:buNone/>
            </a:pPr>
            <a:r>
              <a:rPr lang="id-ID" dirty="0" smtClean="0"/>
              <a:t>	Untuk menjamin peningkatan pelayanan kepada masyarakat di bidang pertanahan maka dbuatlah keputustn Presiden Nomor 7 Tahun 1979  tentang catur tertib sebagai landasan operasional yang terdiri dari:</a:t>
            </a:r>
          </a:p>
          <a:p>
            <a:pPr>
              <a:buNone/>
            </a:pPr>
            <a:r>
              <a:rPr lang="id-ID" dirty="0" smtClean="0"/>
              <a:t>	</a:t>
            </a:r>
            <a:r>
              <a:rPr lang="id-ID" dirty="0" smtClean="0"/>
              <a:t>		1.	Tertib hukum pertanahan,</a:t>
            </a:r>
          </a:p>
          <a:p>
            <a:pPr>
              <a:buNone/>
            </a:pPr>
            <a:r>
              <a:rPr lang="id-ID" dirty="0" smtClean="0"/>
              <a:t>	</a:t>
            </a:r>
            <a:r>
              <a:rPr lang="id-ID" dirty="0" smtClean="0"/>
              <a:t>		2. 	</a:t>
            </a:r>
            <a:r>
              <a:rPr lang="id-ID" dirty="0" smtClean="0"/>
              <a:t>T</a:t>
            </a:r>
            <a:r>
              <a:rPr lang="id-ID" dirty="0" smtClean="0"/>
              <a:t>ertib administrai pertanahan,</a:t>
            </a:r>
          </a:p>
          <a:p>
            <a:pPr>
              <a:buNone/>
            </a:pPr>
            <a:r>
              <a:rPr lang="id-ID" dirty="0" smtClean="0"/>
              <a:t>	</a:t>
            </a:r>
            <a:r>
              <a:rPr lang="id-ID" dirty="0" smtClean="0"/>
              <a:t>		3.	Tertip penggunaan tanah,</a:t>
            </a:r>
          </a:p>
          <a:p>
            <a:pPr>
              <a:buNone/>
            </a:pPr>
            <a:r>
              <a:rPr lang="id-ID" dirty="0" smtClean="0"/>
              <a:t>	</a:t>
            </a:r>
            <a:r>
              <a:rPr lang="id-ID" dirty="0" smtClean="0"/>
              <a:t>		4. 	Tertib pemeliharaan tanah dan lingkungan hidup</a:t>
            </a:r>
          </a:p>
          <a:p>
            <a:pPr>
              <a:buNone/>
            </a:pPr>
            <a:endParaRPr lang="id-ID" dirty="0" smtClean="0"/>
          </a:p>
          <a:p>
            <a:pPr>
              <a:buNone/>
            </a:pPr>
            <a:r>
              <a:rPr lang="id-ID" dirty="0" smtClean="0"/>
              <a:t>	Keempat landasan operasional tersebut </a:t>
            </a:r>
            <a:r>
              <a:rPr lang="id-ID" dirty="0" smtClean="0"/>
              <a:t>merupakan pedoman bagi penyelenggaraan </a:t>
            </a:r>
            <a:r>
              <a:rPr lang="id-ID" dirty="0" smtClean="0"/>
              <a:t>pengelolaan </a:t>
            </a:r>
            <a:r>
              <a:rPr lang="id-ID" dirty="0" smtClean="0"/>
              <a:t>dan pengembangan administrasi pertanahan </a:t>
            </a:r>
            <a:r>
              <a:rPr lang="id-ID" dirty="0" smtClean="0"/>
              <a:t>sehingga sasaran </a:t>
            </a:r>
            <a:r>
              <a:rPr lang="id-ID" dirty="0" smtClean="0"/>
              <a:t>yang ingin dicapai dalam pembangunan bidang pertanahan </a:t>
            </a:r>
            <a:r>
              <a:rPr lang="id-ID" dirty="0" smtClean="0"/>
              <a:t>dapat dilaksanakan secara </a:t>
            </a:r>
            <a:r>
              <a:rPr lang="id-ID" dirty="0" smtClean="0"/>
              <a:t>bertahap. </a:t>
            </a:r>
            <a:endParaRPr lang="id-ID"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610</TotalTime>
  <Words>151</Words>
  <Application>Microsoft Office PowerPoint</Application>
  <PresentationFormat>Custom</PresentationFormat>
  <Paragraphs>98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ADMINITRASI PERTANAHAN</vt:lpstr>
      <vt:lpstr>Adminstrasi</vt:lpstr>
      <vt:lpstr>Slide 3</vt:lpstr>
      <vt:lpstr>Slide 4</vt:lpstr>
      <vt:lpstr>Slide 5</vt:lpstr>
      <vt:lpstr>Administrasi Pertanahan</vt:lpstr>
      <vt:lpstr>Slide 7</vt:lpstr>
      <vt:lpstr>Slide 8</vt:lpstr>
      <vt:lpstr>Slide 9</vt:lpstr>
      <vt:lpstr>Slide 10</vt:lpstr>
      <vt:lpstr>Slide 11</vt:lpstr>
      <vt:lpstr>Ruang Lingkup Administrasi Pertanahan</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ADMINITRASI PERTANAHAN</dc:title>
  <dc:creator>Hp</dc:creator>
  <cp:lastModifiedBy>IDHAR_KU</cp:lastModifiedBy>
  <cp:revision>49</cp:revision>
  <dcterms:created xsi:type="dcterms:W3CDTF">2018-09-06T02:25:25Z</dcterms:created>
  <dcterms:modified xsi:type="dcterms:W3CDTF">2018-09-12T18:33:41Z</dcterms:modified>
</cp:coreProperties>
</file>