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8FCAD9-E744-48EB-AA10-4E917EAB01F6}" type="datetimeFigureOut">
              <a:rPr lang="id-ID" smtClean="0"/>
              <a:pPr/>
              <a:t>26/09/2018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279C78D-337D-4DFC-9EA6-420AB6D9AEA5}"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8FCAD9-E744-48EB-AA10-4E917EAB01F6}" type="datetimeFigureOut">
              <a:rPr lang="id-ID" smtClean="0"/>
              <a:pPr/>
              <a:t>26/09/2018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279C78D-337D-4DFC-9EA6-420AB6D9AEA5}"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RUANG LINGKUP </a:t>
            </a:r>
            <a:r>
              <a:rPr lang="id-ID" smtClean="0"/>
              <a:t>ADMINISTRASI </a:t>
            </a:r>
            <a:r>
              <a:rPr lang="id-ID" smtClean="0"/>
              <a:t>PENATAGUNAAN TANAH</a:t>
            </a:r>
            <a:endParaRPr lang="id-ID" dirty="0"/>
          </a:p>
        </p:txBody>
      </p:sp>
      <p:sp>
        <p:nvSpPr>
          <p:cNvPr id="3" name="Subtitle 2"/>
          <p:cNvSpPr>
            <a:spLocks noGrp="1"/>
          </p:cNvSpPr>
          <p:nvPr>
            <p:ph type="subTitle" idx="1"/>
          </p:nvPr>
        </p:nvSpPr>
        <p:spPr/>
        <p:txBody>
          <a:bodyPr/>
          <a:lstStyle/>
          <a:p>
            <a:r>
              <a:rPr lang="id-ID" dirty="0" smtClean="0"/>
              <a:t>Wa Ode Nurhaidar, ST.,M.Sc</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2. Penggunaan Tanah Perkotaan</a:t>
            </a: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Program ini dilakukan dengan menggunakan prinsip yakni:</a:t>
            </a:r>
          </a:p>
          <a:p>
            <a:pPr>
              <a:buFont typeface="Wingdings" pitchFamily="2" charset="2"/>
              <a:buChar char="§"/>
            </a:pPr>
            <a:r>
              <a:rPr lang="id-ID" dirty="0"/>
              <a:t>P</a:t>
            </a:r>
            <a:r>
              <a:rPr lang="id-ID" dirty="0" smtClean="0"/>
              <a:t>embangunan yang </a:t>
            </a:r>
            <a:r>
              <a:rPr lang="id-ID" i="1" dirty="0" smtClean="0"/>
              <a:t>aman </a:t>
            </a:r>
            <a:r>
              <a:rPr lang="id-ID" dirty="0" smtClean="0"/>
              <a:t>bagi lingkungan kehidupan warga kota,</a:t>
            </a:r>
          </a:p>
          <a:p>
            <a:pPr>
              <a:buFont typeface="Wingdings" pitchFamily="2" charset="2"/>
              <a:buChar char="§"/>
            </a:pPr>
            <a:r>
              <a:rPr lang="id-ID" dirty="0" smtClean="0"/>
              <a:t>Menciptakan tata kehidupan yang </a:t>
            </a:r>
            <a:r>
              <a:rPr lang="id-ID" i="1" dirty="0" smtClean="0"/>
              <a:t>tertib</a:t>
            </a:r>
          </a:p>
          <a:p>
            <a:pPr>
              <a:buFont typeface="Wingdings" pitchFamily="2" charset="2"/>
              <a:buChar char="§"/>
            </a:pPr>
            <a:r>
              <a:rPr lang="id-ID" dirty="0" smtClean="0"/>
              <a:t>Menjamin mobilitas kepentingan yang dapat berlangsung secara </a:t>
            </a:r>
            <a:r>
              <a:rPr lang="id-ID" i="1" dirty="0" smtClean="0"/>
              <a:t>lancar</a:t>
            </a:r>
            <a:r>
              <a:rPr lang="id-ID" dirty="0" smtClean="0"/>
              <a:t> bebas hambatan</a:t>
            </a:r>
          </a:p>
          <a:p>
            <a:pPr>
              <a:buFont typeface="Wingdings" pitchFamily="2" charset="2"/>
              <a:buChar char="§"/>
            </a:pPr>
            <a:r>
              <a:rPr lang="id-ID" dirty="0" smtClean="0"/>
              <a:t>Terwujudnya suatu kehidupan yang </a:t>
            </a:r>
            <a:r>
              <a:rPr lang="id-ID" i="1" dirty="0" smtClean="0"/>
              <a:t>sehat</a:t>
            </a:r>
            <a:r>
              <a:rPr lang="id-ID" dirty="0" smtClean="0"/>
              <a:t> bagi warga kota </a:t>
            </a:r>
          </a:p>
          <a:p>
            <a:pPr>
              <a:buNone/>
            </a:pPr>
            <a:r>
              <a:rPr lang="id-ID" dirty="0" smtClean="0"/>
              <a:t>Progam ini disebut dengan pembangunan berasaskan </a:t>
            </a:r>
            <a:r>
              <a:rPr lang="id-ID" b="1" dirty="0" smtClean="0"/>
              <a:t>ATLAS</a:t>
            </a:r>
            <a:r>
              <a:rPr lang="id-ID" dirty="0" smtClean="0"/>
              <a:t> (Aman, Tertib, Lancar dan Sehat)</a:t>
            </a:r>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a:bodyPr>
          <a:lstStyle/>
          <a:p>
            <a:pPr>
              <a:buNone/>
            </a:pPr>
            <a:r>
              <a:rPr lang="id-ID" dirty="0" smtClean="0"/>
              <a:t>	</a:t>
            </a:r>
          </a:p>
          <a:p>
            <a:pPr>
              <a:buNone/>
            </a:pPr>
            <a:r>
              <a:rPr lang="id-ID" dirty="0"/>
              <a:t>	</a:t>
            </a:r>
            <a:r>
              <a:rPr lang="id-ID" dirty="0" smtClean="0"/>
              <a:t>Hak atas tanah dan penggunaan tanah merupakan dua hal yang </a:t>
            </a:r>
            <a:r>
              <a:rPr lang="id-ID" b="1" dirty="0" smtClean="0"/>
              <a:t>berbeda</a:t>
            </a:r>
            <a:r>
              <a:rPr lang="id-ID" dirty="0" smtClean="0"/>
              <a:t> tetapi </a:t>
            </a:r>
            <a:r>
              <a:rPr lang="id-ID" b="1" dirty="0" smtClean="0"/>
              <a:t>tidak dapat dipisahkan</a:t>
            </a:r>
            <a:r>
              <a:rPr lang="id-ID" dirty="0" smtClean="0"/>
              <a:t> satu sama lain, karena kewenangan pengunaan tanah merupakan unsur yang melekat pada hak atas tanah, sesuai dengan UUPA Pasal 4 ayat 2 (R. Soeprapto, SH, Ibid hal.91)</a:t>
            </a:r>
          </a:p>
          <a:p>
            <a:pPr>
              <a:buNone/>
            </a:pPr>
            <a:endParaRPr lang="id-ID" dirty="0" smtClean="0"/>
          </a:p>
          <a:p>
            <a:pPr>
              <a:buNone/>
            </a:pPr>
            <a:r>
              <a:rPr lang="id-ID" dirty="0"/>
              <a:t>	</a:t>
            </a:r>
            <a:r>
              <a:rPr lang="id-ID" dirty="0" smtClean="0"/>
              <a:t>Asas tersebut di ibaratkan sebagai satu keping mata uang dengan dua muka (sisi) yang berbeda</a:t>
            </a:r>
            <a:endParaRPr lang="id-ID"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Pelaksanaan Penatagunaan Tanah</a:t>
            </a:r>
            <a:endParaRPr lang="id-ID" b="1"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	Pelaksanaannya dilakukan melalui kegiatan mengumpulkan data tata guna tanah dengan memperhatikan fakta-fakta yang ada berdasarkan:</a:t>
            </a:r>
          </a:p>
          <a:p>
            <a:pPr marL="514350" indent="-514350">
              <a:buFont typeface="+mj-lt"/>
              <a:buAutoNum type="arabicPeriod"/>
            </a:pPr>
            <a:r>
              <a:rPr lang="id-ID" dirty="0" smtClean="0"/>
              <a:t>hasil survei dan analisa lapangan dikaitkan dengan kebijaksanaan rencana pemerintah setempat </a:t>
            </a:r>
          </a:p>
          <a:p>
            <a:pPr marL="514350" indent="-514350">
              <a:buFont typeface="+mj-lt"/>
              <a:buAutoNum type="arabicPeriod"/>
            </a:pPr>
            <a:r>
              <a:rPr lang="id-ID" dirty="0" smtClean="0"/>
              <a:t>Perencanaan yang sudah ditetapkan untuk diperoleh suatu pemetaan mengenai perencanaan, kemampuan dan hal-hal khusus mengenai penggunaan tanah </a:t>
            </a:r>
            <a:r>
              <a:rPr lang="id-ID" i="1" dirty="0" smtClean="0"/>
              <a:t>(land use planning) </a:t>
            </a:r>
            <a:r>
              <a:rPr lang="id-ID" dirty="0" smtClean="0"/>
              <a:t>secara berjenjang dari tingkat lokal, regional hingga nasional. </a:t>
            </a:r>
          </a:p>
          <a:p>
            <a:pPr>
              <a:buNone/>
            </a:pPr>
            <a:endParaRPr lang="id-ID" dirty="0"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fontScale="92500" lnSpcReduction="10000"/>
          </a:bodyPr>
          <a:lstStyle/>
          <a:p>
            <a:pPr>
              <a:buNone/>
            </a:pPr>
            <a:r>
              <a:rPr lang="id-ID" dirty="0" smtClean="0"/>
              <a:t>Data –data tersebut digunakan sebagai bahan:</a:t>
            </a:r>
          </a:p>
          <a:p>
            <a:pPr marL="514350" indent="-514350">
              <a:buAutoNum type="arabicPeriod"/>
            </a:pPr>
            <a:r>
              <a:rPr lang="id-ID" dirty="0" smtClean="0"/>
              <a:t>Petunjuk</a:t>
            </a:r>
          </a:p>
          <a:p>
            <a:pPr marL="514350" indent="-514350">
              <a:buAutoNum type="arabicPeriod"/>
            </a:pPr>
            <a:r>
              <a:rPr lang="id-ID" dirty="0" smtClean="0"/>
              <a:t>Bimbingan </a:t>
            </a:r>
          </a:p>
          <a:p>
            <a:pPr marL="514350" indent="-514350">
              <a:buAutoNum type="arabicPeriod"/>
            </a:pPr>
            <a:r>
              <a:rPr lang="id-ID" dirty="0" smtClean="0"/>
              <a:t>Pengawasan </a:t>
            </a:r>
          </a:p>
          <a:p>
            <a:pPr marL="514350" indent="-514350">
              <a:buNone/>
            </a:pPr>
            <a:r>
              <a:rPr lang="id-ID" dirty="0" smtClean="0"/>
              <a:t>dalam pelaksanaan tugas pokok penggunaan</a:t>
            </a:r>
          </a:p>
          <a:p>
            <a:pPr marL="514350" indent="-514350">
              <a:buNone/>
            </a:pPr>
            <a:r>
              <a:rPr lang="id-ID" dirty="0" smtClean="0"/>
              <a:t>tanah. </a:t>
            </a:r>
          </a:p>
          <a:p>
            <a:pPr marL="514350" indent="-514350">
              <a:buNone/>
            </a:pPr>
            <a:r>
              <a:rPr lang="id-ID" smtClean="0"/>
              <a:t>	Pelaksanaannya berkoordinasi dengan pihak instansi,  memberikan </a:t>
            </a:r>
            <a:r>
              <a:rPr lang="id-ID" dirty="0" smtClean="0"/>
              <a:t>pertimbangan/fatwa, </a:t>
            </a:r>
            <a:r>
              <a:rPr lang="id-ID" smtClean="0"/>
              <a:t>informasi dan publikasi hasil kegiatan, serta pelayanan umum dengan tujuan memenuhi asas LOSS dan ATLAS.</a:t>
            </a:r>
            <a:endParaRPr lang="id-ID"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428736"/>
            <a:ext cx="8229600" cy="4697427"/>
          </a:xfrm>
        </p:spPr>
        <p:txBody>
          <a:bodyPr>
            <a:normAutofit fontScale="85000" lnSpcReduction="20000"/>
          </a:bodyPr>
          <a:lstStyle/>
          <a:p>
            <a:pPr>
              <a:buNone/>
            </a:pPr>
            <a:r>
              <a:rPr lang="id-ID" dirty="0" smtClean="0"/>
              <a:t>Asas-asas penatagunaan tanah terdiri dari:</a:t>
            </a:r>
          </a:p>
          <a:p>
            <a:pPr marL="514350" indent="-514350">
              <a:buAutoNum type="arabicPeriod"/>
            </a:pPr>
            <a:r>
              <a:rPr lang="id-ID" b="1" dirty="0" smtClean="0"/>
              <a:t>Keterpaduan</a:t>
            </a:r>
          </a:p>
          <a:p>
            <a:pPr marL="514350" indent="-514350">
              <a:buNone/>
            </a:pPr>
            <a:r>
              <a:rPr lang="id-ID" dirty="0" smtClean="0"/>
              <a:t>	dilakukan untuk mengharmonisasikan penguasan, penggunaan dan pemanfaatan tanah</a:t>
            </a:r>
          </a:p>
          <a:p>
            <a:pPr marL="514350" indent="-514350">
              <a:buAutoNum type="arabicPeriod" startAt="2"/>
            </a:pPr>
            <a:r>
              <a:rPr lang="id-ID" b="1" dirty="0" smtClean="0"/>
              <a:t>Berdayaguna dan berhasil guna </a:t>
            </a:r>
          </a:p>
          <a:p>
            <a:pPr marL="514350" indent="-514350">
              <a:buNone/>
            </a:pPr>
            <a:r>
              <a:rPr lang="id-ID" dirty="0" smtClean="0"/>
              <a:t>	harus dapat mewujudkan peningkatan nilai tanah yang sesuai dengan fungsi ruang</a:t>
            </a:r>
          </a:p>
          <a:p>
            <a:pPr marL="514350" indent="-514350">
              <a:buAutoNum type="arabicPeriod" startAt="3"/>
            </a:pPr>
            <a:r>
              <a:rPr lang="id-ID" b="1" dirty="0" smtClean="0"/>
              <a:t>Serasi, selaras dan seimbang</a:t>
            </a:r>
          </a:p>
          <a:p>
            <a:pPr marL="514350" indent="-514350">
              <a:buNone/>
            </a:pPr>
            <a:r>
              <a:rPr lang="id-ID" dirty="0" smtClean="0"/>
              <a:t>	menjamin terwujudnya keserasian, keselarasan dan keseimbangan antara hak dan kewajiban masing-masing pemegang hak atau kuasanya sehingga meminimalisasi benturan kepentingan</a:t>
            </a:r>
            <a:endParaRPr lang="id-ID" dirty="0"/>
          </a:p>
        </p:txBody>
      </p:sp>
      <p:sp>
        <p:nvSpPr>
          <p:cNvPr id="4" name="Title 1"/>
          <p:cNvSpPr>
            <a:spLocks noGrp="1"/>
          </p:cNvSpPr>
          <p:nvPr>
            <p:ph type="title"/>
          </p:nvPr>
        </p:nvSpPr>
        <p:spPr>
          <a:xfrm>
            <a:off x="457200" y="274638"/>
            <a:ext cx="8229600" cy="1143000"/>
          </a:xfrm>
        </p:spPr>
        <p:txBody>
          <a:bodyPr/>
          <a:lstStyle/>
          <a:p>
            <a:r>
              <a:rPr lang="id-ID" b="1" dirty="0" smtClean="0"/>
              <a:t>Asas Penatagunaan Tanah</a:t>
            </a:r>
            <a:endParaRPr lang="id-ID" b="1"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normAutofit fontScale="92500" lnSpcReduction="10000"/>
          </a:bodyPr>
          <a:lstStyle/>
          <a:p>
            <a:pPr marL="514350" indent="-514350">
              <a:buAutoNum type="arabicPeriod" startAt="4"/>
            </a:pPr>
            <a:r>
              <a:rPr lang="id-ID" b="1" dirty="0" smtClean="0"/>
              <a:t>Berkelanjutan</a:t>
            </a:r>
          </a:p>
          <a:p>
            <a:pPr marL="514350" indent="-514350">
              <a:buNone/>
            </a:pPr>
            <a:r>
              <a:rPr lang="id-ID" dirty="0" smtClean="0"/>
              <a:t>	menjamin kelestarian fungsi tanah demi memperhatikan kepentingan antar generasi</a:t>
            </a:r>
          </a:p>
          <a:p>
            <a:pPr marL="514350" indent="-514350">
              <a:buAutoNum type="arabicPeriod" startAt="5"/>
            </a:pPr>
            <a:r>
              <a:rPr lang="id-ID" b="1" dirty="0" smtClean="0"/>
              <a:t>Keterbukaan</a:t>
            </a:r>
            <a:r>
              <a:rPr lang="id-ID" dirty="0" smtClean="0"/>
              <a:t> </a:t>
            </a:r>
          </a:p>
          <a:p>
            <a:pPr marL="514350" indent="-514350">
              <a:buNone/>
            </a:pPr>
            <a:r>
              <a:rPr lang="id-ID" dirty="0" smtClean="0"/>
              <a:t>	dapat diketahui seluruh lapisan masyarakat</a:t>
            </a:r>
          </a:p>
          <a:p>
            <a:pPr marL="514350" indent="-514350">
              <a:buAutoNum type="arabicPeriod" startAt="6"/>
            </a:pPr>
            <a:r>
              <a:rPr lang="id-ID" b="1" dirty="0" smtClean="0"/>
              <a:t>Persamaan, keadilan dan perlindungan hukum</a:t>
            </a:r>
          </a:p>
          <a:p>
            <a:pPr marL="514350" indent="-514350">
              <a:buNone/>
            </a:pPr>
            <a:r>
              <a:rPr lang="id-ID" dirty="0" smtClean="0"/>
              <a:t>	penyelenggaraan tanah tidak mengakibatkan diskriminasi antar pemilik tanah sehingga ada perlindungan hukum dalam menggunakan dan memanfaatkan tanah</a:t>
            </a:r>
          </a:p>
          <a:p>
            <a:pPr marL="514350" indent="-514350">
              <a:buNone/>
            </a:pPr>
            <a:r>
              <a:rPr lang="id-ID" dirty="0" smtClean="0"/>
              <a:t>	 </a:t>
            </a:r>
            <a:endParaRPr lang="id-ID"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Tujuan Penatagunaan Tanah</a:t>
            </a:r>
            <a:endParaRPr lang="id-ID" b="1" dirty="0"/>
          </a:p>
        </p:txBody>
      </p:sp>
      <p:sp>
        <p:nvSpPr>
          <p:cNvPr id="3" name="Content Placeholder 2"/>
          <p:cNvSpPr>
            <a:spLocks noGrp="1"/>
          </p:cNvSpPr>
          <p:nvPr>
            <p:ph idx="1"/>
          </p:nvPr>
        </p:nvSpPr>
        <p:spPr/>
        <p:txBody>
          <a:bodyPr>
            <a:normAutofit fontScale="92500" lnSpcReduction="10000"/>
          </a:bodyPr>
          <a:lstStyle/>
          <a:p>
            <a:pPr>
              <a:buNone/>
            </a:pPr>
            <a:r>
              <a:rPr lang="id-ID" dirty="0" smtClean="0"/>
              <a:t>Penatagunaan tanah bertujuan untuk:</a:t>
            </a:r>
          </a:p>
          <a:p>
            <a:pPr>
              <a:buFont typeface="Wingdings" pitchFamily="2" charset="2"/>
              <a:buChar char="§"/>
            </a:pPr>
            <a:r>
              <a:rPr lang="id-ID" dirty="0" smtClean="0"/>
              <a:t>mengatur</a:t>
            </a:r>
          </a:p>
          <a:p>
            <a:pPr>
              <a:buFont typeface="Wingdings" pitchFamily="2" charset="2"/>
              <a:buChar char="§"/>
            </a:pPr>
            <a:r>
              <a:rPr lang="id-ID" dirty="0" smtClean="0"/>
              <a:t>mewujudkan</a:t>
            </a:r>
          </a:p>
          <a:p>
            <a:pPr>
              <a:buFont typeface="Wingdings" pitchFamily="2" charset="2"/>
              <a:buChar char="§"/>
            </a:pPr>
            <a:r>
              <a:rPr lang="id-ID" dirty="0" smtClean="0"/>
              <a:t>menciptakan </a:t>
            </a:r>
          </a:p>
          <a:p>
            <a:pPr>
              <a:buNone/>
            </a:pPr>
            <a:r>
              <a:rPr lang="id-ID" dirty="0" smtClean="0"/>
              <a:t>	tertib pertanahan yang meliputi serta menjamin kepastian hukum penguasaan, penggunaan dan pemanfaatan tanah agar sesuai dengan arahan fungsi kawasan dalam Rencana Tata Ruang Wilayah (RTRW).</a:t>
            </a:r>
            <a:endParaRPr lang="id-ID"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Kebijakan Penatagunaan Tanah</a:t>
            </a:r>
            <a:endParaRPr lang="id-ID" b="1" dirty="0"/>
          </a:p>
        </p:txBody>
      </p:sp>
      <p:sp>
        <p:nvSpPr>
          <p:cNvPr id="3" name="Content Placeholder 2"/>
          <p:cNvSpPr>
            <a:spLocks noGrp="1"/>
          </p:cNvSpPr>
          <p:nvPr>
            <p:ph idx="1"/>
          </p:nvPr>
        </p:nvSpPr>
        <p:spPr/>
        <p:txBody>
          <a:bodyPr>
            <a:normAutofit fontScale="85000" lnSpcReduction="10000"/>
          </a:bodyPr>
          <a:lstStyle/>
          <a:p>
            <a:pPr>
              <a:buNone/>
            </a:pPr>
            <a:r>
              <a:rPr lang="id-ID" dirty="0" smtClean="0"/>
              <a:t>Kebijakan penatagunaan tanah diselenggrakan terhadap:</a:t>
            </a:r>
          </a:p>
          <a:p>
            <a:pPr marL="514350" indent="-514350">
              <a:buFont typeface="+mj-lt"/>
              <a:buAutoNum type="alphaLcPeriod"/>
            </a:pPr>
            <a:r>
              <a:rPr lang="id-ID" dirty="0" smtClean="0"/>
              <a:t>Bidang-bidang tanah yang sudah ada haknya baik yang sudah maupun belum terdaftar</a:t>
            </a:r>
          </a:p>
          <a:p>
            <a:pPr marL="514350" indent="-514350">
              <a:buFont typeface="+mj-lt"/>
              <a:buAutoNum type="alphaLcPeriod"/>
            </a:pPr>
            <a:r>
              <a:rPr lang="id-ID" dirty="0" smtClean="0"/>
              <a:t>Tanah negara</a:t>
            </a:r>
          </a:p>
          <a:p>
            <a:pPr marL="514350" indent="-514350">
              <a:buFont typeface="+mj-lt"/>
              <a:buAutoNum type="alphaLcPeriod"/>
            </a:pPr>
            <a:r>
              <a:rPr lang="id-ID" dirty="0" smtClean="0"/>
              <a:t>Tanah ulayat masyarakat hukum adat sesuai dengan ketentuan peratutan perundang-undangan yang berlaku</a:t>
            </a:r>
          </a:p>
          <a:p>
            <a:pPr marL="514350" indent="-514350">
              <a:buFont typeface="+mj-lt"/>
              <a:buAutoNum type="alphaLcPeriod"/>
            </a:pPr>
            <a:r>
              <a:rPr lang="id-ID" dirty="0" smtClean="0"/>
              <a:t>Pemegang hak atas tanah wajib menggunakan dan memanfaatkan tanah sesuai dengan RTRW, serta memelihara dan mencegah kerusakan tanah </a:t>
            </a:r>
            <a:endParaRPr lang="id-ID"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42918"/>
            <a:ext cx="8229600" cy="5483245"/>
          </a:xfrm>
        </p:spPr>
        <p:txBody>
          <a:bodyPr>
            <a:normAutofit lnSpcReduction="10000"/>
          </a:bodyPr>
          <a:lstStyle/>
          <a:p>
            <a:pPr marL="514350" indent="-514350">
              <a:buAutoNum type="alphaLcPeriod" startAt="5"/>
            </a:pPr>
            <a:r>
              <a:rPr lang="id-ID" dirty="0" smtClean="0"/>
              <a:t>Syarat-syarat untuk menggunakan tanah sesuai RTRW merupakan dasar dilaksanakannya administrasi pertanahan atas tanah dimaksud dengan ancaman sanksi</a:t>
            </a:r>
          </a:p>
          <a:p>
            <a:pPr marL="514350" indent="-514350">
              <a:buAutoNum type="alphaLcPeriod" startAt="5"/>
            </a:pPr>
            <a:r>
              <a:rPr lang="id-ID" dirty="0" smtClean="0"/>
              <a:t>Terhadap tanah dalam kawasan lindung dan cagar budaya dapat diberikan hak atas tanah kecuasli pada kawasan hutan atau lokasi situs</a:t>
            </a:r>
          </a:p>
          <a:p>
            <a:pPr marL="514350" indent="-514350">
              <a:buAutoNum type="alphaLcPeriod" startAt="5"/>
            </a:pPr>
            <a:r>
              <a:rPr lang="id-ID" dirty="0" smtClean="0"/>
              <a:t>Tanah yang berasal dari tanah timbunan atau hasil reklamasi di wilayah perairan pantai, pasang surut, rawa, danau dan bekas sungai dikuasai oleh negera </a:t>
            </a:r>
            <a:endParaRPr lang="id-ID"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85000" lnSpcReduction="20000"/>
          </a:bodyPr>
          <a:lstStyle/>
          <a:p>
            <a:pPr marL="514350" indent="-514350">
              <a:buAutoNum type="alphaLcPeriod" startAt="8"/>
            </a:pPr>
            <a:r>
              <a:rPr lang="id-ID" dirty="0" smtClean="0"/>
              <a:t>Penggunaan tanah dikawasan lindung tidak boleh mengganggu fungsi alam, harus diperhatikan dan dicegah kerusakannnya</a:t>
            </a:r>
          </a:p>
          <a:p>
            <a:pPr marL="514350" indent="-514350">
              <a:buAutoNum type="alphaLcPeriod" startAt="8"/>
            </a:pPr>
            <a:r>
              <a:rPr lang="id-ID" dirty="0" smtClean="0"/>
              <a:t>Penggunaan tanah dikawasan budidaya harus sesuai dengan RTRW, tidak boleh diterlantarkan, harus dipelihara dan dicegah kerusakannya, pemanfaatannya tidak saling bertentangan, tidak saling menganggu dan harus memberikan nilai tambahan.</a:t>
            </a:r>
          </a:p>
          <a:p>
            <a:pPr marL="514350" indent="-514350">
              <a:buAutoNum type="alphaLcPeriod" startAt="8"/>
            </a:pPr>
            <a:r>
              <a:rPr lang="id-ID" dirty="0" smtClean="0"/>
              <a:t>Pengelolaan penatagunaan tanah meliputi pembinaan dan pengendalian ( pengawasan dan penertiban)atas penyelenggaraannya dilakukan oleh pemerintah dengan melaksanakan pemantauan, penguasaan, penggunaan dan pemanfaatan tanah.</a:t>
            </a:r>
          </a:p>
          <a:p>
            <a:pPr marL="514350" indent="-514350">
              <a:buNone/>
            </a:pPr>
            <a:r>
              <a:rPr lang="id-ID" dirty="0" smtClean="0"/>
              <a:t> </a:t>
            </a:r>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a:bodyPr>
          <a:lstStyle/>
          <a:p>
            <a:pPr>
              <a:buNone/>
            </a:pPr>
            <a:r>
              <a:rPr lang="id-ID" dirty="0" smtClean="0"/>
              <a:t>Ruang lingkup administrasi pertanahan menurut Murad, R (2013) terdiri dari:</a:t>
            </a:r>
          </a:p>
          <a:p>
            <a:pPr>
              <a:buNone/>
            </a:pPr>
            <a:endParaRPr lang="id-ID" dirty="0" smtClean="0"/>
          </a:p>
          <a:p>
            <a:pPr marL="514350" indent="-514350">
              <a:buFont typeface="+mj-lt"/>
              <a:buAutoNum type="arabicPeriod"/>
            </a:pPr>
            <a:r>
              <a:rPr lang="id-ID" sz="2800" b="1" dirty="0" smtClean="0">
                <a:solidFill>
                  <a:srgbClr val="0070C0"/>
                </a:solidFill>
              </a:rPr>
              <a:t>Penatagunaan Lahan</a:t>
            </a:r>
          </a:p>
          <a:p>
            <a:pPr marL="514350" indent="-514350">
              <a:buFont typeface="+mj-lt"/>
              <a:buAutoNum type="arabicPeriod"/>
            </a:pPr>
            <a:r>
              <a:rPr lang="id-ID" sz="2800" dirty="0" smtClean="0"/>
              <a:t>Penataan penguasaan tanah (Landreform) </a:t>
            </a:r>
          </a:p>
          <a:p>
            <a:pPr marL="514350" indent="-514350">
              <a:buFont typeface="+mj-lt"/>
              <a:buAutoNum type="arabicPeriod"/>
            </a:pPr>
            <a:r>
              <a:rPr lang="id-ID" sz="2800" dirty="0" smtClean="0"/>
              <a:t>Penetapan Hak dan Pendaftaran Tanah</a:t>
            </a:r>
          </a:p>
          <a:p>
            <a:pPr marL="514350" indent="-514350">
              <a:buFont typeface="+mj-lt"/>
              <a:buAutoNum type="arabicPeriod"/>
            </a:pPr>
            <a:r>
              <a:rPr lang="id-ID" sz="2800" dirty="0" smtClean="0"/>
              <a:t>Pengukuran</a:t>
            </a:r>
            <a:r>
              <a:rPr lang="id-ID" sz="2800" b="1" dirty="0" smtClean="0"/>
              <a:t>, </a:t>
            </a:r>
            <a:r>
              <a:rPr lang="id-ID" sz="2800" dirty="0" smtClean="0"/>
              <a:t>survei dan pemetaan tanah</a:t>
            </a:r>
          </a:p>
          <a:p>
            <a:pPr marL="514350" indent="-514350">
              <a:buFont typeface="+mj-lt"/>
              <a:buAutoNum type="arabicPeriod"/>
            </a:pPr>
            <a:r>
              <a:rPr lang="id-ID" sz="2800" dirty="0" smtClean="0"/>
              <a:t>Pengendalian pemanfaatan dan pelaksanaan hak atas tanah serta pemberdayaan masyarakat</a:t>
            </a:r>
          </a:p>
          <a:p>
            <a:pPr marL="514350" indent="-514350">
              <a:buFont typeface="+mj-lt"/>
              <a:buAutoNum type="arabicPeriod"/>
            </a:pPr>
            <a:r>
              <a:rPr lang="id-ID" sz="2800" dirty="0" smtClean="0"/>
              <a:t>Penyelesaian sengketa dan masalah pertanahan</a:t>
            </a:r>
          </a:p>
          <a:p>
            <a:pPr marL="514350" indent="-514350">
              <a:buFont typeface="+mj-lt"/>
              <a:buAutoNum type="arabicPeriod"/>
            </a:pPr>
            <a:endParaRPr lang="id-ID"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5411807"/>
          </a:xfrm>
        </p:spPr>
        <p:txBody>
          <a:bodyPr>
            <a:normAutofit fontScale="92500" lnSpcReduction="20000"/>
          </a:bodyPr>
          <a:lstStyle/>
          <a:p>
            <a:pPr>
              <a:buNone/>
            </a:pPr>
            <a:r>
              <a:rPr lang="id-ID" dirty="0" smtClean="0"/>
              <a:t>k. Inventarisasi berupa pengumpulan dan pengolahan data penguasaan, penggunaan dan pemanfaatan, kemampuan, evaluasi tanah serta data pendukung.</a:t>
            </a:r>
          </a:p>
          <a:p>
            <a:pPr marL="514350" indent="-514350">
              <a:buAutoNum type="alphaLcPeriod" startAt="12"/>
            </a:pPr>
            <a:r>
              <a:rPr lang="id-ID" dirty="0" smtClean="0"/>
              <a:t>Pelaksanaan pola penyesuaian RTRW dilakukan melalui penataan kembali, upaya kemitraan dan penyerahan serta pelepasan hak atas tanah kepada negara atau pihak lain dengan pengganti sesuai dengan perpu</a:t>
            </a:r>
          </a:p>
          <a:p>
            <a:pPr marL="514350" indent="-514350">
              <a:buAutoNum type="alphaLcPeriod" startAt="12"/>
            </a:pPr>
            <a:r>
              <a:rPr lang="id-ID" dirty="0" smtClean="0"/>
              <a:t>Penyesuaian tersebut harus mempertimbangkan kebijakan, hak-hak masyarakat pemilik tanah , investasi pembangunan sarana dan prasarana serta evaluasi tanah dengan melibatkan masyarakat </a:t>
            </a:r>
            <a:endParaRPr lang="id-ID"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28604"/>
            <a:ext cx="8229600" cy="5697559"/>
          </a:xfrm>
        </p:spPr>
        <p:txBody>
          <a:bodyPr>
            <a:normAutofit fontScale="92500" lnSpcReduction="20000"/>
          </a:bodyPr>
          <a:lstStyle/>
          <a:p>
            <a:pPr marL="514350" indent="-514350">
              <a:buAutoNum type="alphaLcPeriod" startAt="14"/>
            </a:pPr>
            <a:r>
              <a:rPr lang="id-ID" dirty="0" smtClean="0"/>
              <a:t>Pemantauan dalam rangka pembinaan dan pengendalian diselenggarakan melalui pengelolaan sistem informasi geografis (SIG) penatagunaan tanah dan pengawasannya dilakukan oleh pemerintah dengan cara supervisi dan laporan sedangkan tindakan penertiban dilakukan oleh pemerintah kabupaten/kota yang bersangkutan</a:t>
            </a:r>
          </a:p>
          <a:p>
            <a:pPr marL="514350" indent="-514350">
              <a:buAutoNum type="alphaLcPeriod" startAt="14"/>
            </a:pPr>
            <a:r>
              <a:rPr lang="id-ID" dirty="0" smtClean="0"/>
              <a:t>Untuk dapat terselenggaranya ketentuan peraturan pemerintah dengan baik, pemerintah dalam hal ini BPN RI harus menetapkan pedoman, standar dan kriteria teknis agar pemerintah kabupaten/kota dapat menerbitkan pedoman teknis sesuai dengan kultur dan kondisi di daerahnya</a:t>
            </a:r>
            <a:endParaRPr lang="id-ID"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Implementasi </a:t>
            </a:r>
            <a:endParaRPr lang="id-ID" b="1" dirty="0"/>
          </a:p>
        </p:txBody>
      </p:sp>
      <p:sp>
        <p:nvSpPr>
          <p:cNvPr id="3" name="Content Placeholder 2"/>
          <p:cNvSpPr>
            <a:spLocks noGrp="1"/>
          </p:cNvSpPr>
          <p:nvPr>
            <p:ph idx="1"/>
          </p:nvPr>
        </p:nvSpPr>
        <p:spPr/>
        <p:txBody>
          <a:bodyPr>
            <a:normAutofit fontScale="92500"/>
          </a:bodyPr>
          <a:lstStyle/>
          <a:p>
            <a:pPr marL="514350" indent="-514350">
              <a:buAutoNum type="arabicPeriod"/>
            </a:pPr>
            <a:r>
              <a:rPr lang="id-ID" dirty="0" smtClean="0"/>
              <a:t>Belum memperoleh hasil yang diharapkan, terbukti masih terdapatnya konflik akibat belum dilakukan penataan kembali, </a:t>
            </a:r>
          </a:p>
          <a:p>
            <a:pPr marL="514350" indent="-514350">
              <a:buNone/>
            </a:pPr>
            <a:r>
              <a:rPr lang="id-ID" dirty="0" smtClean="0"/>
              <a:t>	contoh:</a:t>
            </a:r>
          </a:p>
          <a:p>
            <a:pPr>
              <a:buNone/>
            </a:pPr>
            <a:r>
              <a:rPr lang="id-ID" dirty="0" smtClean="0"/>
              <a:t>		kepemilikan kebun sawit antara kebun inti 	dan kebun plasma di Sumatera Selatan 	menutut data BPN lahan kebun sawit pada 	tahun 2010 seluas 818.248 ha, masih ada 	30 sengketa lahan yang belum terselesaikan </a:t>
            </a:r>
            <a:endParaRPr lang="id-ID"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71480"/>
            <a:ext cx="8229600" cy="5554683"/>
          </a:xfrm>
        </p:spPr>
        <p:txBody>
          <a:bodyPr/>
          <a:lstStyle/>
          <a:p>
            <a:pPr>
              <a:buNone/>
            </a:pPr>
            <a:r>
              <a:rPr lang="id-ID" dirty="0" smtClean="0"/>
              <a:t>2. Demikian pula pelaksanaan untuk memperoleh keseimbangan antara kawasan hutan dan kawasan budidaya masih terjadi penyimbangan dan tupang tindih baik untuk pemberian izin maupun penambahan kawasan hutan lindung secara tidak terkendali, contoh yang terjadi di pulau batam. </a:t>
            </a:r>
          </a:p>
          <a:p>
            <a:pPr>
              <a:buNone/>
            </a:pPr>
            <a:r>
              <a:rPr lang="id-ID" dirty="0" smtClean="0"/>
              <a:t>3. Tidak singkronnya neraca penggunaan dan persediaan tanah </a:t>
            </a:r>
            <a:endParaRPr lang="id-ID"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pPr>
              <a:buNone/>
            </a:pPr>
            <a:endParaRPr lang="id-ID" dirty="0" smtClean="0"/>
          </a:p>
          <a:p>
            <a:pPr>
              <a:buNone/>
            </a:pPr>
            <a:endParaRPr lang="id-ID" dirty="0" smtClean="0"/>
          </a:p>
          <a:p>
            <a:pPr algn="ctr">
              <a:buNone/>
            </a:pPr>
            <a:r>
              <a:rPr lang="id-ID" sz="4400" b="1" dirty="0" smtClean="0"/>
              <a:t>TERIMA KASIH </a:t>
            </a:r>
            <a:endParaRPr lang="id-ID" sz="4400" b="1"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1. Penatagunaan Lahan</a:t>
            </a:r>
            <a:endParaRPr lang="id-ID" dirty="0"/>
          </a:p>
        </p:txBody>
      </p:sp>
      <p:sp>
        <p:nvSpPr>
          <p:cNvPr id="3" name="Content Placeholder 2"/>
          <p:cNvSpPr>
            <a:spLocks noGrp="1"/>
          </p:cNvSpPr>
          <p:nvPr>
            <p:ph idx="1"/>
          </p:nvPr>
        </p:nvSpPr>
        <p:spPr/>
        <p:txBody>
          <a:bodyPr/>
          <a:lstStyle/>
          <a:p>
            <a:pPr>
              <a:buNone/>
            </a:pPr>
            <a:r>
              <a:rPr lang="id-ID" dirty="0" smtClean="0"/>
              <a:t>Merupakan serangkaian kegiatan;</a:t>
            </a:r>
          </a:p>
          <a:p>
            <a:pPr>
              <a:buFont typeface="Wingdings" pitchFamily="2" charset="2"/>
              <a:buChar char="§"/>
            </a:pPr>
            <a:r>
              <a:rPr lang="id-ID" dirty="0" smtClean="0"/>
              <a:t>Penataan</a:t>
            </a:r>
          </a:p>
          <a:p>
            <a:pPr>
              <a:buFont typeface="Wingdings" pitchFamily="2" charset="2"/>
              <a:buChar char="§"/>
            </a:pPr>
            <a:r>
              <a:rPr lang="id-ID" dirty="0" smtClean="0"/>
              <a:t>Peruntukan</a:t>
            </a:r>
          </a:p>
          <a:p>
            <a:pPr>
              <a:buFont typeface="Wingdings" pitchFamily="2" charset="2"/>
              <a:buChar char="§"/>
            </a:pPr>
            <a:r>
              <a:rPr lang="id-ID" dirty="0" smtClean="0"/>
              <a:t>Penggunaan</a:t>
            </a:r>
          </a:p>
          <a:p>
            <a:pPr>
              <a:buFont typeface="Wingdings" pitchFamily="2" charset="2"/>
              <a:buChar char="§"/>
            </a:pPr>
            <a:r>
              <a:rPr lang="id-ID" dirty="0" smtClean="0"/>
              <a:t>penyelesaian tanah </a:t>
            </a:r>
          </a:p>
          <a:p>
            <a:pPr>
              <a:buNone/>
            </a:pPr>
            <a:r>
              <a:rPr lang="id-ID" dirty="0"/>
              <a:t>	</a:t>
            </a:r>
            <a:r>
              <a:rPr lang="id-ID" dirty="0" smtClean="0"/>
              <a:t>secara berkesinambungan dan teratur berdasarkan asas manfaat, lestari, optimal, seimbang dan serasi. </a:t>
            </a:r>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lnSpcReduction="10000"/>
          </a:bodyPr>
          <a:lstStyle/>
          <a:p>
            <a:pPr>
              <a:buNone/>
            </a:pPr>
            <a:r>
              <a:rPr lang="id-ID" dirty="0"/>
              <a:t>M</a:t>
            </a:r>
            <a:r>
              <a:rPr lang="id-ID" dirty="0" smtClean="0"/>
              <a:t>enurut peraturan pemerintah no. 16 Tahun 2004 (LN 2004 No.45) penatagunaan tanah adalah pola tata guna tanah yang meliputi:</a:t>
            </a:r>
          </a:p>
          <a:p>
            <a:pPr>
              <a:buFont typeface="Wingdings" pitchFamily="2" charset="2"/>
              <a:buChar char="§"/>
            </a:pPr>
            <a:r>
              <a:rPr lang="id-ID" dirty="0" smtClean="0"/>
              <a:t>penguasaan</a:t>
            </a:r>
          </a:p>
          <a:p>
            <a:pPr>
              <a:buFont typeface="Wingdings" pitchFamily="2" charset="2"/>
              <a:buChar char="§"/>
            </a:pPr>
            <a:r>
              <a:rPr lang="id-ID" dirty="0"/>
              <a:t>p</a:t>
            </a:r>
            <a:r>
              <a:rPr lang="id-ID" dirty="0" smtClean="0"/>
              <a:t>enggunaan </a:t>
            </a:r>
          </a:p>
          <a:p>
            <a:pPr>
              <a:buFont typeface="Wingdings" pitchFamily="2" charset="2"/>
              <a:buChar char="§"/>
            </a:pPr>
            <a:r>
              <a:rPr lang="id-ID" dirty="0"/>
              <a:t>p</a:t>
            </a:r>
            <a:r>
              <a:rPr lang="id-ID" dirty="0" smtClean="0"/>
              <a:t>emanfaatan tanah</a:t>
            </a:r>
          </a:p>
          <a:p>
            <a:pPr>
              <a:buNone/>
            </a:pPr>
            <a:r>
              <a:rPr lang="id-ID" dirty="0"/>
              <a:t>	</a:t>
            </a:r>
            <a:r>
              <a:rPr lang="id-ID" dirty="0" smtClean="0"/>
              <a:t>yang berwujud konsolidasi pemanfaatan tanah melalui pengaturan kelembagaan yang terkait dengan pemanfaatan tanah sebagai satu kesatuan sistem untuk kepentingan masyarakat secara adil.</a:t>
            </a:r>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normAutofit fontScale="92500" lnSpcReduction="20000"/>
          </a:bodyPr>
          <a:lstStyle/>
          <a:p>
            <a:pPr>
              <a:buNone/>
            </a:pPr>
            <a:r>
              <a:rPr lang="id-ID" dirty="0" smtClean="0"/>
              <a:t>Peraturan tersebut merupakan perwujudan pasal 14 dan pasal 15 Undang-undang pokok agraria (UUPA)sebagai upaya agar pemerintah mempunyai rencana umum mengenai: </a:t>
            </a:r>
          </a:p>
          <a:p>
            <a:r>
              <a:rPr lang="id-ID" dirty="0" smtClean="0"/>
              <a:t>persediaan</a:t>
            </a:r>
          </a:p>
          <a:p>
            <a:r>
              <a:rPr lang="id-ID" dirty="0"/>
              <a:t>p</a:t>
            </a:r>
            <a:r>
              <a:rPr lang="id-ID" dirty="0" smtClean="0"/>
              <a:t>eruntukan</a:t>
            </a:r>
          </a:p>
          <a:p>
            <a:r>
              <a:rPr lang="id-ID" dirty="0"/>
              <a:t>p</a:t>
            </a:r>
            <a:r>
              <a:rPr lang="id-ID" dirty="0" smtClean="0"/>
              <a:t>enggunaan tanah (bumi, air dan ruang angkasa)</a:t>
            </a:r>
          </a:p>
          <a:p>
            <a:r>
              <a:rPr lang="id-ID" dirty="0" smtClean="0"/>
              <a:t>serta kekayaan yang terkandung di dalamnya untuk keperluan:</a:t>
            </a:r>
          </a:p>
          <a:p>
            <a:pPr>
              <a:buNone/>
            </a:pPr>
            <a:r>
              <a:rPr lang="id-ID" dirty="0"/>
              <a:t>	</a:t>
            </a:r>
            <a:r>
              <a:rPr lang="id-ID" dirty="0" smtClean="0"/>
              <a:t>1. 	negara</a:t>
            </a:r>
          </a:p>
          <a:p>
            <a:pPr>
              <a:buNone/>
            </a:pPr>
            <a:r>
              <a:rPr lang="id-ID" dirty="0"/>
              <a:t>	</a:t>
            </a:r>
            <a:r>
              <a:rPr lang="id-ID" dirty="0" smtClean="0"/>
              <a:t>2. 	peribadatan dan keperluan-keperluan suci 	lainnya sesuai dengan dasar ketuhanan yang 	maha esa.</a:t>
            </a: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28596" y="428604"/>
            <a:ext cx="8229600" cy="6072230"/>
          </a:xfrm>
        </p:spPr>
        <p:txBody>
          <a:bodyPr/>
          <a:lstStyle/>
          <a:p>
            <a:pPr marL="514350" indent="-514350">
              <a:buAutoNum type="arabicPeriod" startAt="3"/>
            </a:pPr>
            <a:r>
              <a:rPr lang="id-ID" dirty="0" smtClean="0"/>
              <a:t>pusat-pusat kehidupan masyarakat, sosial, kebudayaan dan kesejahteraan</a:t>
            </a:r>
          </a:p>
          <a:p>
            <a:pPr marL="514350" indent="-514350">
              <a:buAutoNum type="arabicPeriod" startAt="3"/>
            </a:pPr>
            <a:r>
              <a:rPr lang="id-ID" dirty="0" smtClean="0"/>
              <a:t>Mengembangkan produksi pertanian, peternakan dan perikanan </a:t>
            </a:r>
          </a:p>
          <a:p>
            <a:pPr marL="514350" indent="-514350">
              <a:buAutoNum type="arabicPeriod" startAt="3"/>
            </a:pPr>
            <a:r>
              <a:rPr lang="id-ID" dirty="0" smtClean="0"/>
              <a:t>Mengembangkan industri, transmigrasi dan pertambangan</a:t>
            </a:r>
          </a:p>
          <a:p>
            <a:pPr marL="514350" indent="-514350">
              <a:buAutoNum type="arabicPeriod" startAt="3"/>
            </a:pPr>
            <a:r>
              <a:rPr lang="id-ID" dirty="0" smtClean="0"/>
              <a:t>Usaha-usaha pemeliharaan tanah meliputi usaha mempertahankan kesuburan serta mencegah kerusakan tanah.</a:t>
            </a:r>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id-ID" dirty="0" smtClean="0"/>
              <a:t>	Penggunaan tanah adalah wujud tutupan permukaan bumi baik yang terbentuk secara alami maupun buatan manusia.</a:t>
            </a:r>
          </a:p>
          <a:p>
            <a:pPr>
              <a:buNone/>
            </a:pPr>
            <a:endParaRPr lang="id-ID" dirty="0"/>
          </a:p>
          <a:p>
            <a:pPr>
              <a:buNone/>
            </a:pPr>
            <a:r>
              <a:rPr lang="id-ID" dirty="0" smtClean="0"/>
              <a:t>Dalam pasal 13 UUPA, secara umum</a:t>
            </a:r>
          </a:p>
          <a:p>
            <a:pPr>
              <a:buNone/>
            </a:pPr>
            <a:r>
              <a:rPr lang="id-ID" dirty="0" smtClean="0"/>
              <a:t>penggunaan tanah dibedakan menjadi 2 yaitu </a:t>
            </a:r>
          </a:p>
          <a:p>
            <a:pPr marL="514350" indent="-514350">
              <a:buAutoNum type="arabicPeriod"/>
            </a:pPr>
            <a:r>
              <a:rPr lang="id-ID" dirty="0" smtClean="0"/>
              <a:t>kawasan lindung </a:t>
            </a:r>
          </a:p>
          <a:p>
            <a:pPr marL="514350" indent="-514350">
              <a:buAutoNum type="arabicPeriod"/>
            </a:pPr>
            <a:r>
              <a:rPr lang="id-ID" dirty="0" smtClean="0"/>
              <a:t>Kawasan budidaya</a:t>
            </a:r>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626121"/>
          </a:xfrm>
        </p:spPr>
        <p:txBody>
          <a:bodyPr/>
          <a:lstStyle/>
          <a:p>
            <a:pPr>
              <a:buNone/>
            </a:pPr>
            <a:r>
              <a:rPr lang="id-ID" dirty="0" smtClean="0"/>
              <a:t>	Namun secara kongkret dalam prakteknya penggunaan tanah dibedakan dalam 2 yaitu:</a:t>
            </a:r>
          </a:p>
          <a:p>
            <a:pPr>
              <a:buNone/>
            </a:pPr>
            <a:endParaRPr lang="id-ID" dirty="0" smtClean="0"/>
          </a:p>
          <a:p>
            <a:pPr marL="514350" indent="-514350">
              <a:buAutoNum type="arabicPeriod"/>
            </a:pPr>
            <a:r>
              <a:rPr lang="id-ID" dirty="0" smtClean="0"/>
              <a:t>Penggunaan tanah perdesaan (pertanian, peternakan, kehutanan)</a:t>
            </a:r>
          </a:p>
          <a:p>
            <a:pPr marL="514350" indent="-514350">
              <a:buAutoNum type="arabicPeriod"/>
            </a:pPr>
            <a:r>
              <a:rPr lang="id-ID" dirty="0" smtClean="0"/>
              <a:t>Penggunaan tanah perkotaan (permukiman, jasa, instansi, industri)</a:t>
            </a:r>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id-ID" dirty="0" smtClean="0"/>
              <a:t>1. Penggunaan tanah perdesaan</a:t>
            </a:r>
            <a:endParaRPr lang="id-ID" dirty="0"/>
          </a:p>
        </p:txBody>
      </p:sp>
      <p:sp>
        <p:nvSpPr>
          <p:cNvPr id="3" name="Content Placeholder 2"/>
          <p:cNvSpPr>
            <a:spLocks noGrp="1"/>
          </p:cNvSpPr>
          <p:nvPr>
            <p:ph idx="1"/>
          </p:nvPr>
        </p:nvSpPr>
        <p:spPr/>
        <p:txBody>
          <a:bodyPr>
            <a:normAutofit fontScale="85000" lnSpcReduction="20000"/>
          </a:bodyPr>
          <a:lstStyle/>
          <a:p>
            <a:pPr>
              <a:buNone/>
            </a:pPr>
            <a:r>
              <a:rPr lang="id-ID" dirty="0" smtClean="0"/>
              <a:t>	Penggunaan tanah dilakukan dengan berpegang pada prinsip </a:t>
            </a:r>
            <a:r>
              <a:rPr lang="id-ID" i="1" dirty="0" smtClean="0"/>
              <a:t>lestari</a:t>
            </a:r>
            <a:r>
              <a:rPr lang="id-ID" dirty="0" smtClean="0"/>
              <a:t> yakni:</a:t>
            </a:r>
          </a:p>
          <a:p>
            <a:pPr>
              <a:buFont typeface="Wingdings" pitchFamily="2" charset="2"/>
              <a:buChar char="§"/>
            </a:pPr>
            <a:r>
              <a:rPr lang="id-ID" dirty="0" smtClean="0"/>
              <a:t>menjaga (konservasi) terhadap lingkungan yang memiliki kekhususan</a:t>
            </a:r>
            <a:endParaRPr lang="id-ID" dirty="0"/>
          </a:p>
          <a:p>
            <a:pPr>
              <a:buFont typeface="Wingdings" pitchFamily="2" charset="2"/>
              <a:buChar char="§"/>
            </a:pPr>
            <a:r>
              <a:rPr lang="id-ID" dirty="0" smtClean="0"/>
              <a:t>Membangun secara terus menerus dan meningkat secara </a:t>
            </a:r>
            <a:r>
              <a:rPr lang="id-ID" i="1" dirty="0" smtClean="0"/>
              <a:t>optimal</a:t>
            </a:r>
          </a:p>
          <a:p>
            <a:pPr>
              <a:buFont typeface="Wingdings" pitchFamily="2" charset="2"/>
              <a:buChar char="§"/>
            </a:pPr>
            <a:r>
              <a:rPr lang="id-ID" dirty="0" smtClean="0"/>
              <a:t>Menjaga pertumbuhan ekonomi secara </a:t>
            </a:r>
            <a:r>
              <a:rPr lang="id-ID" i="1" dirty="0" smtClean="0"/>
              <a:t>serasi</a:t>
            </a:r>
            <a:r>
              <a:rPr lang="id-ID" dirty="0" smtClean="0"/>
              <a:t> dengan lingkungan sekitarnya</a:t>
            </a:r>
          </a:p>
          <a:p>
            <a:pPr>
              <a:buFont typeface="Wingdings" pitchFamily="2" charset="2"/>
              <a:buChar char="§"/>
            </a:pPr>
            <a:r>
              <a:rPr lang="id-ID" dirty="0" smtClean="0"/>
              <a:t>Menjaga keadaan agar tetap </a:t>
            </a:r>
            <a:r>
              <a:rPr lang="id-ID" i="1" dirty="0" smtClean="0"/>
              <a:t>seimbang</a:t>
            </a:r>
            <a:r>
              <a:rPr lang="id-ID" dirty="0" smtClean="0"/>
              <a:t> supaya tidak merusak lingkungan </a:t>
            </a:r>
          </a:p>
          <a:p>
            <a:pPr>
              <a:buNone/>
            </a:pPr>
            <a:r>
              <a:rPr lang="id-ID" dirty="0" smtClean="0"/>
              <a:t>Program ini disebut dengan asas </a:t>
            </a:r>
            <a:r>
              <a:rPr lang="id-ID" b="1" dirty="0" smtClean="0"/>
              <a:t>LOSS</a:t>
            </a:r>
            <a:r>
              <a:rPr lang="id-ID" dirty="0" smtClean="0"/>
              <a:t> (Lestari, Optimal, Serasi, dan Seimbang)</a:t>
            </a:r>
          </a:p>
          <a:p>
            <a:pPr>
              <a:buNone/>
            </a:pPr>
            <a:endParaRPr lang="id-ID" dirty="0"/>
          </a:p>
          <a:p>
            <a:pPr>
              <a:buNone/>
            </a:pPr>
            <a:endParaRPr lang="id-ID"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222</TotalTime>
  <Words>691</Words>
  <Application>Microsoft Office PowerPoint</Application>
  <PresentationFormat>On-screen Show (4:3)</PresentationFormat>
  <Paragraphs>120</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RUANG LINGKUP ADMINISTRASI PENATAGUNAAN TANAH</vt:lpstr>
      <vt:lpstr>Slide 2</vt:lpstr>
      <vt:lpstr>1. Penatagunaan Lahan</vt:lpstr>
      <vt:lpstr>Slide 4</vt:lpstr>
      <vt:lpstr>Slide 5</vt:lpstr>
      <vt:lpstr>Slide 6</vt:lpstr>
      <vt:lpstr>Slide 7</vt:lpstr>
      <vt:lpstr>Slide 8</vt:lpstr>
      <vt:lpstr>1. Penggunaan tanah perdesaan</vt:lpstr>
      <vt:lpstr>2. Penggunaan Tanah Perkotaan</vt:lpstr>
      <vt:lpstr>Slide 11</vt:lpstr>
      <vt:lpstr>Pelaksanaan Penatagunaan Tanah</vt:lpstr>
      <vt:lpstr>Slide 13</vt:lpstr>
      <vt:lpstr>Asas Penatagunaan Tanah</vt:lpstr>
      <vt:lpstr>Slide 15</vt:lpstr>
      <vt:lpstr>Tujuan Penatagunaan Tanah</vt:lpstr>
      <vt:lpstr>Kebijakan Penatagunaan Tanah</vt:lpstr>
      <vt:lpstr>Slide 18</vt:lpstr>
      <vt:lpstr>Slide 19</vt:lpstr>
      <vt:lpstr>Slide 20</vt:lpstr>
      <vt:lpstr>Slide 21</vt:lpstr>
      <vt:lpstr>Implementasi </vt:lpstr>
      <vt:lpstr>Slide 23</vt:lpstr>
      <vt:lpstr>Slide 24</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RUANG LINGKUP ADMINISTRASI PERTANAHAN</dc:title>
  <dc:creator>IDHAR_KU</dc:creator>
  <cp:lastModifiedBy>IDHAR_KU</cp:lastModifiedBy>
  <cp:revision>40</cp:revision>
  <dcterms:created xsi:type="dcterms:W3CDTF">2018-09-19T08:29:27Z</dcterms:created>
  <dcterms:modified xsi:type="dcterms:W3CDTF">2018-09-26T08:55:06Z</dcterms:modified>
</cp:coreProperties>
</file>