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71" r:id="rId10"/>
    <p:sldId id="266" r:id="rId11"/>
    <p:sldId id="267" r:id="rId12"/>
    <p:sldId id="265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68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FE911-2B48-47BE-90E9-9ED9CABC266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CC87-BFF9-4519-86D2-6456EC31780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PENATAAN PENGUASAAN TANAH (LANDREFORM)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Tata Laksana Penataan Penguasaan Tanah (Landreform)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Tata kerja dalam pelaksanaan Landreform,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 	bagian landreform pada kantor agraria yang 	merupakan staf sekretariat dengan 	tugas 	menjalankan 	tugas tata usaha, membuat laporan dan statistik serta 	yang berkenaan pelaksanaan landreform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</a:t>
            </a:r>
            <a:r>
              <a:rPr lang="id-ID" sz="2400" dirty="0" smtClean="0">
                <a:latin typeface="Tw Cen MT" pitchFamily="34" charset="0"/>
              </a:rPr>
              <a:t> 	Bagian kode/tanda terdiri dari; setiap panitia 	landreform daerah TK I dan TK II (sesuai dengan 	lampiran keputusan menteri agraria contoh TK I Jawa 	Barat nomer VIII, TK II Bogor nomer 54; tanah yang akan 	dibagikan diberi kode urutan huruf untuk tanah kelebihan 	dengan kode A, tanah guntai / absente dengan kode B, 	tanagh swapraja dan bekas swapraja  dengan kode C, 	tanah lainnya dengan kode D.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lain" startAt="3"/>
            </a:pPr>
            <a:r>
              <a:rPr lang="id-ID" dirty="0" smtClean="0">
                <a:latin typeface="Tw Cen MT" pitchFamily="34" charset="0"/>
              </a:rPr>
              <a:t>Bagian tata usaha terkait dengan surat menyurat, buku buku dan daftar yakni pembuatan buku induk, pembuatan daftar-daftar atau blangko, surat menyurat</a:t>
            </a:r>
          </a:p>
          <a:p>
            <a:pPr marL="514350" indent="-514350">
              <a:buAutoNum type="arabicPlain" startAt="3"/>
            </a:pPr>
            <a:r>
              <a:rPr lang="id-ID" dirty="0" smtClean="0">
                <a:latin typeface="Tw Cen MT" pitchFamily="34" charset="0"/>
              </a:rPr>
              <a:t>Bagian administrasi keuangan</a:t>
            </a:r>
          </a:p>
          <a:p>
            <a:pPr marL="514350" indent="-514350">
              <a:buAutoNum type="arabicPlain" startAt="3"/>
            </a:pPr>
            <a:r>
              <a:rPr lang="id-ID" dirty="0" smtClean="0">
                <a:latin typeface="Tw Cen MT" pitchFamily="34" charset="0"/>
              </a:rPr>
              <a:t>Bagian pelaksanaan penguasaan tanah pertanian absentee/guntai merupakan 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a. Tanah pertanian yang pemiliknya bertempat 	tinggal diluar Kecamatan letak tanah, 	sebagian tanah di kuasai oleh negara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b. Wewenang pelaksanaanya diserahkan ke 	panitia landreform TK. II dibantu panitian 	kecamatan dan desa yang meliputi: 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200026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Menetapkan besarnya ganti rugi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Mengurus pemberian surat ijin 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Menyelenggarakan redistribusi tanah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Penataan penggunaan tanah dilaksanakan berdasarkan rencana tata </a:t>
            </a:r>
            <a:r>
              <a:rPr lang="fi-FI" dirty="0" smtClean="0"/>
              <a:t>ruang</a:t>
            </a:r>
            <a:r>
              <a:rPr lang="id-ID" dirty="0" smtClean="0"/>
              <a:t> wilayah  </a:t>
            </a:r>
            <a:r>
              <a:rPr lang="id-ID" dirty="0" smtClean="0"/>
              <a:t>untuk mewujudkan kemakmuran rakyat dengan memperhatikan 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1. hak-hak rakyat </a:t>
            </a:r>
            <a:r>
              <a:rPr lang="id-ID" dirty="0" smtClean="0"/>
              <a:t>atas </a:t>
            </a:r>
            <a:r>
              <a:rPr lang="id-ID" dirty="0" smtClean="0"/>
              <a:t>tanah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2. fungsi </a:t>
            </a:r>
            <a:r>
              <a:rPr lang="id-ID" dirty="0" smtClean="0"/>
              <a:t>sosial atas </a:t>
            </a:r>
            <a:r>
              <a:rPr lang="id-ID" dirty="0" smtClean="0"/>
              <a:t>tanah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3. batas </a:t>
            </a:r>
            <a:r>
              <a:rPr lang="id-ID" dirty="0" smtClean="0"/>
              <a:t>maximum kepemilikan </a:t>
            </a:r>
            <a:r>
              <a:rPr lang="id-ID" dirty="0" smtClean="0"/>
              <a:t>tanah khususnya </a:t>
            </a:r>
            <a:r>
              <a:rPr lang="id-ID" dirty="0" smtClean="0"/>
              <a:t>tanah pertanian termasuk berbagai upaya lain untuk </a:t>
            </a:r>
            <a:r>
              <a:rPr lang="id-ID" dirty="0" smtClean="0"/>
              <a:t>mencegah </a:t>
            </a:r>
            <a:r>
              <a:rPr lang="fi-FI" dirty="0" smtClean="0"/>
              <a:t>pemusatan </a:t>
            </a:r>
            <a:r>
              <a:rPr lang="fi-FI" dirty="0" smtClean="0"/>
              <a:t>penguasaan tanah dan penelantaran tanah.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Redistribusi Tanah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t-IT" dirty="0" smtClean="0">
                <a:latin typeface="Tw Cen MT" pitchFamily="34" charset="0"/>
              </a:rPr>
              <a:t>Pengertian </a:t>
            </a:r>
            <a:r>
              <a:rPr lang="it-IT" dirty="0" smtClean="0">
                <a:latin typeface="Tw Cen MT" pitchFamily="34" charset="0"/>
              </a:rPr>
              <a:t>redistribusi tanah </a:t>
            </a:r>
            <a:r>
              <a:rPr lang="it-IT" dirty="0" smtClean="0">
                <a:latin typeface="Tw Cen MT" pitchFamily="34" charset="0"/>
              </a:rPr>
              <a:t>adalah</a:t>
            </a:r>
            <a:endParaRPr lang="it-IT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pengambilan </a:t>
            </a:r>
            <a:r>
              <a:rPr lang="id-ID" dirty="0" smtClean="0">
                <a:latin typeface="Tw Cen MT" pitchFamily="34" charset="0"/>
              </a:rPr>
              <a:t>tanah-tanah pertanian yang melebihi batas maximum, </a:t>
            </a:r>
            <a:r>
              <a:rPr lang="id-ID" dirty="0" smtClean="0">
                <a:latin typeface="Tw Cen MT" pitchFamily="34" charset="0"/>
              </a:rPr>
              <a:t>oleh pemerintah </a:t>
            </a:r>
            <a:r>
              <a:rPr lang="id-ID" dirty="0" smtClean="0">
                <a:latin typeface="Tw Cen MT" pitchFamily="34" charset="0"/>
              </a:rPr>
              <a:t>kemudian dibagikan kepada para petani yang tidak memilki </a:t>
            </a:r>
            <a:r>
              <a:rPr lang="id-ID" dirty="0" smtClean="0">
                <a:latin typeface="Tw Cen MT" pitchFamily="34" charset="0"/>
              </a:rPr>
              <a:t>tan.ah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4000" dirty="0" smtClean="0">
                <a:latin typeface="Tw Cen MT" pitchFamily="34" charset="0"/>
              </a:rPr>
              <a:t>Tanah-tanah yang </a:t>
            </a:r>
            <a:r>
              <a:rPr lang="id-ID" sz="4000" dirty="0" smtClean="0">
                <a:latin typeface="Tw Cen MT" pitchFamily="34" charset="0"/>
              </a:rPr>
              <a:t>dalam rangka pelaksanaan </a:t>
            </a:r>
            <a:r>
              <a:rPr lang="id-ID" sz="4000" i="1" dirty="0" smtClean="0">
                <a:latin typeface="Tw Cen MT" pitchFamily="34" charset="0"/>
              </a:rPr>
              <a:t>landeform akan </a:t>
            </a:r>
            <a:r>
              <a:rPr lang="id-ID" sz="4000" i="1" dirty="0" smtClean="0">
                <a:latin typeface="Tw Cen MT" pitchFamily="34" charset="0"/>
              </a:rPr>
              <a:t>dibagikan menurut ketentuan ketentuan yaitu :</a:t>
            </a:r>
          </a:p>
          <a:p>
            <a:pPr marL="514350" indent="-514350">
              <a:buAutoNum type="arabicPeriod"/>
            </a:pPr>
            <a:r>
              <a:rPr lang="id-ID" sz="4000" dirty="0" smtClean="0">
                <a:latin typeface="Tw Cen MT" pitchFamily="34" charset="0"/>
              </a:rPr>
              <a:t>Tanah-tanah </a:t>
            </a:r>
            <a:r>
              <a:rPr lang="id-ID" sz="4000" dirty="0" smtClean="0">
                <a:latin typeface="Tw Cen MT" pitchFamily="34" charset="0"/>
              </a:rPr>
              <a:t>selebihnya dari batas maximum sebagaimana </a:t>
            </a:r>
            <a:r>
              <a:rPr lang="id-ID" sz="4000" dirty="0" smtClean="0">
                <a:latin typeface="Tw Cen MT" pitchFamily="34" charset="0"/>
              </a:rPr>
              <a:t>dimaksudkan  dalam </a:t>
            </a:r>
            <a:r>
              <a:rPr lang="id-ID" sz="4000" dirty="0" smtClean="0">
                <a:latin typeface="Tw Cen MT" pitchFamily="34" charset="0"/>
              </a:rPr>
              <a:t>UU No. 56 Prp Tahun 1960 dan tanah-tanah yang jatuh pada negara</a:t>
            </a:r>
            <a:r>
              <a:rPr lang="id-ID" sz="4000" dirty="0" smtClean="0">
                <a:latin typeface="Tw Cen MT" pitchFamily="34" charset="0"/>
              </a:rPr>
              <a:t>, karena </a:t>
            </a:r>
            <a:r>
              <a:rPr lang="id-ID" sz="4000" dirty="0" smtClean="0">
                <a:latin typeface="Tw Cen MT" pitchFamily="34" charset="0"/>
              </a:rPr>
              <a:t>pemiliknya melanggar ketentuan-ketentuan undang-undang tersebut</a:t>
            </a:r>
            <a:r>
              <a:rPr lang="id-ID" sz="4000" dirty="0" smtClean="0">
                <a:latin typeface="Tw Cen MT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id-ID" sz="4000" dirty="0" smtClean="0">
                <a:latin typeface="Tw Cen MT" pitchFamily="34" charset="0"/>
              </a:rPr>
              <a:t>Tanah-tanah </a:t>
            </a:r>
            <a:r>
              <a:rPr lang="id-ID" sz="4000" dirty="0" smtClean="0">
                <a:latin typeface="Tw Cen MT" pitchFamily="34" charset="0"/>
              </a:rPr>
              <a:t>yang diambil oleh pemerintah, karena pemiliknya </a:t>
            </a:r>
            <a:r>
              <a:rPr lang="id-ID" sz="4000" dirty="0" smtClean="0">
                <a:latin typeface="Tw Cen MT" pitchFamily="34" charset="0"/>
              </a:rPr>
              <a:t>bertempat tinggal </a:t>
            </a:r>
            <a:r>
              <a:rPr lang="id-ID" sz="4000" dirty="0" smtClean="0">
                <a:latin typeface="Tw Cen MT" pitchFamily="34" charset="0"/>
              </a:rPr>
              <a:t>di luar daerah</a:t>
            </a:r>
            <a:r>
              <a:rPr lang="id-ID" sz="4000" dirty="0" smtClean="0">
                <a:latin typeface="Tw Cen MT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id-ID" sz="4000" dirty="0" smtClean="0">
                <a:latin typeface="Tw Cen MT" pitchFamily="34" charset="0"/>
              </a:rPr>
              <a:t>Tanah-tanah </a:t>
            </a:r>
            <a:r>
              <a:rPr lang="id-ID" sz="4000" dirty="0" smtClean="0">
                <a:latin typeface="Tw Cen MT" pitchFamily="34" charset="0"/>
              </a:rPr>
              <a:t>swapraja dan bekas swapraja yang telah beralih kepada </a:t>
            </a:r>
            <a:r>
              <a:rPr lang="id-ID" sz="4000" dirty="0" smtClean="0">
                <a:latin typeface="Tw Cen MT" pitchFamily="34" charset="0"/>
              </a:rPr>
              <a:t>negara, </a:t>
            </a:r>
            <a:r>
              <a:rPr lang="sv-SE" sz="4000" dirty="0" smtClean="0">
                <a:latin typeface="Tw Cen MT" pitchFamily="34" charset="0"/>
              </a:rPr>
              <a:t>sebagai </a:t>
            </a:r>
            <a:r>
              <a:rPr lang="sv-SE" sz="4000" dirty="0" smtClean="0">
                <a:latin typeface="Tw Cen MT" pitchFamily="34" charset="0"/>
              </a:rPr>
              <a:t>yang dimaksud dalam diktum ke empat huruf A UUPA</a:t>
            </a:r>
            <a:r>
              <a:rPr lang="sv-SE" sz="4000" dirty="0" smtClean="0">
                <a:latin typeface="Tw Cen MT" pitchFamily="34" charset="0"/>
              </a:rPr>
              <a:t>.</a:t>
            </a:r>
            <a:endParaRPr lang="id-ID" sz="40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sz="4000" dirty="0" smtClean="0">
                <a:latin typeface="Tw Cen MT" pitchFamily="34" charset="0"/>
              </a:rPr>
              <a:t>Tanah-tanah </a:t>
            </a:r>
            <a:r>
              <a:rPr lang="id-ID" sz="4000" dirty="0" smtClean="0">
                <a:latin typeface="Tw Cen MT" pitchFamily="34" charset="0"/>
              </a:rPr>
              <a:t>lain yang dikuasai langsung oleh negara yang akan </a:t>
            </a:r>
            <a:r>
              <a:rPr lang="id-ID" sz="4000" dirty="0" smtClean="0">
                <a:latin typeface="Tw Cen MT" pitchFamily="34" charset="0"/>
              </a:rPr>
              <a:t>ditegaskan lebih </a:t>
            </a:r>
            <a:r>
              <a:rPr lang="id-ID" sz="4000" dirty="0" smtClean="0">
                <a:latin typeface="Tw Cen MT" pitchFamily="34" charset="0"/>
              </a:rPr>
              <a:t>lanjut oleh Menteri Agraria.</a:t>
            </a:r>
            <a:endParaRPr lang="id-ID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Tw Cen MT" pitchFamily="34" charset="0"/>
              </a:rPr>
              <a:t/>
            </a:r>
            <a:br>
              <a:rPr lang="id-ID" b="1" dirty="0" smtClean="0">
                <a:latin typeface="Tw Cen MT" pitchFamily="34" charset="0"/>
              </a:rPr>
            </a:br>
            <a:r>
              <a:rPr lang="id-ID" b="1" dirty="0" smtClean="0">
                <a:latin typeface="Tw Cen MT" pitchFamily="34" charset="0"/>
              </a:rPr>
              <a:t>Pembaruan Agraria /Agraria Reform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Pembaruan agraria merupakan suatu </a:t>
            </a:r>
            <a:r>
              <a:rPr lang="id-ID" dirty="0" smtClean="0">
                <a:latin typeface="Tw Cen MT" pitchFamily="34" charset="0"/>
              </a:rPr>
              <a:t>proses yang berkesinambungan </a:t>
            </a:r>
            <a:r>
              <a:rPr lang="id-ID" dirty="0" smtClean="0">
                <a:latin typeface="Tw Cen MT" pitchFamily="34" charset="0"/>
              </a:rPr>
              <a:t>terkait </a:t>
            </a:r>
            <a:r>
              <a:rPr lang="id-ID" dirty="0" smtClean="0">
                <a:latin typeface="Tw Cen MT" pitchFamily="34" charset="0"/>
              </a:rPr>
              <a:t>dengan penataan kembali penguasaan, pemilikan, penggunaan dan pemanfaatan sumber daya agraria, dilaksanakan dalam rangka tercapainya kepastian dan perlindungan hukum serta keadilan dan kemakmuran bagi seluruh rakyat </a:t>
            </a:r>
            <a:r>
              <a:rPr lang="id-ID" dirty="0" smtClean="0">
                <a:latin typeface="Tw Cen MT" pitchFamily="34" charset="0"/>
              </a:rPr>
              <a:t>Indonesia. Pengertian tersebut didasari oleh  pasal </a:t>
            </a:r>
            <a:r>
              <a:rPr lang="id-ID" dirty="0" smtClean="0">
                <a:latin typeface="Tw Cen MT" pitchFamily="34" charset="0"/>
              </a:rPr>
              <a:t>2 TAP MPR IX/MPR/2001 mengenai pembaruan agraria dan pengelolaan sumber daya </a:t>
            </a:r>
            <a:r>
              <a:rPr lang="id-ID" dirty="0" smtClean="0">
                <a:latin typeface="Tw Cen MT" pitchFamily="34" charset="0"/>
              </a:rPr>
              <a:t>alam.</a:t>
            </a:r>
          </a:p>
          <a:p>
            <a:pPr>
              <a:buNone/>
            </a:pP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Prinsip-prinsip </a:t>
            </a:r>
            <a:r>
              <a:rPr lang="id-ID" dirty="0" smtClean="0"/>
              <a:t>pembaruan </a:t>
            </a:r>
            <a:r>
              <a:rPr lang="id-ID" dirty="0" smtClean="0"/>
              <a:t>agraria mencakup </a:t>
            </a:r>
            <a:r>
              <a:rPr lang="id-ID" dirty="0" smtClean="0"/>
              <a:t>tiga hal, yaitu :</a:t>
            </a:r>
          </a:p>
          <a:p>
            <a:r>
              <a:rPr lang="id-ID" dirty="0" smtClean="0"/>
              <a:t>Prinsip keadilan</a:t>
            </a:r>
          </a:p>
          <a:p>
            <a:r>
              <a:rPr lang="id-ID" dirty="0" smtClean="0"/>
              <a:t>Prinsip demokrasi, yaitu adanya posisi yang equal antara pemerintah, pemilik tanah dan orang yang tidak memiliki tanah.</a:t>
            </a:r>
          </a:p>
          <a:p>
            <a:r>
              <a:rPr lang="id-ID" dirty="0" smtClean="0"/>
              <a:t>Prinsip keberlanjutan.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Tujuan </a:t>
            </a:r>
            <a:r>
              <a:rPr lang="id-ID" b="1" dirty="0" smtClean="0">
                <a:latin typeface="Tw Cen MT" pitchFamily="34" charset="0"/>
              </a:rPr>
              <a:t>pembaruan agraria diantaranya :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Adanya </a:t>
            </a:r>
            <a:r>
              <a:rPr lang="id-ID" dirty="0" smtClean="0">
                <a:latin typeface="Tw Cen MT" pitchFamily="34" charset="0"/>
              </a:rPr>
              <a:t>pemilikan, penggunaan, dan pemanfaatan sumber daya agraria yang dilaksanakan dalam rangka tercapainya kepastian dan perlindungan hukum serta keadilan dan kemakmuran bagi seluruh rakyat Indonesia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3600" b="1" dirty="0" smtClean="0">
                <a:latin typeface="Tw Cen MT" pitchFamily="34" charset="0"/>
              </a:rPr>
              <a:t>Program agrarian </a:t>
            </a:r>
            <a:r>
              <a:rPr lang="id-ID" sz="3600" b="1" dirty="0" smtClean="0">
                <a:latin typeface="Tw Cen MT" pitchFamily="34" charset="0"/>
              </a:rPr>
              <a:t>reform terdiri dari: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Pengkajian </a:t>
            </a:r>
            <a:r>
              <a:rPr lang="id-ID" sz="3600" dirty="0" smtClean="0">
                <a:latin typeface="Tw Cen MT" pitchFamily="34" charset="0"/>
              </a:rPr>
              <a:t>ulang terhadap berbagai peraturan perundangundangan yang berkaitan dengan agraria dalam rangka sinkronisasi kebijakan </a:t>
            </a:r>
            <a:r>
              <a:rPr lang="id-ID" sz="3600" dirty="0" smtClean="0">
                <a:latin typeface="Tw Cen MT" pitchFamily="34" charset="0"/>
              </a:rPr>
              <a:t>antarsektor. 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Penataan </a:t>
            </a:r>
            <a:r>
              <a:rPr lang="id-ID" sz="3600" dirty="0" smtClean="0">
                <a:latin typeface="Tw Cen MT" pitchFamily="34" charset="0"/>
              </a:rPr>
              <a:t>kembali penguasaan, pemilikan, penggunaan dan pemanfaatan tanah (landreform) yang berkeadilan dengan memperhatikan kepemilikan tanah untuk rakyat</a:t>
            </a:r>
            <a:r>
              <a:rPr lang="id-ID" sz="3600" dirty="0" smtClean="0">
                <a:latin typeface="Tw Cen MT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Pendataan </a:t>
            </a:r>
            <a:r>
              <a:rPr lang="id-ID" sz="3600" dirty="0" smtClean="0">
                <a:latin typeface="Tw Cen MT" pitchFamily="34" charset="0"/>
              </a:rPr>
              <a:t>pertanahan melalui inventarisasi dan registrasi penguasaan, pemilikan, penggunaan dan pemanfaatan tanah secara komprehensif dan </a:t>
            </a:r>
            <a:r>
              <a:rPr lang="id-ID" sz="3600" dirty="0" smtClean="0">
                <a:latin typeface="Tw Cen MT" pitchFamily="34" charset="0"/>
              </a:rPr>
              <a:t>sistematis.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Penyelesaian konflik  </a:t>
            </a:r>
            <a:r>
              <a:rPr lang="id-ID" sz="3600" dirty="0" smtClean="0">
                <a:latin typeface="Tw Cen MT" pitchFamily="34" charset="0"/>
              </a:rPr>
              <a:t>yang berkenaan dengan sumber daya </a:t>
            </a:r>
            <a:r>
              <a:rPr lang="id-ID" sz="3600" dirty="0" smtClean="0">
                <a:latin typeface="Tw Cen MT" pitchFamily="34" charset="0"/>
              </a:rPr>
              <a:t>agraria.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M</a:t>
            </a:r>
            <a:r>
              <a:rPr lang="id-ID" sz="3600" dirty="0" smtClean="0">
                <a:latin typeface="Tw Cen MT" pitchFamily="34" charset="0"/>
              </a:rPr>
              <a:t>emperkuat </a:t>
            </a:r>
            <a:r>
              <a:rPr lang="id-ID" sz="3600" dirty="0" smtClean="0">
                <a:latin typeface="Tw Cen MT" pitchFamily="34" charset="0"/>
              </a:rPr>
              <a:t>kelembagaan dan kewenangannya dalam rangka mengemban pelaksanaan pembaruan </a:t>
            </a:r>
            <a:r>
              <a:rPr lang="id-ID" sz="3600" dirty="0" smtClean="0">
                <a:latin typeface="Tw Cen MT" pitchFamily="34" charset="0"/>
              </a:rPr>
              <a:t>agraria. </a:t>
            </a:r>
            <a:endParaRPr lang="id-ID" sz="3600" dirty="0" smtClean="0">
              <a:latin typeface="Tw Cen MT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1643074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>
                <a:latin typeface="Tw Cen MT" pitchFamily="34" charset="0"/>
              </a:rPr>
              <a:t>Pengertian </a:t>
            </a:r>
            <a:r>
              <a:rPr lang="id-ID" dirty="0" smtClean="0">
                <a:latin typeface="Tw Cen MT" pitchFamily="34" charset="0"/>
              </a:rPr>
              <a:t>penataan penguasan tanah (</a:t>
            </a:r>
            <a:r>
              <a:rPr lang="id-ID" i="1" dirty="0" smtClean="0">
                <a:latin typeface="Tw Cen MT" pitchFamily="34" charset="0"/>
              </a:rPr>
              <a:t>landreform)</a:t>
            </a:r>
            <a:r>
              <a:rPr lang="id-ID" dirty="0" smtClean="0">
                <a:latin typeface="Tw Cen MT" pitchFamily="34" charset="0"/>
              </a:rPr>
              <a:t> </a:t>
            </a:r>
            <a:r>
              <a:rPr lang="id-ID" dirty="0">
                <a:latin typeface="Tw Cen MT" pitchFamily="34" charset="0"/>
              </a:rPr>
              <a:t>dalam arti sempit adalah serangkaian tindakan dalam rangka </a:t>
            </a:r>
            <a:r>
              <a:rPr lang="id-ID" i="1" dirty="0">
                <a:latin typeface="Tw Cen MT" pitchFamily="34" charset="0"/>
              </a:rPr>
              <a:t>agrarian reform </a:t>
            </a:r>
            <a:r>
              <a:rPr lang="id-ID" dirty="0">
                <a:latin typeface="Tw Cen MT" pitchFamily="34" charset="0"/>
              </a:rPr>
              <a:t>Indonesia.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643314"/>
            <a:ext cx="8229600" cy="1643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d-ID" sz="3200" dirty="0" smtClean="0"/>
              <a:t>    </a:t>
            </a:r>
            <a:r>
              <a:rPr lang="id-ID" sz="3200" i="1" dirty="0" smtClean="0">
                <a:latin typeface="Tw Cen MT" pitchFamily="34" charset="0"/>
              </a:rPr>
              <a:t>Landreform</a:t>
            </a:r>
            <a:r>
              <a:rPr lang="id-ID" sz="3200" dirty="0" smtClean="0">
                <a:latin typeface="Tw Cen MT" pitchFamily="34" charset="0"/>
              </a:rPr>
              <a:t> maliputi perombakan mengenai pemilikan dan penguasaan tanah serta hubungan-hubungan yang bersangkutan dengan penguasaan tanah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</a:t>
            </a:r>
            <a:r>
              <a:rPr lang="id-ID" smtClean="0"/>
              <a:t>	</a:t>
            </a:r>
            <a:r>
              <a:rPr lang="id-ID" sz="6000" smtClean="0">
                <a:latin typeface="Tw Cen MT" pitchFamily="34" charset="0"/>
              </a:rPr>
              <a:t>TERIMA </a:t>
            </a:r>
            <a:r>
              <a:rPr lang="id-ID" sz="6000" dirty="0" smtClean="0">
                <a:latin typeface="Tw Cen MT" pitchFamily="34" charset="0"/>
              </a:rPr>
              <a:t>KASIH</a:t>
            </a:r>
            <a:endParaRPr lang="id-ID" sz="6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Penegasan tanah bekas tanah partikelir dan bekas tanah hak guna usaha berdasarkan undang undang No.1 Tahun 1958 tentang penghapusan tanah partikelir ditetapkan bahwa: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1. tanah-tanah eigendom atas nama pemiliknya yang mempunyai hak-hak pertuanan disebut tanah partikelir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2. </a:t>
            </a:r>
            <a:r>
              <a:rPr lang="id-ID" dirty="0" smtClean="0"/>
              <a:t>tanah-tanah eigendom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168592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 	</a:t>
            </a:r>
            <a:r>
              <a:rPr lang="id-ID" dirty="0" smtClean="0">
                <a:latin typeface="Tw Cen MT" pitchFamily="34" charset="0"/>
              </a:rPr>
              <a:t>Fungsi penataan penguasan tanah meliputi tugas mengawasi pembatasan penguasaan pemilikan dan penggunaan tanah. 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071810"/>
            <a:ext cx="8229600" cy="2500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v-SE" sz="3200" dirty="0" smtClean="0">
                <a:latin typeface="Tw Cen MT" pitchFamily="34" charset="0"/>
              </a:rPr>
              <a:t>Pelaksanaan </a:t>
            </a:r>
            <a:r>
              <a:rPr lang="sv-SE" sz="3200" dirty="0" smtClean="0">
                <a:latin typeface="Tw Cen MT" pitchFamily="34" charset="0"/>
              </a:rPr>
              <a:t>program </a:t>
            </a:r>
            <a:r>
              <a:rPr lang="sv-SE" sz="3200" i="1" dirty="0" smtClean="0">
                <a:latin typeface="Tw Cen MT" pitchFamily="34" charset="0"/>
              </a:rPr>
              <a:t>landreform </a:t>
            </a:r>
            <a:r>
              <a:rPr lang="sv-SE" sz="3200" dirty="0" smtClean="0">
                <a:latin typeface="Tw Cen MT" pitchFamily="34" charset="0"/>
              </a:rPr>
              <a:t>merupakan upaya yang dilakukan </a:t>
            </a:r>
            <a:r>
              <a:rPr lang="sv-SE" sz="3200" dirty="0" smtClean="0">
                <a:latin typeface="Tw Cen MT" pitchFamily="34" charset="0"/>
              </a:rPr>
              <a:t>oleh</a:t>
            </a:r>
            <a:r>
              <a:rPr lang="id-ID" sz="3200" dirty="0" smtClean="0">
                <a:latin typeface="Tw Cen MT" pitchFamily="34" charset="0"/>
              </a:rPr>
              <a:t> pemerintah </a:t>
            </a:r>
            <a:r>
              <a:rPr lang="sv-SE" sz="3200" dirty="0" smtClean="0">
                <a:latin typeface="Tw Cen MT" pitchFamily="34" charset="0"/>
              </a:rPr>
              <a:t>untuk </a:t>
            </a:r>
            <a:r>
              <a:rPr lang="sv-SE" sz="3200" dirty="0" smtClean="0">
                <a:latin typeface="Tw Cen MT" pitchFamily="34" charset="0"/>
              </a:rPr>
              <a:t>melakukan perubahan dalam proses pemilikan </a:t>
            </a:r>
            <a:r>
              <a:rPr lang="sv-SE" sz="3200" dirty="0" smtClean="0">
                <a:latin typeface="Tw Cen MT" pitchFamily="34" charset="0"/>
              </a:rPr>
              <a:t>dan</a:t>
            </a:r>
            <a:r>
              <a:rPr lang="id-ID" sz="3200" dirty="0" smtClean="0">
                <a:latin typeface="Tw Cen MT" pitchFamily="34" charset="0"/>
              </a:rPr>
              <a:t> peningkatan </a:t>
            </a:r>
            <a:r>
              <a:rPr lang="id-ID" sz="3200" dirty="0" smtClean="0">
                <a:latin typeface="Tw Cen MT" pitchFamily="34" charset="0"/>
              </a:rPr>
              <a:t>produktifitas atas tanah.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Tw Cen MT" pitchFamily="34" charset="0"/>
              </a:rPr>
              <a:t>Dasar Hukum Penyelenggaraan Penataan Penguasaan Tanah 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400" dirty="0" smtClean="0">
                <a:latin typeface="Tw Cen MT" pitchFamily="34" charset="0"/>
              </a:rPr>
              <a:t>Pasal 7, 10 dan 17 Undang Undang Pokok Agraria (UUPA)</a:t>
            </a:r>
          </a:p>
          <a:p>
            <a:pPr marL="514350" indent="-514350">
              <a:buAutoNum type="arabicPeriod"/>
            </a:pPr>
            <a:r>
              <a:rPr lang="id-ID" sz="2400" dirty="0" smtClean="0">
                <a:latin typeface="Tw Cen MT" pitchFamily="34" charset="0"/>
              </a:rPr>
              <a:t>Undang Undang No. 1 Tahun 1958 tentang penghapusan tanah partikelir jo peraturan pemerintah No. 18 Tahun 1958 tentang pelaksanaan undang undang penghapusan tanah partikelir</a:t>
            </a:r>
          </a:p>
          <a:p>
            <a:pPr marL="514350" indent="-514350">
              <a:buAutoNum type="arabicPeriod"/>
            </a:pPr>
            <a:r>
              <a:rPr lang="id-ID" sz="2400" dirty="0" smtClean="0">
                <a:latin typeface="Tw Cen MT" pitchFamily="34" charset="0"/>
              </a:rPr>
              <a:t>Undang Undang No. 56 Tahun 1960 tentang penetapan </a:t>
            </a:r>
            <a:r>
              <a:rPr lang="id-ID" sz="2800" dirty="0" smtClean="0">
                <a:latin typeface="Tw Cen MT" pitchFamily="34" charset="0"/>
              </a:rPr>
              <a:t>luas tanah pertanian jo peraturan pemerintah No. 224 Tahun 1961 tentang pelaksanaan pembagian tanah dan pemberian ganti rugi 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Undang Undang No. 2 Tahun 1960 tentang perjanjian bagi hasil. 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200" b="1" dirty="0" smtClean="0">
                <a:latin typeface="Tw Cen MT" pitchFamily="34" charset="0"/>
              </a:rPr>
              <a:t>Administrasi Pelaksanaan Penataan Penguasaan Tanah</a:t>
            </a:r>
            <a:endParaRPr lang="id-ID" sz="32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254318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Pelaksanaan </a:t>
            </a:r>
            <a:r>
              <a:rPr lang="id-ID" i="1" dirty="0" smtClean="0"/>
              <a:t>Landreform</a:t>
            </a:r>
            <a:r>
              <a:rPr lang="id-ID" dirty="0" smtClean="0"/>
              <a:t> </a:t>
            </a:r>
            <a:r>
              <a:rPr lang="id-ID" dirty="0" smtClean="0"/>
              <a:t>pada intinya </a:t>
            </a:r>
            <a:r>
              <a:rPr lang="id-ID" dirty="0" smtClean="0"/>
              <a:t>bertujuan untuk memperbaiki </a:t>
            </a:r>
            <a:r>
              <a:rPr lang="id-ID" dirty="0" smtClean="0"/>
              <a:t>struktur penguasaan dan pemilikan tanah di tengah masyarakat, sehingga kemajuan ekonomi dapat diraih dan lebih menjamin keadilan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>
                <a:latin typeface="Tw Cen MT" pitchFamily="34" charset="0"/>
              </a:rPr>
              <a:t>Tujuan pelaksanaan </a:t>
            </a:r>
            <a:r>
              <a:rPr lang="id-ID" sz="3600" i="1" dirty="0" smtClean="0">
                <a:latin typeface="Tw Cen MT" pitchFamily="34" charset="0"/>
              </a:rPr>
              <a:t>landreform </a:t>
            </a:r>
            <a:r>
              <a:rPr lang="id-ID" sz="3600" dirty="0" smtClean="0">
                <a:latin typeface="Tw Cen MT" pitchFamily="34" charset="0"/>
              </a:rPr>
              <a:t>adalah: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Untuk pemerataan penguasaan tanah sehingga menciptakan pemerataan hak atas tanah diantara para pemilik tanah melalui redisribusi tanah dan mengurangi perbedaan pendapatan.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latin typeface="Tw Cen MT" pitchFamily="34" charset="0"/>
              </a:rPr>
              <a:t>Untuk </a:t>
            </a:r>
            <a:r>
              <a:rPr lang="id-ID" sz="3600" dirty="0" smtClean="0">
                <a:latin typeface="Tw Cen MT" pitchFamily="34" charset="0"/>
              </a:rPr>
              <a:t>meningkatkan dan memperbaiki daya guna penggunaan tanah.</a:t>
            </a:r>
            <a:endParaRPr lang="id-ID" sz="36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5800" dirty="0" smtClean="0">
                <a:latin typeface="Tw Cen MT" pitchFamily="34" charset="0"/>
              </a:rPr>
              <a:t>Program pelaksanaan penataan penguasaan tanah (Landreform) meliputi:</a:t>
            </a:r>
          </a:p>
          <a:p>
            <a:pPr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Penegasan atas luas maksimum penguasaan tanah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Pernyataan penguasaan atas bagian-bagian tanah yang merupakan kelebihan dari luas maksimum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Redistribusi </a:t>
            </a:r>
            <a:r>
              <a:rPr lang="id-ID" sz="3800" dirty="0" smtClean="0">
                <a:latin typeface="Tw Cen MT" pitchFamily="34" charset="0"/>
              </a:rPr>
              <a:t>tanah-tanah kelebihan dari batas maksimal, </a:t>
            </a:r>
            <a:r>
              <a:rPr lang="id-ID" sz="3800" dirty="0" smtClean="0">
                <a:latin typeface="Tw Cen MT" pitchFamily="34" charset="0"/>
              </a:rPr>
              <a:t>larangan tanah absentee</a:t>
            </a:r>
            <a:r>
              <a:rPr lang="id-ID" sz="3800" dirty="0" smtClean="0">
                <a:latin typeface="Tw Cen MT" pitchFamily="34" charset="0"/>
              </a:rPr>
              <a:t>, tanah bekas swapraja dan tanah-tanah Negara</a:t>
            </a:r>
            <a:r>
              <a:rPr lang="id-ID" sz="3800" dirty="0" smtClean="0">
                <a:latin typeface="Tw Cen MT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Pengaturan </a:t>
            </a:r>
            <a:r>
              <a:rPr lang="id-ID" sz="3800" dirty="0" smtClean="0">
                <a:latin typeface="Tw Cen MT" pitchFamily="34" charset="0"/>
              </a:rPr>
              <a:t>soal pengembalian dan penebusan tanah-tanah pertanian yang </a:t>
            </a:r>
            <a:r>
              <a:rPr lang="id-ID" sz="3800" dirty="0" smtClean="0">
                <a:latin typeface="Tw Cen MT" pitchFamily="34" charset="0"/>
              </a:rPr>
              <a:t>digadaikan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Pengaturan </a:t>
            </a:r>
            <a:r>
              <a:rPr lang="id-ID" sz="3800" dirty="0" smtClean="0">
                <a:latin typeface="Tw Cen MT" pitchFamily="34" charset="0"/>
              </a:rPr>
              <a:t>kembali perjanjian bagi hasil tanah pertanian</a:t>
            </a:r>
            <a:r>
              <a:rPr lang="id-ID" sz="3800" dirty="0" smtClean="0">
                <a:latin typeface="Tw Cen MT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800" dirty="0" smtClean="0">
                <a:latin typeface="Tw Cen MT" pitchFamily="34" charset="0"/>
              </a:rPr>
              <a:t>Penetapan </a:t>
            </a:r>
            <a:r>
              <a:rPr lang="id-ID" sz="3800" dirty="0" smtClean="0">
                <a:latin typeface="Tw Cen MT" pitchFamily="34" charset="0"/>
              </a:rPr>
              <a:t>luas minimum pemilikan tanah pertanian disertai larangan untuk melakukan perbuatan-perbuatan yang mengakibatkan pemecahan pemilikan tanah pertanian menjadi bagian-bagian yang terlampau kecil.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sz="3300" dirty="0" smtClean="0">
                <a:latin typeface="Tw Cen MT" pitchFamily="34" charset="0"/>
              </a:rPr>
              <a:t>Ketentuan </a:t>
            </a:r>
            <a:r>
              <a:rPr lang="id-ID" sz="3300" b="1" u="sng" dirty="0" smtClean="0">
                <a:latin typeface="Tw Cen MT" pitchFamily="34" charset="0"/>
              </a:rPr>
              <a:t>penetapan luas maksimum tanah </a:t>
            </a:r>
            <a:r>
              <a:rPr lang="id-ID" sz="3300" dirty="0" smtClean="0">
                <a:latin typeface="Tw Cen MT" pitchFamily="34" charset="0"/>
              </a:rPr>
              <a:t>pertanian untuk tiap-tiap daerah Swatantra TK.II berdasarkan keputusan menteri Agraria sesuai dengan ketentuan pasal 1 undang-undang No.56 Tahun 1960 yaitu: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300" dirty="0" smtClean="0">
                <a:latin typeface="Tw Cen MT" pitchFamily="34" charset="0"/>
              </a:rPr>
              <a:t>Golongan daerah berpenduduk sangat padat luasnya tidak lebih dari  5 Ha untuk tanah sawah dan 6 Ha untuk tanah kering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300" dirty="0" smtClean="0">
                <a:latin typeface="Tw Cen MT" pitchFamily="34" charset="0"/>
              </a:rPr>
              <a:t>Golongan daerah cukup padat luasnya tidak lebih dari 7,5 Ha untuk tanah sawah dan 9 Ha untuk tanah kering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300" dirty="0" smtClean="0">
                <a:latin typeface="Tw Cen MT" pitchFamily="34" charset="0"/>
              </a:rPr>
              <a:t>Golongan daerah tidak padat luas tidak lebih dari 15 Ha untuk sawah dan 20 Ha untuk tanah kering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Luas </a:t>
            </a:r>
            <a:r>
              <a:rPr lang="id-ID" dirty="0" smtClean="0">
                <a:latin typeface="Tw Cen MT" pitchFamily="34" charset="0"/>
              </a:rPr>
              <a:t>maximum tersebut di atas tidak </a:t>
            </a:r>
            <a:r>
              <a:rPr lang="id-ID" dirty="0" smtClean="0">
                <a:latin typeface="Tw Cen MT" pitchFamily="34" charset="0"/>
              </a:rPr>
              <a:t>berlaku terhadap </a:t>
            </a:r>
            <a:r>
              <a:rPr lang="id-ID" dirty="0" smtClean="0">
                <a:latin typeface="Tw Cen MT" pitchFamily="34" charset="0"/>
              </a:rPr>
              <a:t>tanah </a:t>
            </a:r>
            <a:r>
              <a:rPr lang="id-ID" dirty="0" smtClean="0">
                <a:latin typeface="Tw Cen MT" pitchFamily="34" charset="0"/>
              </a:rPr>
              <a:t>pertanian yang </a:t>
            </a:r>
            <a:r>
              <a:rPr lang="id-ID" dirty="0" smtClean="0">
                <a:latin typeface="Tw Cen MT" pitchFamily="34" charset="0"/>
              </a:rPr>
              <a:t>dikuasai dengan hak guna usaha atau hak-hak lainnya yang </a:t>
            </a:r>
            <a:r>
              <a:rPr lang="id-ID" dirty="0" smtClean="0">
                <a:latin typeface="Tw Cen MT" pitchFamily="34" charset="0"/>
              </a:rPr>
              <a:t>bersifat sementara </a:t>
            </a:r>
            <a:r>
              <a:rPr lang="id-ID" dirty="0" smtClean="0">
                <a:latin typeface="Tw Cen MT" pitchFamily="34" charset="0"/>
              </a:rPr>
              <a:t>dan terbatas yang didapat dari </a:t>
            </a:r>
            <a:r>
              <a:rPr lang="id-ID" dirty="0" smtClean="0">
                <a:latin typeface="Tw Cen MT" pitchFamily="34" charset="0"/>
              </a:rPr>
              <a:t>pemerintah dan </a:t>
            </a:r>
            <a:r>
              <a:rPr lang="id-ID" dirty="0" smtClean="0">
                <a:latin typeface="Tw Cen MT" pitchFamily="34" charset="0"/>
              </a:rPr>
              <a:t>yang dikuasai </a:t>
            </a:r>
            <a:r>
              <a:rPr lang="id-ID" dirty="0" smtClean="0">
                <a:latin typeface="Tw Cen MT" pitchFamily="34" charset="0"/>
              </a:rPr>
              <a:t>oleh badan-badan </a:t>
            </a:r>
            <a:r>
              <a:rPr lang="id-ID" dirty="0" smtClean="0">
                <a:latin typeface="Tw Cen MT" pitchFamily="34" charset="0"/>
              </a:rPr>
              <a:t>hukum lainnya.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465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PENATAAN PENGUASAAN TANAH (LANDREFORM)</vt:lpstr>
      <vt:lpstr>Slide 2</vt:lpstr>
      <vt:lpstr>Slide 3</vt:lpstr>
      <vt:lpstr>Dasar Hukum Penyelenggaraan Penataan Penguasaan Tanah </vt:lpstr>
      <vt:lpstr>Administrasi Pelaksanaan Penataan Penguasaan Tanah</vt:lpstr>
      <vt:lpstr>Slide 6</vt:lpstr>
      <vt:lpstr>Slide 7</vt:lpstr>
      <vt:lpstr>Slide 8</vt:lpstr>
      <vt:lpstr>Slide 9</vt:lpstr>
      <vt:lpstr>Tata Laksana Penataan Penguasaan Tanah (Landreform)</vt:lpstr>
      <vt:lpstr>Slide 11</vt:lpstr>
      <vt:lpstr>Slide 12</vt:lpstr>
      <vt:lpstr>Slide 13</vt:lpstr>
      <vt:lpstr>Redistribusi Tanah</vt:lpstr>
      <vt:lpstr>Slide 15</vt:lpstr>
      <vt:lpstr> Pembaruan Agraria /Agraria Reform  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PENATAGUNAAN TANAH</dc:title>
  <dc:creator>IDHAR_KU</dc:creator>
  <cp:lastModifiedBy>IDHAR_KU</cp:lastModifiedBy>
  <cp:revision>43</cp:revision>
  <dcterms:created xsi:type="dcterms:W3CDTF">2018-09-26T08:55:15Z</dcterms:created>
  <dcterms:modified xsi:type="dcterms:W3CDTF">2018-09-26T19:28:32Z</dcterms:modified>
</cp:coreProperties>
</file>