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63" r:id="rId7"/>
    <p:sldId id="264" r:id="rId8"/>
    <p:sldId id="266" r:id="rId9"/>
    <p:sldId id="265" r:id="rId10"/>
    <p:sldId id="258" r:id="rId11"/>
    <p:sldId id="267" r:id="rId12"/>
    <p:sldId id="268" r:id="rId13"/>
    <p:sldId id="269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A8C3-D045-4E61-AC2F-11DE257C309F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2E3C-5B91-4696-B771-CA69901F79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A8C3-D045-4E61-AC2F-11DE257C309F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2E3C-5B91-4696-B771-CA69901F79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A8C3-D045-4E61-AC2F-11DE257C309F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2E3C-5B91-4696-B771-CA69901F79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A8C3-D045-4E61-AC2F-11DE257C309F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2E3C-5B91-4696-B771-CA69901F79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A8C3-D045-4E61-AC2F-11DE257C309F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2E3C-5B91-4696-B771-CA69901F79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A8C3-D045-4E61-AC2F-11DE257C309F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2E3C-5B91-4696-B771-CA69901F79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A8C3-D045-4E61-AC2F-11DE257C309F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2E3C-5B91-4696-B771-CA69901F79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A8C3-D045-4E61-AC2F-11DE257C309F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2E3C-5B91-4696-B771-CA69901F79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A8C3-D045-4E61-AC2F-11DE257C309F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2E3C-5B91-4696-B771-CA69901F79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A8C3-D045-4E61-AC2F-11DE257C309F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2E3C-5B91-4696-B771-CA69901F79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A8C3-D045-4E61-AC2F-11DE257C309F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12E3C-5B91-4696-B771-CA69901F792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8A8C3-D045-4E61-AC2F-11DE257C309F}" type="datetimeFigureOut">
              <a:rPr lang="id-ID" smtClean="0"/>
              <a:pPr/>
              <a:t>03/10/2018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12E3C-5B91-4696-B771-CA69901F792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SISTEM LAND TENURE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Wa Ode Nurhaidar, ST., M.Sc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328614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Tw Cen MT" pitchFamily="34" charset="0"/>
              </a:rPr>
              <a:t>Untuk pengelolaan lahan secara berkelanjutan perlu adanya e</a:t>
            </a:r>
            <a:r>
              <a:rPr lang="id-ID" dirty="0" smtClean="0">
                <a:latin typeface="Tw Cen MT" pitchFamily="34" charset="0"/>
              </a:rPr>
              <a:t>valuasi sistem lahan sehingga dapat mengetahui bagaimana dan mengapa sistem lahan dibuat, diterapkan dan ditegakkan baik dalam sistem hukum formal (hukum negera) maupun informal (hukum adat). </a:t>
            </a:r>
            <a:endParaRPr lang="id-ID" dirty="0">
              <a:latin typeface="Tw Cen MT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4214818"/>
            <a:ext cx="8229600" cy="2185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Hak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kepemilikan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itu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bukanlah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menunjukan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hubungan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antara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manusia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benda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tetapi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hubungan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antara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manusia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sekaitan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property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tanah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)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sz="3600" b="1" dirty="0" smtClean="0">
                <a:latin typeface="Tw Cen MT" pitchFamily="34" charset="0"/>
              </a:rPr>
              <a:t>Perubahan sistem penguasaan tanah</a:t>
            </a:r>
            <a:endParaRPr lang="id-ID" sz="3600" b="1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307183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Adanya d</a:t>
            </a:r>
            <a:r>
              <a:rPr lang="en-US" dirty="0" err="1" smtClean="0">
                <a:latin typeface="Tw Cen MT" pitchFamily="34" charset="0"/>
              </a:rPr>
              <a:t>emografi</a:t>
            </a:r>
            <a:endParaRPr lang="id-ID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O</a:t>
            </a:r>
            <a:r>
              <a:rPr lang="en-US" dirty="0" err="1" smtClean="0">
                <a:latin typeface="Tw Cen MT" pitchFamily="34" charset="0"/>
              </a:rPr>
              <a:t>rganisasi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id-ID" dirty="0" smtClean="0">
                <a:latin typeface="Tw Cen MT" pitchFamily="34" charset="0"/>
              </a:rPr>
              <a:t>masyarakat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J</a:t>
            </a:r>
            <a:r>
              <a:rPr lang="en-US" dirty="0" err="1" smtClean="0">
                <a:latin typeface="Tw Cen MT" pitchFamily="34" charset="0"/>
              </a:rPr>
              <a:t>enis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penggunaan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id-ID" dirty="0" smtClean="0">
                <a:latin typeface="Tw Cen MT" pitchFamily="34" charset="0"/>
              </a:rPr>
              <a:t>tanah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P</a:t>
            </a:r>
            <a:r>
              <a:rPr lang="en-US" dirty="0" err="1" smtClean="0">
                <a:latin typeface="Tw Cen MT" pitchFamily="34" charset="0"/>
              </a:rPr>
              <a:t>asar</a:t>
            </a:r>
            <a:endParaRPr lang="id-ID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T</a:t>
            </a:r>
            <a:r>
              <a:rPr lang="en-US" dirty="0" err="1" smtClean="0">
                <a:latin typeface="Tw Cen MT" pitchFamily="34" charset="0"/>
              </a:rPr>
              <a:t>eknologi</a:t>
            </a:r>
            <a:endParaRPr lang="en-US" dirty="0" smtClean="0">
              <a:latin typeface="Tw Cen MT" pitchFamily="34" charset="0"/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268931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id-ID" b="1" dirty="0" smtClean="0">
                <a:latin typeface="Tw Cen MT" pitchFamily="34" charset="0"/>
              </a:rPr>
              <a:t>Demografi</a:t>
            </a:r>
          </a:p>
          <a:p>
            <a:pPr>
              <a:buFontTx/>
              <a:buChar char="-"/>
            </a:pPr>
            <a:r>
              <a:rPr lang="id-ID" dirty="0" smtClean="0">
                <a:latin typeface="Tw Cen MT" pitchFamily="34" charset="0"/>
              </a:rPr>
              <a:t>Peningkatan </a:t>
            </a:r>
            <a:r>
              <a:rPr lang="en-US" dirty="0" err="1" smtClean="0">
                <a:latin typeface="Tw Cen MT" pitchFamily="34" charset="0"/>
              </a:rPr>
              <a:t>jumlah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pertumbuhan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penduduk</a:t>
            </a:r>
            <a:r>
              <a:rPr lang="en-US" dirty="0" smtClean="0">
                <a:latin typeface="Tw Cen MT" pitchFamily="34" charset="0"/>
              </a:rPr>
              <a:t> (</a:t>
            </a:r>
            <a:r>
              <a:rPr lang="en-US" dirty="0" err="1" smtClean="0">
                <a:latin typeface="Tw Cen MT" pitchFamily="34" charset="0"/>
              </a:rPr>
              <a:t>Boserap</a:t>
            </a:r>
            <a:r>
              <a:rPr lang="en-US" dirty="0" smtClean="0">
                <a:latin typeface="Tw Cen MT" pitchFamily="34" charset="0"/>
              </a:rPr>
              <a:t> 1965). 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S</a:t>
            </a:r>
            <a:r>
              <a:rPr lang="en-US" dirty="0" err="1" smtClean="0">
                <a:latin typeface="Tw Cen MT" pitchFamily="34" charset="0"/>
              </a:rPr>
              <a:t>emakin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bertambahnya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jumlah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smtClean="0">
                <a:latin typeface="Tw Cen MT" pitchFamily="34" charset="0"/>
                <a:sym typeface="Wingdings" pitchFamily="2" charset="2"/>
              </a:rPr>
              <a:t> 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id-ID" dirty="0" smtClean="0">
                <a:latin typeface="Tw Cen MT" pitchFamily="34" charset="0"/>
              </a:rPr>
              <a:t>semakin banyak membutuhkan tanah 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Terjadi </a:t>
            </a:r>
            <a:r>
              <a:rPr lang="en-US" dirty="0" err="1" smtClean="0">
                <a:latin typeface="Tw Cen MT" pitchFamily="34" charset="0"/>
              </a:rPr>
              <a:t>perubahan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sistem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penguasaan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tanah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dari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komunal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tanah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pribadi</a:t>
            </a:r>
            <a:r>
              <a:rPr lang="id-ID" dirty="0" smtClean="0">
                <a:latin typeface="Tw Cen MT" pitchFamily="34" charset="0"/>
              </a:rPr>
              <a:t>. </a:t>
            </a:r>
            <a:r>
              <a:rPr lang="en-US" dirty="0" smtClean="0">
                <a:latin typeface="Tw Cen MT" pitchFamily="34" charset="0"/>
              </a:rPr>
              <a:t> </a:t>
            </a: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250033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514350" indent="-514350">
              <a:buNone/>
            </a:pPr>
            <a:r>
              <a:rPr lang="id-ID" b="1" dirty="0" smtClean="0">
                <a:latin typeface="Tw Cen MT" pitchFamily="34" charset="0"/>
              </a:rPr>
              <a:t>2. Organisasi masyarakat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Kelompok elit masyarakat tertentu dapat menentukan siapa-siapa saja yang behak atas sebidang tanah. </a:t>
            </a:r>
            <a:r>
              <a:rPr lang="en-US" dirty="0" smtClean="0">
                <a:latin typeface="Tw Cen MT" pitchFamily="34" charset="0"/>
              </a:rPr>
              <a:t> </a:t>
            </a:r>
            <a:endParaRPr lang="en-US" dirty="0" smtClean="0">
              <a:latin typeface="Tw Cen MT" pitchFamily="34" charset="0"/>
            </a:endParaRP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3429000"/>
            <a:ext cx="8229600" cy="2500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</a:pPr>
            <a:r>
              <a:rPr lang="id-ID" sz="3200" dirty="0" smtClean="0">
                <a:latin typeface="Tw Cen MT" pitchFamily="34" charset="0"/>
              </a:rPr>
              <a:t>3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. 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	</a:t>
            </a:r>
            <a:r>
              <a:rPr lang="en-US" sz="3200" b="1" dirty="0" err="1" smtClean="0">
                <a:latin typeface="Tw Cen MT" pitchFamily="34" charset="0"/>
              </a:rPr>
              <a:t>Jenis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penggunaan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tanah</a:t>
            </a:r>
            <a:r>
              <a:rPr lang="en-US" sz="3200" b="1" dirty="0" smtClean="0">
                <a:latin typeface="Tw Cen MT" pitchFamily="34" charset="0"/>
              </a:rPr>
              <a:t> (</a:t>
            </a:r>
            <a:r>
              <a:rPr lang="en-US" sz="3200" b="1" dirty="0" err="1" smtClean="0">
                <a:latin typeface="Tw Cen MT" pitchFamily="34" charset="0"/>
              </a:rPr>
              <a:t>Boserup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smtClean="0">
                <a:latin typeface="Tw Cen MT" pitchFamily="34" charset="0"/>
              </a:rPr>
              <a:t>1965) </a:t>
            </a:r>
            <a:r>
              <a:rPr lang="en-US" sz="3200" dirty="0" smtClean="0">
                <a:latin typeface="Tw Cen MT" pitchFamily="34" charset="0"/>
              </a:rPr>
              <a:t>me</a:t>
            </a:r>
            <a:r>
              <a:rPr lang="id-ID" sz="3200" dirty="0" smtClean="0">
                <a:latin typeface="Tw Cen MT" pitchFamily="34" charset="0"/>
              </a:rPr>
              <a:t>nunjukkan </a:t>
            </a:r>
            <a:r>
              <a:rPr lang="en-US" sz="3200" dirty="0" err="1" smtClean="0">
                <a:latin typeface="Tw Cen MT" pitchFamily="34" charset="0"/>
              </a:rPr>
              <a:t>bahwa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penggunaan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tanah</a:t>
            </a:r>
            <a:r>
              <a:rPr lang="en-US" sz="3200" dirty="0" smtClean="0">
                <a:latin typeface="Tw Cen MT" pitchFamily="34" charset="0"/>
              </a:rPr>
              <a:t> yang </a:t>
            </a:r>
            <a:r>
              <a:rPr lang="en-US" sz="3200" dirty="0" err="1" smtClean="0">
                <a:latin typeface="Tw Cen MT" pitchFamily="34" charset="0"/>
              </a:rPr>
              <a:t>berbeda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smtClean="0">
                <a:latin typeface="Tw Cen MT" pitchFamily="34" charset="0"/>
              </a:rPr>
              <a:t>me</a:t>
            </a:r>
            <a:r>
              <a:rPr lang="id-ID" sz="3200" dirty="0" smtClean="0">
                <a:latin typeface="Tw Cen MT" pitchFamily="34" charset="0"/>
              </a:rPr>
              <a:t>ncerminkan </a:t>
            </a:r>
            <a:r>
              <a:rPr lang="en-US" sz="3200" dirty="0" err="1" smtClean="0">
                <a:latin typeface="Tw Cen MT" pitchFamily="34" charset="0"/>
              </a:rPr>
              <a:t>perbedaan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sistem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penguasaan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tanah</a:t>
            </a:r>
            <a:r>
              <a:rPr lang="en-US" sz="3200" dirty="0" smtClean="0">
                <a:latin typeface="Tw Cen MT" pitchFamily="34" charset="0"/>
              </a:rPr>
              <a:t>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385765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 smtClean="0">
                <a:latin typeface="Tw Cen MT" pitchFamily="34" charset="0"/>
              </a:rPr>
              <a:t>4. </a:t>
            </a:r>
            <a:r>
              <a:rPr lang="en-US" b="1" dirty="0" err="1" smtClean="0">
                <a:latin typeface="Tw Cen MT" pitchFamily="34" charset="0"/>
              </a:rPr>
              <a:t>Faktor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pasar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smtClean="0">
                <a:latin typeface="Tw Cen MT" pitchFamily="34" charset="0"/>
              </a:rPr>
              <a:t>(</a:t>
            </a:r>
            <a:r>
              <a:rPr lang="en-US" b="1" dirty="0" err="1" smtClean="0">
                <a:latin typeface="Tw Cen MT" pitchFamily="34" charset="0"/>
              </a:rPr>
              <a:t>Crocombe</a:t>
            </a:r>
            <a:r>
              <a:rPr lang="en-US" b="1" dirty="0" smtClean="0">
                <a:latin typeface="Tw Cen MT" pitchFamily="34" charset="0"/>
              </a:rPr>
              <a:t> 1971) </a:t>
            </a:r>
            <a:endParaRPr lang="en-US" b="1" dirty="0" smtClean="0">
              <a:latin typeface="Tw Cen MT" pitchFamily="34" charset="0"/>
            </a:endParaRP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ditunjukan dengan </a:t>
            </a:r>
            <a:r>
              <a:rPr lang="en-US" dirty="0" err="1" smtClean="0">
                <a:latin typeface="Tw Cen MT" pitchFamily="34" charset="0"/>
              </a:rPr>
              <a:t>perubahan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usaha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pertanian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dari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subsiste</a:t>
            </a:r>
            <a:r>
              <a:rPr lang="id-ID" dirty="0" smtClean="0">
                <a:latin typeface="Tw Cen MT" pitchFamily="34" charset="0"/>
              </a:rPr>
              <a:t>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usaha</a:t>
            </a:r>
            <a:r>
              <a:rPr lang="en-US" dirty="0" smtClean="0">
                <a:latin typeface="Tw Cen MT" pitchFamily="34" charset="0"/>
              </a:rPr>
              <a:t> yang </a:t>
            </a:r>
            <a:r>
              <a:rPr lang="en-US" dirty="0" err="1" smtClean="0">
                <a:latin typeface="Tw Cen MT" pitchFamily="34" charset="0"/>
              </a:rPr>
              <a:t>berorientasi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pasar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ternyata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id-ID" dirty="0" smtClean="0">
                <a:latin typeface="Tw Cen MT" pitchFamily="34" charset="0"/>
              </a:rPr>
              <a:t>diikuti </a:t>
            </a:r>
            <a:r>
              <a:rPr lang="en-US" dirty="0" err="1" smtClean="0">
                <a:latin typeface="Tw Cen MT" pitchFamily="34" charset="0"/>
              </a:rPr>
              <a:t>dengan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pengalihan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sistem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penguasaan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tanah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dari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tanah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komunal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tanah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pribadi</a:t>
            </a:r>
            <a:r>
              <a:rPr lang="id-ID" dirty="0" smtClean="0">
                <a:latin typeface="Tw Cen MT" pitchFamily="34" charset="0"/>
              </a:rPr>
              <a:t>. </a:t>
            </a:r>
          </a:p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	</a:t>
            </a:r>
            <a:r>
              <a:rPr lang="id-ID" dirty="0" smtClean="0">
                <a:latin typeface="Tw Cen MT" pitchFamily="34" charset="0"/>
              </a:rPr>
              <a:t>Sehingga </a:t>
            </a:r>
            <a:r>
              <a:rPr lang="en-US" dirty="0" err="1" smtClean="0">
                <a:latin typeface="Tw Cen MT" pitchFamily="34" charset="0"/>
              </a:rPr>
              <a:t>untuk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id-ID" dirty="0" smtClean="0">
                <a:latin typeface="Tw Cen MT" pitchFamily="34" charset="0"/>
              </a:rPr>
              <a:t>berperan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dalam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ekonomi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pasar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membutuhkan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jaminan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investasi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dalam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bentuk</a:t>
            </a:r>
            <a:r>
              <a:rPr lang="en-US" dirty="0" smtClean="0">
                <a:latin typeface="Tw Cen MT" pitchFamily="34" charset="0"/>
              </a:rPr>
              <a:t> status </a:t>
            </a:r>
            <a:r>
              <a:rPr lang="en-US" dirty="0" err="1" smtClean="0">
                <a:latin typeface="Tw Cen MT" pitchFamily="34" charset="0"/>
              </a:rPr>
              <a:t>tanah</a:t>
            </a:r>
            <a:r>
              <a:rPr lang="en-US" dirty="0" smtClean="0">
                <a:latin typeface="Tw Cen MT" pitchFamily="34" charset="0"/>
              </a:rPr>
              <a:t>. </a:t>
            </a:r>
          </a:p>
          <a:p>
            <a:pPr marL="514350" indent="-514350">
              <a:buNone/>
            </a:pPr>
            <a:endParaRPr lang="id-ID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385765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>
                <a:latin typeface="Tw Cen MT" pitchFamily="34" charset="0"/>
              </a:rPr>
              <a:t>5.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 (</a:t>
            </a:r>
            <a:r>
              <a:rPr lang="en-US" dirty="0" err="1" smtClean="0"/>
              <a:t>Crocombe</a:t>
            </a:r>
            <a:r>
              <a:rPr lang="en-US" dirty="0" smtClean="0"/>
              <a:t> 1971) 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S</a:t>
            </a:r>
            <a:r>
              <a:rPr lang="en-US" dirty="0" err="1" smtClean="0"/>
              <a:t>etiap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diakomodasi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71490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>
                <a:latin typeface="Tw Cen MT" pitchFamily="34" charset="0"/>
              </a:rPr>
              <a:t>Tipologi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hak-hak</a:t>
            </a:r>
            <a:r>
              <a:rPr lang="en-US" b="1" dirty="0" smtClean="0">
                <a:latin typeface="Tw Cen MT" pitchFamily="34" charset="0"/>
              </a:rPr>
              <a:t> </a:t>
            </a:r>
            <a:r>
              <a:rPr lang="en-US" b="1" dirty="0" err="1" smtClean="0">
                <a:latin typeface="Tw Cen MT" pitchFamily="34" charset="0"/>
              </a:rPr>
              <a:t>kepemilikan</a:t>
            </a:r>
            <a:r>
              <a:rPr lang="en-US" dirty="0" smtClean="0">
                <a:latin typeface="Tw Cen MT" pitchFamily="34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P</a:t>
            </a:r>
            <a:r>
              <a:rPr lang="en-US" dirty="0" err="1" smtClean="0">
                <a:latin typeface="Tw Cen MT" pitchFamily="34" charset="0"/>
              </a:rPr>
              <a:t>erorangan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dirty="0" smtClean="0">
                <a:latin typeface="Tw Cen MT" pitchFamily="34" charset="0"/>
              </a:rPr>
              <a:t>(</a:t>
            </a:r>
            <a:r>
              <a:rPr lang="en-US" i="1" dirty="0" smtClean="0">
                <a:latin typeface="Tw Cen MT" pitchFamily="34" charset="0"/>
              </a:rPr>
              <a:t>private</a:t>
            </a:r>
            <a:r>
              <a:rPr lang="en-US" dirty="0" smtClean="0">
                <a:latin typeface="Tw Cen MT" pitchFamily="34" charset="0"/>
              </a:rPr>
              <a:t>)</a:t>
            </a:r>
            <a:endParaRPr lang="id-ID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M</a:t>
            </a:r>
            <a:r>
              <a:rPr lang="en-US" dirty="0" err="1" smtClean="0">
                <a:latin typeface="Tw Cen MT" pitchFamily="34" charset="0"/>
              </a:rPr>
              <a:t>ilik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bersama</a:t>
            </a:r>
            <a:r>
              <a:rPr lang="en-US" dirty="0" smtClean="0">
                <a:latin typeface="Tw Cen MT" pitchFamily="34" charset="0"/>
              </a:rPr>
              <a:t> (</a:t>
            </a:r>
            <a:r>
              <a:rPr lang="en-US" i="1" dirty="0" smtClean="0">
                <a:latin typeface="Tw Cen MT" pitchFamily="34" charset="0"/>
              </a:rPr>
              <a:t>common</a:t>
            </a:r>
            <a:r>
              <a:rPr lang="en-US" dirty="0" smtClean="0">
                <a:latin typeface="Tw Cen MT" pitchFamily="34" charset="0"/>
              </a:rPr>
              <a:t>)</a:t>
            </a:r>
            <a:endParaRPr lang="id-ID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M</a:t>
            </a:r>
            <a:r>
              <a:rPr lang="en-US" dirty="0" err="1" smtClean="0">
                <a:latin typeface="Tw Cen MT" pitchFamily="34" charset="0"/>
              </a:rPr>
              <a:t>ilik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negara</a:t>
            </a:r>
            <a:r>
              <a:rPr lang="en-US" dirty="0" smtClean="0">
                <a:latin typeface="Tw Cen MT" pitchFamily="34" charset="0"/>
              </a:rPr>
              <a:t> (</a:t>
            </a:r>
            <a:r>
              <a:rPr lang="en-US" i="1" dirty="0" smtClean="0">
                <a:latin typeface="Tw Cen MT" pitchFamily="34" charset="0"/>
              </a:rPr>
              <a:t>state</a:t>
            </a:r>
            <a:r>
              <a:rPr lang="en-US" dirty="0" smtClean="0">
                <a:latin typeface="Tw Cen MT" pitchFamily="34" charset="0"/>
              </a:rPr>
              <a:t>)</a:t>
            </a:r>
            <a:endParaRPr lang="id-ID" i="1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A</a:t>
            </a:r>
            <a:r>
              <a:rPr lang="en-US" dirty="0" err="1" smtClean="0">
                <a:latin typeface="Tw Cen MT" pitchFamily="34" charset="0"/>
              </a:rPr>
              <a:t>kses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terbuka</a:t>
            </a:r>
            <a:r>
              <a:rPr lang="en-US" dirty="0" smtClean="0">
                <a:latin typeface="Tw Cen MT" pitchFamily="34" charset="0"/>
              </a:rPr>
              <a:t> (</a:t>
            </a:r>
            <a:r>
              <a:rPr lang="en-US" i="1" dirty="0" smtClean="0">
                <a:latin typeface="Tw Cen MT" pitchFamily="34" charset="0"/>
              </a:rPr>
              <a:t>open access</a:t>
            </a:r>
            <a:r>
              <a:rPr lang="en-US" dirty="0" smtClean="0">
                <a:latin typeface="Tw Cen MT" pitchFamily="34" charset="0"/>
              </a:rPr>
              <a:t>) yang </a:t>
            </a:r>
            <a:r>
              <a:rPr lang="en-US" dirty="0" err="1" smtClean="0">
                <a:latin typeface="Tw Cen MT" pitchFamily="34" charset="0"/>
              </a:rPr>
              <a:t>berhubungan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dengan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situasi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dimana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tidak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hak-hak-hak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kepemilikan</a:t>
            </a:r>
            <a:r>
              <a:rPr lang="en-US" dirty="0" smtClean="0">
                <a:latin typeface="Tw Cen MT" pitchFamily="34" charset="0"/>
              </a:rPr>
              <a:t> yang </a:t>
            </a:r>
            <a:r>
              <a:rPr lang="en-US" dirty="0" err="1" smtClean="0">
                <a:latin typeface="Tw Cen MT" pitchFamily="34" charset="0"/>
              </a:rPr>
              <a:t>jelas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hal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ini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membedakannya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dengan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milik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umum</a:t>
            </a:r>
            <a:r>
              <a:rPr lang="en-US" dirty="0" smtClean="0">
                <a:latin typeface="Tw Cen MT" pitchFamily="34" charset="0"/>
              </a:rPr>
              <a:t>. </a:t>
            </a:r>
          </a:p>
          <a:p>
            <a:pPr>
              <a:buNone/>
            </a:pPr>
            <a:endParaRPr lang="id-ID" dirty="0" smtClean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6000" dirty="0" smtClean="0">
                <a:latin typeface="Tw Cen MT" pitchFamily="34" charset="0"/>
              </a:rPr>
              <a:t>TERIMA KASIH</a:t>
            </a:r>
            <a:endParaRPr lang="id-ID" sz="60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314327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Tw Cen MT" pitchFamily="34" charset="0"/>
              </a:rPr>
              <a:t>Istilah “tenure” sering kali muncul ketika terjadi konflik yang berkepanjangan antara berbagai pihak yang saling mempertahankan hak penguasaan terhadap tanah/lahan. Baik pada lahan milik negara, masyarakat maupun tanah ulayat (adat). </a:t>
            </a:r>
            <a:endParaRPr lang="id-ID" dirty="0">
              <a:latin typeface="Tw Cen MT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8596" y="3929066"/>
            <a:ext cx="8229600" cy="22145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Tw Cen MT" pitchFamily="34" charset="0"/>
              </a:rPr>
              <a:t>Hal ini berawal dari masalah land tenure yang tidak jelas  yang biasa di sebut dengan istilah </a:t>
            </a:r>
            <a:r>
              <a:rPr lang="id-ID" sz="3200" b="1" i="1" dirty="0" smtClean="0">
                <a:latin typeface="Tw Cen MT" pitchFamily="34" charset="0"/>
              </a:rPr>
              <a:t>grey area </a:t>
            </a:r>
            <a:r>
              <a:rPr lang="id-ID" sz="3200" dirty="0" smtClean="0">
                <a:latin typeface="Tw Cen MT" pitchFamily="34" charset="0"/>
              </a:rPr>
              <a:t>(area yang tidak pasti)</a:t>
            </a:r>
            <a:endParaRPr lang="id-ID" sz="32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928670"/>
            <a:ext cx="8229600" cy="19288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id-ID" sz="3200" dirty="0" smtClean="0">
                <a:latin typeface="Tw Cen MT" pitchFamily="34" charset="0"/>
              </a:rPr>
              <a:t>Ketika kepemilikan lahan dijamin secara hukum, maka lahan dapat menjadi landasan untuk peningkatan pertumbuhan ekonomi dan investasi.</a:t>
            </a:r>
          </a:p>
          <a:p>
            <a:pPr algn="r"/>
            <a:r>
              <a:rPr lang="id-ID" sz="3200" dirty="0" smtClean="0">
                <a:latin typeface="Tw Cen MT" pitchFamily="34" charset="0"/>
              </a:rPr>
              <a:t>.</a:t>
            </a:r>
            <a:endParaRPr lang="id-ID" sz="3200" dirty="0">
              <a:latin typeface="Tw Cen MT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0034" y="3500438"/>
            <a:ext cx="8229600" cy="22860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r>
              <a:rPr lang="id-ID" sz="3200" dirty="0" smtClean="0">
                <a:latin typeface="Tw Cen MT" pitchFamily="34" charset="0"/>
              </a:rPr>
              <a:t>Tetapi ketika hak atas tanah tidak jamin, maka dapat menyebabkan konflik sosial, ketidakstabilan ekonomi dan bahkan meningkatkan kemiskinan.</a:t>
            </a:r>
            <a:endParaRPr lang="id-ID" sz="3200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00034" y="571480"/>
            <a:ext cx="8229600" cy="42862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Secara legal land “tenure” adalah penguasaan lahan tetapi tidak selalu mempunyai hak menguasai lahan,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id-ID" sz="3200" dirty="0">
                <a:latin typeface="Tw Cen MT" pitchFamily="34" charset="0"/>
              </a:rPr>
              <a:t>	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</a:rPr>
              <a:t>tetapi mencakup: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0070C0"/>
                </a:solidFill>
                <a:latin typeface="Tw Cen MT" pitchFamily="34" charset="0"/>
              </a:rPr>
              <a:t>hak</a:t>
            </a:r>
            <a:r>
              <a:rPr lang="en-US" sz="3200" dirty="0" smtClean="0">
                <a:solidFill>
                  <a:srgbClr val="0070C0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w Cen MT" pitchFamily="34" charset="0"/>
              </a:rPr>
              <a:t>pakai</a:t>
            </a:r>
            <a:r>
              <a:rPr lang="en-US" sz="3200" dirty="0" smtClean="0">
                <a:solidFill>
                  <a:srgbClr val="0070C0"/>
                </a:solidFill>
                <a:latin typeface="Tw Cen MT" pitchFamily="34" charset="0"/>
              </a:rPr>
              <a:t> (</a:t>
            </a:r>
            <a:r>
              <a:rPr lang="en-US" sz="3200" i="1" dirty="0" smtClean="0">
                <a:solidFill>
                  <a:srgbClr val="0070C0"/>
                </a:solidFill>
                <a:latin typeface="Tw Cen MT" pitchFamily="34" charset="0"/>
              </a:rPr>
              <a:t>access</a:t>
            </a:r>
            <a:r>
              <a:rPr lang="en-US" sz="3200" dirty="0" smtClean="0">
                <a:solidFill>
                  <a:srgbClr val="0070C0"/>
                </a:solidFill>
                <a:latin typeface="Tw Cen MT" pitchFamily="34" charset="0"/>
              </a:rPr>
              <a:t>)</a:t>
            </a:r>
            <a:endParaRPr lang="id-ID" sz="3200" dirty="0" smtClean="0">
              <a:solidFill>
                <a:srgbClr val="0070C0"/>
              </a:solidFill>
              <a:latin typeface="Tw Cen MT" pitchFamily="34" charset="0"/>
            </a:endParaRPr>
          </a:p>
          <a:p>
            <a:pPr marL="341313" indent="-341313"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0070C0"/>
                </a:solidFill>
                <a:latin typeface="Tw Cen MT" pitchFamily="34" charset="0"/>
              </a:rPr>
              <a:t>hak</a:t>
            </a:r>
            <a:r>
              <a:rPr lang="en-US" sz="3200" dirty="0" smtClean="0">
                <a:solidFill>
                  <a:srgbClr val="0070C0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w Cen MT" pitchFamily="34" charset="0"/>
              </a:rPr>
              <a:t>mengawasi</a:t>
            </a:r>
            <a:r>
              <a:rPr lang="en-US" sz="3200" dirty="0" smtClean="0">
                <a:solidFill>
                  <a:srgbClr val="0070C0"/>
                </a:solidFill>
                <a:latin typeface="Tw Cen MT" pitchFamily="34" charset="0"/>
              </a:rPr>
              <a:t> (</a:t>
            </a:r>
            <a:r>
              <a:rPr lang="en-US" sz="3200" i="1" dirty="0" smtClean="0">
                <a:solidFill>
                  <a:srgbClr val="0070C0"/>
                </a:solidFill>
                <a:latin typeface="Tw Cen MT" pitchFamily="34" charset="0"/>
              </a:rPr>
              <a:t>control</a:t>
            </a:r>
            <a:r>
              <a:rPr lang="en-US" sz="3200" dirty="0" smtClean="0">
                <a:solidFill>
                  <a:srgbClr val="0070C0"/>
                </a:solidFill>
                <a:latin typeface="Tw Cen MT" pitchFamily="34" charset="0"/>
              </a:rPr>
              <a:t>)</a:t>
            </a:r>
            <a:endParaRPr lang="id-ID" sz="3200" dirty="0" smtClean="0">
              <a:solidFill>
                <a:srgbClr val="0070C0"/>
              </a:solidFill>
              <a:latin typeface="Tw Cen MT" pitchFamily="34" charset="0"/>
            </a:endParaRPr>
          </a:p>
          <a:p>
            <a:pPr marL="341313" indent="-341313"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0070C0"/>
                </a:solidFill>
                <a:latin typeface="Tw Cen MT" pitchFamily="34" charset="0"/>
              </a:rPr>
              <a:t>hak</a:t>
            </a:r>
            <a:r>
              <a:rPr lang="en-US" sz="3200" dirty="0" smtClean="0">
                <a:solidFill>
                  <a:srgbClr val="0070C0"/>
                </a:solidFill>
                <a:latin typeface="Tw Cen MT" pitchFamily="34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w Cen MT" pitchFamily="34" charset="0"/>
              </a:rPr>
              <a:t>memiliki</a:t>
            </a:r>
            <a:r>
              <a:rPr lang="en-US" sz="3200" dirty="0" smtClean="0">
                <a:solidFill>
                  <a:srgbClr val="0070C0"/>
                </a:solidFill>
                <a:latin typeface="Tw Cen MT" pitchFamily="34" charset="0"/>
              </a:rPr>
              <a:t> (</a:t>
            </a:r>
            <a:r>
              <a:rPr lang="en-US" sz="3200" i="1" dirty="0" smtClean="0">
                <a:solidFill>
                  <a:srgbClr val="0070C0"/>
                </a:solidFill>
                <a:latin typeface="Tw Cen MT" pitchFamily="34" charset="0"/>
              </a:rPr>
              <a:t>ownership</a:t>
            </a:r>
            <a:r>
              <a:rPr lang="en-US" sz="3200" dirty="0" smtClean="0">
                <a:solidFill>
                  <a:srgbClr val="0070C0"/>
                </a:solidFill>
                <a:latin typeface="Tw Cen MT" pitchFamily="34" charset="0"/>
              </a:rPr>
              <a:t>)</a:t>
            </a:r>
            <a:endParaRPr kumimoji="0" lang="id-ID" sz="3200" b="0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w Cen MT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221457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Tw Cen MT" pitchFamily="34" charset="0"/>
              </a:rPr>
              <a:t>Sistem land “tenure” merupakan sebuah sistem dari penguasaan </a:t>
            </a:r>
            <a:r>
              <a:rPr lang="id-ID" dirty="0">
                <a:latin typeface="Tw Cen MT" pitchFamily="34" charset="0"/>
              </a:rPr>
              <a:t>lahan </a:t>
            </a:r>
            <a:r>
              <a:rPr lang="id-ID" dirty="0" smtClean="0">
                <a:latin typeface="Tw Cen MT" pitchFamily="34" charset="0"/>
              </a:rPr>
              <a:t>yang diakui secara hukum negara maupun hukum adat termasuk didalamnya memiliki hak dan kewajiban.</a:t>
            </a:r>
            <a:endParaRPr lang="id-ID" dirty="0">
              <a:latin typeface="Tw Cen MT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3429000"/>
            <a:ext cx="8229600" cy="221457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d-ID" sz="3200" dirty="0" smtClean="0"/>
              <a:t>	</a:t>
            </a:r>
            <a:r>
              <a:rPr lang="id-ID" sz="3200" dirty="0" smtClean="0">
                <a:latin typeface="Tw Cen MT" pitchFamily="34" charset="0"/>
              </a:rPr>
              <a:t>Penguasaan </a:t>
            </a:r>
            <a:r>
              <a:rPr lang="id-ID" sz="3200" dirty="0">
                <a:latin typeface="Tw Cen MT" pitchFamily="34" charset="0"/>
              </a:rPr>
              <a:t>lahan adalah hubungan yang dimiliki individu </a:t>
            </a:r>
            <a:r>
              <a:rPr lang="id-ID" sz="3200" dirty="0" smtClean="0">
                <a:latin typeface="Tw Cen MT" pitchFamily="34" charset="0"/>
              </a:rPr>
              <a:t>atau sekelompok orang </a:t>
            </a:r>
            <a:r>
              <a:rPr lang="id-ID" sz="3200" dirty="0">
                <a:latin typeface="Tw Cen MT" pitchFamily="34" charset="0"/>
              </a:rPr>
              <a:t>terkait </a:t>
            </a:r>
            <a:r>
              <a:rPr lang="id-ID" sz="3200" dirty="0" smtClean="0">
                <a:latin typeface="Tw Cen MT" pitchFamily="34" charset="0"/>
              </a:rPr>
              <a:t>dengan </a:t>
            </a:r>
            <a:r>
              <a:rPr lang="id-ID" sz="3200" dirty="0">
                <a:latin typeface="Tw Cen MT" pitchFamily="34" charset="0"/>
              </a:rPr>
              <a:t>sumber daya lahan </a:t>
            </a:r>
            <a:r>
              <a:rPr lang="id-ID" sz="3200" dirty="0" smtClean="0">
                <a:latin typeface="Tw Cen MT" pitchFamily="34" charset="0"/>
              </a:rPr>
              <a:t>yakni bidang lahan/tanah yang dijamin secara hukum negara maupun hukum adat. </a:t>
            </a:r>
          </a:p>
          <a:p>
            <a:pPr marL="342900" lvl="0" indent="-342900">
              <a:spcBef>
                <a:spcPct val="20000"/>
              </a:spcBef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35004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Dalam sistem land tenure telah ditentukan: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Objek yang memengang atau pengguna lahan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Jangka waktu (berapa lama)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Kondisi lahan</a:t>
            </a:r>
          </a:p>
          <a:p>
            <a:pPr marL="514350" indent="-514350">
              <a:buAutoNum type="arabicPeriod"/>
            </a:pP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d-ID" dirty="0" smtClean="0">
                <a:latin typeface="Tw Cen MT" pitchFamily="34" charset="0"/>
              </a:rPr>
              <a:t>Perbedaan Sistem Land Tenure</a:t>
            </a:r>
            <a:endParaRPr lang="id-ID" dirty="0"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>
                <a:latin typeface="Tw Cen MT" pitchFamily="34" charset="0"/>
              </a:rPr>
              <a:t>Sistem land tenure berdasarkan hukum </a:t>
            </a:r>
            <a:r>
              <a:rPr lang="id-ID" b="1" dirty="0" smtClean="0">
                <a:latin typeface="Tw Cen MT" pitchFamily="34" charset="0"/>
              </a:rPr>
              <a:t>adat</a:t>
            </a:r>
          </a:p>
          <a:p>
            <a:pPr>
              <a:buNone/>
            </a:pPr>
            <a:endParaRPr lang="id-ID" b="1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Berdasarkan </a:t>
            </a:r>
            <a:r>
              <a:rPr lang="id-ID" dirty="0" smtClean="0">
                <a:latin typeface="Tw Cen MT" pitchFamily="34" charset="0"/>
              </a:rPr>
              <a:t>pada aturan </a:t>
            </a:r>
            <a:r>
              <a:rPr lang="id-ID" dirty="0" smtClean="0">
                <a:latin typeface="Tw Cen MT" pitchFamily="34" charset="0"/>
              </a:rPr>
              <a:t>tradisional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Aturan hukum tidak tertulis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Pemanfaatan sumber daya lahan atau penggunaan lahan disesuaikan dengan kebutuhan 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Disesuaikan dengan kearifan lokal setempat</a:t>
            </a:r>
            <a:endParaRPr lang="id-ID" dirty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364333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>
                <a:latin typeface="Tw Cen MT" pitchFamily="34" charset="0"/>
              </a:rPr>
              <a:t>Kelemahan sistem land tenure ini adalah 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Tidak dapat menentukan tingkat kemampuan lahan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Tidak dapat menahan tekanan penggunaan lahan baik dari masyarakat sekitar maupun pihak luar</a:t>
            </a: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28628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>
                <a:latin typeface="Tw Cen MT" pitchFamily="34" charset="0"/>
              </a:rPr>
              <a:t>Sistem land tenure berdasarkan hukum </a:t>
            </a:r>
            <a:r>
              <a:rPr lang="id-ID" b="1" dirty="0" smtClean="0">
                <a:latin typeface="Tw Cen MT" pitchFamily="34" charset="0"/>
              </a:rPr>
              <a:t>negara</a:t>
            </a:r>
          </a:p>
          <a:p>
            <a:pPr>
              <a:buNone/>
            </a:pPr>
            <a:endParaRPr lang="id-ID" b="1" dirty="0" smtClean="0">
              <a:latin typeface="Tw Cen MT" pitchFamily="34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>
                <a:latin typeface="Tw Cen MT" pitchFamily="34" charset="0"/>
              </a:rPr>
              <a:t>Berdasarkan pada aturan hukum yang jelas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Tw Cen MT" pitchFamily="34" charset="0"/>
              </a:rPr>
              <a:t>Aturan hukum tertulis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>
                <a:latin typeface="Tw Cen MT" pitchFamily="34" charset="0"/>
              </a:rPr>
              <a:t>Pemanfaatan sumber daya lahan atau penggunaan lahan disesuaikan dengan </a:t>
            </a:r>
            <a:r>
              <a:rPr lang="id-ID" dirty="0" smtClean="0">
                <a:latin typeface="Tw Cen MT" pitchFamily="34" charset="0"/>
              </a:rPr>
              <a:t>kemampuan lahan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id-ID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258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SISTEM LAND TENURE</vt:lpstr>
      <vt:lpstr>Slide 2</vt:lpstr>
      <vt:lpstr>Slide 3</vt:lpstr>
      <vt:lpstr>Slide 4</vt:lpstr>
      <vt:lpstr>Slide 5</vt:lpstr>
      <vt:lpstr>Slide 6</vt:lpstr>
      <vt:lpstr>Perbedaan Sistem Land Tenure</vt:lpstr>
      <vt:lpstr>Slide 8</vt:lpstr>
      <vt:lpstr>Slide 9</vt:lpstr>
      <vt:lpstr>Slide 10</vt:lpstr>
      <vt:lpstr>Perubahan sistem penguasaan tanah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LAND TENURE</dc:title>
  <dc:creator>IDHAR_KU</dc:creator>
  <cp:lastModifiedBy>IDHAR_KU</cp:lastModifiedBy>
  <cp:revision>28</cp:revision>
  <dcterms:created xsi:type="dcterms:W3CDTF">2018-10-03T05:20:17Z</dcterms:created>
  <dcterms:modified xsi:type="dcterms:W3CDTF">2018-10-03T16:12:04Z</dcterms:modified>
</cp:coreProperties>
</file>