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4D61-ADFE-465F-9326-5986A48D6138}" type="datetimeFigureOut">
              <a:rPr lang="id-ID" smtClean="0"/>
              <a:t>11/10/2018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340CD-DAB8-495F-B186-54DE07052EB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340CD-DAB8-495F-B186-54DE07052EB9}" type="slidenum">
              <a:rPr lang="id-ID" smtClean="0"/>
              <a:t>18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67E4-0440-44B0-9A65-C9D22056E406}" type="datetimeFigureOut">
              <a:rPr lang="id-ID" smtClean="0"/>
              <a:pPr/>
              <a:t>10/10/2018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4F7C-74E7-4F3E-93C4-66A505818A0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LAND USE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Wa Ode Nurhaidar, ST., M.Sc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2864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2800" b="1" dirty="0" smtClean="0">
                <a:latin typeface="Tw Cen MT" pitchFamily="34" charset="0"/>
              </a:rPr>
              <a:t>9. 	Transportasi, terdiri dari: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1. </a:t>
            </a:r>
            <a:r>
              <a:rPr lang="id-ID" sz="2400" dirty="0" smtClean="0">
                <a:latin typeface="Tw Cen MT" pitchFamily="34" charset="0"/>
              </a:rPr>
              <a:t>Jalan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Parkir mobil 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3. 	Rel kereta api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4. 	Bandara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5. Pelabuhan  </a:t>
            </a:r>
          </a:p>
          <a:p>
            <a:pPr marL="514350" indent="-514350">
              <a:buNone/>
            </a:pPr>
            <a:r>
              <a:rPr lang="id-ID" sz="2400" b="1" dirty="0" smtClean="0">
                <a:latin typeface="Tw Cen MT" pitchFamily="34" charset="0"/>
              </a:rPr>
              <a:t>10. 	</a:t>
            </a:r>
            <a:r>
              <a:rPr lang="id-ID" sz="2800" b="1" dirty="0" smtClean="0">
                <a:latin typeface="Tw Cen MT" pitchFamily="34" charset="0"/>
              </a:rPr>
              <a:t>Bangunan umum, 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  Bangunan institusi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Bangunan pendidikan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3.	Bangunan keagamaan</a:t>
            </a:r>
          </a:p>
          <a:p>
            <a:pPr marL="514350" indent="-514350">
              <a:buNone/>
            </a:pPr>
            <a:endParaRPr lang="id-ID" sz="2800" b="1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2864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2800" b="1" dirty="0" smtClean="0">
                <a:latin typeface="Tw Cen MT" pitchFamily="34" charset="0"/>
              </a:rPr>
              <a:t>11. Lahan industri dan komersial, terdiri dari: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1. </a:t>
            </a:r>
            <a:r>
              <a:rPr lang="id-ID" sz="2400" dirty="0" smtClean="0">
                <a:latin typeface="Tw Cen MT" pitchFamily="34" charset="0"/>
              </a:rPr>
              <a:t>Industri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Kantor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3. 	Gudang 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4. 	Bangunan pertanian   </a:t>
            </a:r>
          </a:p>
          <a:p>
            <a:pPr marL="514350" indent="-514350">
              <a:buNone/>
            </a:pPr>
            <a:r>
              <a:rPr lang="id-ID" sz="2400" b="1" dirty="0" smtClean="0">
                <a:latin typeface="Tw Cen MT" pitchFamily="34" charset="0"/>
              </a:rPr>
              <a:t>10. 	</a:t>
            </a:r>
            <a:r>
              <a:rPr lang="id-ID" sz="2800" b="1" dirty="0" smtClean="0">
                <a:latin typeface="Tw Cen MT" pitchFamily="34" charset="0"/>
              </a:rPr>
              <a:t>Lahan atau bangunan kosong, 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  Bangunan kosong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Bangunan terlantar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endParaRPr lang="id-ID" sz="2800" b="1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4000" b="1" dirty="0" smtClean="0">
                <a:latin typeface="Tw Cen MT" pitchFamily="34" charset="0"/>
              </a:rPr>
              <a:t>Klasifikas Penggunaan Lahan Menurut Perencanaan Tata Ruang</a:t>
            </a:r>
            <a:endParaRPr lang="id-ID" sz="40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Klasifikasi penggunaan lahan berdasarkan fungsi utamanya, terdiri dari:</a:t>
            </a:r>
          </a:p>
          <a:p>
            <a:pPr marL="514350" indent="-514350">
              <a:buAutoNum type="arabicPeriod"/>
            </a:pPr>
            <a:r>
              <a:rPr lang="id-ID" b="1" dirty="0" smtClean="0">
                <a:latin typeface="Tw Cen MT" pitchFamily="34" charset="0"/>
              </a:rPr>
              <a:t>Kawasan Lindung:</a:t>
            </a:r>
          </a:p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wilayah yang ditetapkan dengan fungsi utama melindungi kelestarian lingkungan hidup yang mencakup sumber dayaalam dan sumberdaya buatan.</a:t>
            </a:r>
          </a:p>
          <a:p>
            <a:pPr marL="514350" indent="-514350">
              <a:buAutoNum type="arabicPeriod" startAt="2"/>
            </a:pPr>
            <a:r>
              <a:rPr lang="id-ID" b="1" dirty="0" smtClean="0">
                <a:latin typeface="Tw Cen MT" pitchFamily="34" charset="0"/>
              </a:rPr>
              <a:t>Kawasan Budidaya</a:t>
            </a:r>
          </a:p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wilayah yang ditetapkan dengan fungsi utama untuk budidaya  atas dasar kondisi dan potensi sumberdaya alam, sumberdaya manusia dan sumberdaya buatan.</a:t>
            </a:r>
          </a:p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	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64371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b="1" dirty="0" smtClean="0">
                <a:latin typeface="Tw Cen MT" pitchFamily="34" charset="0"/>
              </a:rPr>
              <a:t>Klasifikasi Kawasan Lindung  </a:t>
            </a:r>
          </a:p>
          <a:p>
            <a:pPr marL="514350" indent="-514350">
              <a:buAutoNum type="arabicPeriod"/>
            </a:pPr>
            <a:r>
              <a:rPr lang="id-ID" sz="2400" b="1" dirty="0" smtClean="0">
                <a:latin typeface="Tw Cen MT" pitchFamily="34" charset="0"/>
              </a:rPr>
              <a:t>Kawasan yang memberikan perlindungan bagi kawasan dibawahnya, terdiri dari: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1. 	Kawasan hutan berfungsi lindung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Kawasan bergambut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 	Kawasan resapan air</a:t>
            </a:r>
          </a:p>
          <a:p>
            <a:pPr marL="514350" indent="-514350">
              <a:buAutoNum type="arabicPeriod" startAt="2"/>
            </a:pPr>
            <a:r>
              <a:rPr lang="id-ID" sz="2400" b="1" dirty="0" smtClean="0">
                <a:latin typeface="Tw Cen MT" pitchFamily="34" charset="0"/>
              </a:rPr>
              <a:t>Kawasan suaka alam,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</a:t>
            </a:r>
            <a:r>
              <a:rPr lang="id-ID" sz="2000" dirty="0" smtClean="0">
                <a:latin typeface="Tw Cen MT" pitchFamily="34" charset="0"/>
              </a:rPr>
              <a:t>.  Kawasan cagar alam/cagar bahari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Kawasan suaka margasatwa/suaka perikanan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  Kawasan suaka alam laut dan perairan</a:t>
            </a:r>
          </a:p>
          <a:p>
            <a:pPr marL="514350" indent="-514350">
              <a:buAutoNum type="arabicPeriod" startAt="3"/>
            </a:pPr>
            <a:r>
              <a:rPr lang="id-ID" sz="2400" b="1" dirty="0" smtClean="0">
                <a:latin typeface="Tw Cen MT" pitchFamily="34" charset="0"/>
              </a:rPr>
              <a:t>Kawasn pelestarian alam,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	</a:t>
            </a:r>
            <a:r>
              <a:rPr lang="id-ID" sz="2000" dirty="0" smtClean="0">
                <a:latin typeface="Tw Cen MT" pitchFamily="34" charset="0"/>
              </a:rPr>
              <a:t>Taman nasional/taman laut nasional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Taman hutan raya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	Taman wisata alam/taman wisata laut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4.	Kawasan cagar budaya dan ilmu pengetahuan</a:t>
            </a:r>
            <a:endParaRPr lang="id-ID" sz="2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64371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2400" b="1" dirty="0" smtClean="0">
                <a:latin typeface="Tw Cen MT" pitchFamily="34" charset="0"/>
              </a:rPr>
              <a:t>4. 	Kawasan rawan bencana, </a:t>
            </a:r>
            <a:r>
              <a:rPr lang="id-ID" sz="2400" b="1" dirty="0" smtClean="0">
                <a:latin typeface="Tw Cen MT" pitchFamily="34" charset="0"/>
              </a:rPr>
              <a:t>terdiri dari: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1. 	Kawasan </a:t>
            </a:r>
            <a:r>
              <a:rPr lang="id-ID" sz="2000" dirty="0" smtClean="0">
                <a:latin typeface="Tw Cen MT" pitchFamily="34" charset="0"/>
              </a:rPr>
              <a:t>rawan bencana gunung berapi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Kawasan </a:t>
            </a:r>
            <a:r>
              <a:rPr lang="id-ID" sz="2000" dirty="0" smtClean="0">
                <a:latin typeface="Tw Cen MT" pitchFamily="34" charset="0"/>
              </a:rPr>
              <a:t>rawan bencana gempa bumi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 	Kawasan </a:t>
            </a:r>
            <a:r>
              <a:rPr lang="id-ID" sz="2000" dirty="0" smtClean="0">
                <a:latin typeface="Tw Cen MT" pitchFamily="34" charset="0"/>
              </a:rPr>
              <a:t>rawan bencana rawan gerakan tanah (longsor)</a:t>
            </a:r>
          </a:p>
          <a:p>
            <a:pPr marL="514350" indent="-514350">
              <a:buNone/>
            </a:pPr>
            <a:r>
              <a:rPr lang="id-ID" sz="2400" b="1" dirty="0" smtClean="0">
                <a:latin typeface="Tw Cen MT" pitchFamily="34" charset="0"/>
              </a:rPr>
              <a:t>5. 	Kawasan perlindungan  setempat,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</a:t>
            </a:r>
            <a:r>
              <a:rPr lang="id-ID" sz="2000" dirty="0" smtClean="0">
                <a:latin typeface="Tw Cen MT" pitchFamily="34" charset="0"/>
              </a:rPr>
              <a:t>. </a:t>
            </a:r>
            <a:r>
              <a:rPr lang="id-ID" sz="2000" dirty="0" smtClean="0">
                <a:latin typeface="Tw Cen MT" pitchFamily="34" charset="0"/>
              </a:rPr>
              <a:t> 	Sempadan pantai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</a:t>
            </a:r>
            <a:r>
              <a:rPr lang="id-ID" sz="2000" dirty="0" smtClean="0">
                <a:latin typeface="Tw Cen MT" pitchFamily="34" charset="0"/>
              </a:rPr>
              <a:t>Sempadan sungai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  </a:t>
            </a:r>
            <a:r>
              <a:rPr lang="id-ID" sz="2000" dirty="0" smtClean="0">
                <a:latin typeface="Tw Cen MT" pitchFamily="34" charset="0"/>
              </a:rPr>
              <a:t>	Kawasan sekitar waduk dan situ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4. 	Kawasan sekitar mata air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5. 	RTH dan hutan kota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400" b="1" dirty="0" smtClean="0">
                <a:latin typeface="Tw Cen MT" pitchFamily="34" charset="0"/>
              </a:rPr>
              <a:t>6. 	Kawasn perlindungan lainnya,  </a:t>
            </a:r>
            <a:r>
              <a:rPr lang="id-ID" sz="2400" b="1" dirty="0" smtClean="0">
                <a:latin typeface="Tw Cen MT" pitchFamily="34" charset="0"/>
              </a:rPr>
              <a:t>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	</a:t>
            </a:r>
            <a:r>
              <a:rPr lang="id-ID" sz="2000" dirty="0" smtClean="0">
                <a:latin typeface="Tw Cen MT" pitchFamily="34" charset="0"/>
              </a:rPr>
              <a:t>Taman </a:t>
            </a:r>
            <a:r>
              <a:rPr lang="id-ID" sz="2000" dirty="0" smtClean="0">
                <a:latin typeface="Tw Cen MT" pitchFamily="34" charset="0"/>
              </a:rPr>
              <a:t>baru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</a:t>
            </a:r>
            <a:r>
              <a:rPr lang="id-ID" sz="2000" dirty="0" smtClean="0">
                <a:latin typeface="Tw Cen MT" pitchFamily="34" charset="0"/>
              </a:rPr>
              <a:t>Daerah perlindungan laut lokal 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	</a:t>
            </a:r>
            <a:r>
              <a:rPr lang="id-ID" sz="2000" dirty="0" smtClean="0">
                <a:latin typeface="Tw Cen MT" pitchFamily="34" charset="0"/>
              </a:rPr>
              <a:t>Kawasan perlindungan plasma nutfah eks-situ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4.	Kawasan </a:t>
            </a:r>
            <a:r>
              <a:rPr lang="id-ID" sz="2000" dirty="0" smtClean="0">
                <a:latin typeface="Tw Cen MT" pitchFamily="34" charset="0"/>
              </a:rPr>
              <a:t>pengungsian satwa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5. 	Kawasan pantai berhutan bakau</a:t>
            </a:r>
            <a:endParaRPr lang="id-ID" sz="2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00079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b="1" dirty="0" smtClean="0">
                <a:latin typeface="Tw Cen MT" pitchFamily="34" charset="0"/>
              </a:rPr>
              <a:t>Klasifikasi Kawasan </a:t>
            </a:r>
            <a:r>
              <a:rPr lang="id-ID" b="1" dirty="0" smtClean="0">
                <a:latin typeface="Tw Cen MT" pitchFamily="34" charset="0"/>
              </a:rPr>
              <a:t>Budidaya</a:t>
            </a:r>
            <a:endParaRPr lang="id-ID" b="1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sz="2400" b="1" dirty="0" smtClean="0">
                <a:latin typeface="Tw Cen MT" pitchFamily="34" charset="0"/>
              </a:rPr>
              <a:t>Kawasan </a:t>
            </a:r>
            <a:r>
              <a:rPr lang="id-ID" sz="2400" b="1" dirty="0" smtClean="0">
                <a:latin typeface="Tw Cen MT" pitchFamily="34" charset="0"/>
              </a:rPr>
              <a:t>hutan produksi, </a:t>
            </a:r>
            <a:r>
              <a:rPr lang="id-ID" sz="2400" b="1" dirty="0" smtClean="0">
                <a:latin typeface="Tw Cen MT" pitchFamily="34" charset="0"/>
              </a:rPr>
              <a:t>terdiri dari: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1. 	Kawasan hutan </a:t>
            </a:r>
            <a:r>
              <a:rPr lang="id-ID" sz="2000" dirty="0" smtClean="0">
                <a:latin typeface="Tw Cen MT" pitchFamily="34" charset="0"/>
              </a:rPr>
              <a:t>produksi terbatas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Kawasan </a:t>
            </a:r>
            <a:r>
              <a:rPr lang="id-ID" sz="2000" dirty="0" smtClean="0">
                <a:latin typeface="Tw Cen MT" pitchFamily="34" charset="0"/>
              </a:rPr>
              <a:t>hutan produksi tetap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 	Kawasan </a:t>
            </a:r>
            <a:r>
              <a:rPr lang="id-ID" sz="2000" dirty="0" smtClean="0">
                <a:latin typeface="Tw Cen MT" pitchFamily="34" charset="0"/>
              </a:rPr>
              <a:t>hutan produksi konversi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4. 	Kawasan hutan rakyat</a:t>
            </a:r>
          </a:p>
          <a:p>
            <a:pPr marL="514350" indent="-514350">
              <a:buAutoNum type="arabicPeriod" startAt="2"/>
            </a:pPr>
            <a:r>
              <a:rPr lang="id-ID" sz="2400" b="1" dirty="0" smtClean="0">
                <a:latin typeface="Tw Cen MT" pitchFamily="34" charset="0"/>
              </a:rPr>
              <a:t>Kawasan pertanian,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</a:t>
            </a:r>
            <a:r>
              <a:rPr lang="id-ID" sz="2000" dirty="0" smtClean="0">
                <a:latin typeface="Tw Cen MT" pitchFamily="34" charset="0"/>
              </a:rPr>
              <a:t>.  Kawasan </a:t>
            </a:r>
            <a:r>
              <a:rPr lang="id-ID" sz="2000" dirty="0" smtClean="0">
                <a:latin typeface="Tw Cen MT" pitchFamily="34" charset="0"/>
              </a:rPr>
              <a:t>tanaman pangan lahan basah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Kawasan </a:t>
            </a:r>
            <a:r>
              <a:rPr lang="id-ID" sz="2000" dirty="0" smtClean="0">
                <a:latin typeface="Tw Cen MT" pitchFamily="34" charset="0"/>
              </a:rPr>
              <a:t>tanaman pangan lahan kering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  Kawasan </a:t>
            </a:r>
            <a:r>
              <a:rPr lang="id-ID" sz="2000" dirty="0" smtClean="0">
                <a:latin typeface="Tw Cen MT" pitchFamily="34" charset="0"/>
              </a:rPr>
              <a:t>tanaman tahunan/perkebunan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4. 	Kawasan peternakan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5. 	Kawasan perikanan darat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6. 	Kawasan perikanan air payau dan laut</a:t>
            </a:r>
            <a:endParaRPr lang="id-ID" sz="2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4291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AutoNum type="arabicPeriod" startAt="3"/>
            </a:pPr>
            <a:r>
              <a:rPr lang="id-ID" sz="2400" b="1" dirty="0" smtClean="0">
                <a:latin typeface="Tw Cen MT" pitchFamily="34" charset="0"/>
              </a:rPr>
              <a:t>Kawasan pertambangan</a:t>
            </a:r>
          </a:p>
          <a:p>
            <a:pPr marL="514350" indent="-514350">
              <a:buNone/>
            </a:pPr>
            <a:r>
              <a:rPr lang="id-ID" sz="2400" b="1" dirty="0" smtClean="0">
                <a:latin typeface="Tw Cen MT" pitchFamily="34" charset="0"/>
              </a:rPr>
              <a:t>4. 	Kawasan Budidaya lainnya,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</a:t>
            </a:r>
            <a:r>
              <a:rPr lang="id-ID" sz="2000" dirty="0" smtClean="0">
                <a:latin typeface="Tw Cen MT" pitchFamily="34" charset="0"/>
              </a:rPr>
              <a:t>. </a:t>
            </a:r>
            <a:r>
              <a:rPr lang="id-ID" sz="2000" dirty="0" smtClean="0">
                <a:latin typeface="Tw Cen MT" pitchFamily="34" charset="0"/>
              </a:rPr>
              <a:t> 	</a:t>
            </a:r>
            <a:r>
              <a:rPr lang="id-ID" sz="2000" dirty="0" smtClean="0">
                <a:latin typeface="Tw Cen MT" pitchFamily="34" charset="0"/>
              </a:rPr>
              <a:t>Kawasan perindustrian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2. 	</a:t>
            </a:r>
            <a:r>
              <a:rPr lang="id-ID" sz="2000" dirty="0" smtClean="0">
                <a:latin typeface="Tw Cen MT" pitchFamily="34" charset="0"/>
              </a:rPr>
              <a:t>Kawasan pariwisata</a:t>
            </a:r>
            <a:endParaRPr lang="id-ID" sz="20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3.  </a:t>
            </a:r>
            <a:r>
              <a:rPr lang="id-ID" sz="2000" dirty="0" smtClean="0">
                <a:latin typeface="Tw Cen MT" pitchFamily="34" charset="0"/>
              </a:rPr>
              <a:t>	Kawasan permukiman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4. 	Kawasan perdagangan jasa</a:t>
            </a:r>
          </a:p>
          <a:p>
            <a:pPr marL="514350" indent="-514350">
              <a:buNone/>
            </a:pPr>
            <a:r>
              <a:rPr lang="id-ID" sz="2000" dirty="0" smtClean="0">
                <a:latin typeface="Tw Cen MT" pitchFamily="34" charset="0"/>
              </a:rPr>
              <a:t>	</a:t>
            </a:r>
            <a:r>
              <a:rPr lang="id-ID" sz="2000" dirty="0" smtClean="0">
                <a:latin typeface="Tw Cen MT" pitchFamily="34" charset="0"/>
              </a:rPr>
              <a:t>5. 	Kawasan pemerintahan</a:t>
            </a:r>
            <a:endParaRPr lang="id-ID" sz="2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latin typeface="Tw Cen MT" pitchFamily="34" charset="0"/>
              </a:rPr>
              <a:t>Klasifikas Penggunaan Lahan Menurut </a:t>
            </a:r>
            <a:r>
              <a:rPr lang="id-ID" sz="3600" b="1" dirty="0" smtClean="0">
                <a:latin typeface="Tw Cen MT" pitchFamily="34" charset="0"/>
              </a:rPr>
              <a:t>United States Geological Survey (USGS)</a:t>
            </a: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		</a:t>
            </a:r>
            <a:endParaRPr lang="id-ID" sz="2800" dirty="0">
              <a:latin typeface="Tw Cen M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714488"/>
          <a:ext cx="785818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943"/>
                <a:gridCol w="3825237"/>
              </a:tblGrid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Level</a:t>
                      </a:r>
                      <a:r>
                        <a:rPr lang="id-ID" sz="1600" baseline="0" dirty="0" smtClean="0"/>
                        <a:t> 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Level 2</a:t>
                      </a:r>
                      <a:endParaRPr lang="id-ID" sz="1600" dirty="0"/>
                    </a:p>
                  </a:txBody>
                  <a:tcPr/>
                </a:tc>
              </a:tr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1. Perkotaan atau lahan  sedang dibangun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600" baseline="0" dirty="0" smtClean="0"/>
                        <a:t>Permukiman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</a:rPr>
                        <a:t>Komersial dan jasa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Industri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Tranportasi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,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komunikasi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,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penggunaan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umum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Kompleks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industri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komersial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Perkotaan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atau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sedang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dibangun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campur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2.  Lahan pertanian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pertanian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peternakan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kebun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buah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kebun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anggrur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persemaian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holtikultura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Operasi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makanan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ternak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terbatas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Dll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3.  Lahan peternakan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peternakan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rumput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peternakan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semak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belukar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Dll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715404" cy="578647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		</a:t>
            </a:r>
            <a:endParaRPr lang="id-ID" sz="2800" dirty="0">
              <a:latin typeface="Tw Cen M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397000"/>
          <a:ext cx="785818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943"/>
                <a:gridCol w="3825237"/>
              </a:tblGrid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Level</a:t>
                      </a:r>
                      <a:r>
                        <a:rPr lang="id-ID" sz="1600" baseline="0" dirty="0" smtClean="0"/>
                        <a:t> 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Level 2</a:t>
                      </a:r>
                      <a:endParaRPr lang="id-ID" sz="1600" dirty="0"/>
                    </a:p>
                  </a:txBody>
                  <a:tcPr/>
                </a:tc>
              </a:tr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4.</a:t>
                      </a:r>
                      <a:r>
                        <a:rPr lang="id-ID" sz="1600" baseline="0" dirty="0" smtClean="0"/>
                        <a:t> Lahan hutan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hutan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menggugurkan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daun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hutan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selalu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hijau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hutan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campur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5.</a:t>
                      </a:r>
                      <a:r>
                        <a:rPr lang="id-ID" sz="1600" baseline="0" dirty="0" smtClean="0"/>
                        <a:t> Perairan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Sungai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saluran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Danau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Reservoar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Tanggul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muara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6. Lahan basah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basah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berhutan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Lahan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basah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tidak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berhutan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7.  Lahan kosong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Dataran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laut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kering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Pantai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Areal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berpasir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Batuan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dibiarkan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kosong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dll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3073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8. Tundra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Tundra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semak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belukar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Tundra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rumput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Dll</a:t>
                      </a:r>
                      <a:endParaRPr lang="id-ID" sz="16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Konsep Dasar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271464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Aktivitas yang dilakukan manusia terhadap lingkungan hidup pada dan kaitannya dengan lahan misalnya permukiman, perkotan, persawahan dan lain lain. 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4286256"/>
            <a:ext cx="8229600" cy="2143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id-ID" sz="3200" dirty="0" smtClean="0">
                <a:latin typeface="Tw Cen MT" pitchFamily="34" charset="0"/>
              </a:rPr>
              <a:t>	Penggunaan lahan juga merupakan 	pemanfaatan lahan dan lingkungan alam 	untuk memenuhi kebutuhan manusia.</a:t>
            </a:r>
            <a:endParaRPr lang="id-ID" sz="32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Klasifikas Penggunaan Lahan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07196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SNI  (Standar Nasional Indonesia)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National Land Use Database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Perencanaan Tata Ruang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USGS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Tw Cen MT" pitchFamily="34" charset="0"/>
              </a:rPr>
              <a:t>Dll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4000" b="1" dirty="0" smtClean="0">
                <a:latin typeface="Tw Cen MT" pitchFamily="34" charset="0"/>
              </a:rPr>
              <a:t>Klasifikas Penggunaan Lahan Menurut SNI</a:t>
            </a:r>
            <a:endParaRPr lang="id-ID" sz="40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21497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latin typeface="Tw Cen MT" pitchFamily="34" charset="0"/>
              </a:rPr>
              <a:t>Daerah Bervegetasi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1. Daerah Pertanian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	1. </a:t>
            </a:r>
            <a:r>
              <a:rPr lang="id-ID" sz="2400" dirty="0" smtClean="0">
                <a:latin typeface="Tw Cen MT" pitchFamily="34" charset="0"/>
              </a:rPr>
              <a:t>Sawah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2. Ladang, tegalan, atau huma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3. Perkebunan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</a:t>
            </a:r>
            <a:r>
              <a:rPr lang="id-ID" sz="2800" dirty="0" smtClean="0">
                <a:latin typeface="Tw Cen MT" pitchFamily="34" charset="0"/>
              </a:rPr>
              <a:t>Daerah bukan pertanian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	1. </a:t>
            </a:r>
            <a:r>
              <a:rPr lang="id-ID" sz="2400" dirty="0" smtClean="0">
                <a:latin typeface="Tw Cen MT" pitchFamily="34" charset="0"/>
              </a:rPr>
              <a:t>Hutan lahan kering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2. Hutan lahan basah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3. semak dan bekukar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4. Padang rumput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5. Rumput rawa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4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b="1" dirty="0" smtClean="0">
                <a:latin typeface="Tw Cen MT" pitchFamily="34" charset="0"/>
              </a:rPr>
              <a:t>2. Daerah Tak Bervegetasi</a:t>
            </a:r>
          </a:p>
          <a:p>
            <a:pPr marL="514350" indent="-514350">
              <a:buNone/>
            </a:pPr>
            <a:endParaRPr lang="id-ID" b="1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1. Lahan terbuka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2. Permukiman dan lahan bukan pertanian berkaitan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1. Lahan terbangun (permukiman, jaringan jalan, 		    bandara, pelabuhan, dll)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2. Lahan tak terbangun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3. Perairan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1. Danau/waduk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2. Rawa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3. Sungai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	4. Embung, dll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4000" b="1" dirty="0" smtClean="0">
                <a:latin typeface="Tw Cen MT" pitchFamily="34" charset="0"/>
              </a:rPr>
              <a:t>Klasifikas Penggunaan Lahan Menurut NLD</a:t>
            </a:r>
            <a:endParaRPr lang="id-ID" sz="40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71477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Sistem klasifikasi penggunaan lahan yang dibuat oleh pemerintah Ingris. Sistem klasifikasi penggunaan lahan terdiri dari 12 divisi utama dan 49 kelas.</a:t>
            </a:r>
          </a:p>
          <a:p>
            <a:pPr marL="514350" indent="-514350"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	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4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b="1" dirty="0" smtClean="0">
                <a:latin typeface="Tw Cen MT" pitchFamily="34" charset="0"/>
              </a:rPr>
              <a:t>Sistem klasifikasi penggunaan lahan NDL </a:t>
            </a:r>
          </a:p>
          <a:p>
            <a:pPr marL="514350" indent="-514350">
              <a:buAutoNum type="arabicPeriod"/>
            </a:pPr>
            <a:r>
              <a:rPr lang="id-ID" sz="2800" b="1" dirty="0" smtClean="0">
                <a:latin typeface="Tw Cen MT" pitchFamily="34" charset="0"/>
              </a:rPr>
              <a:t>Pertanian, terdiri dari: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1. </a:t>
            </a:r>
            <a:r>
              <a:rPr lang="id-ID" sz="2400" dirty="0" smtClean="0">
                <a:latin typeface="Tw Cen MT" pitchFamily="34" charset="0"/>
              </a:rPr>
              <a:t>Sawah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Ladang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3. Kebun holtikultura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4. Padang Rumput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5. Tanah hijau</a:t>
            </a:r>
          </a:p>
          <a:p>
            <a:pPr marL="514350" indent="-514350">
              <a:buAutoNum type="arabicPeriod" startAt="2"/>
            </a:pPr>
            <a:r>
              <a:rPr lang="id-ID" sz="2800" b="1" dirty="0" smtClean="0">
                <a:latin typeface="Tw Cen MT" pitchFamily="34" charset="0"/>
              </a:rPr>
              <a:t>Daerah hutan,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  Hutan conifer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Semak belukar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3. 	Hutan berdaun lebar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4. Hutan Campuran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5. Hutan Gundul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6. Lahan penghijauan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4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2800" b="1" dirty="0" smtClean="0">
                <a:latin typeface="Tw Cen MT" pitchFamily="34" charset="0"/>
              </a:rPr>
              <a:t>3. 	Padang Rumput, terdiri dari: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1. </a:t>
            </a:r>
            <a:r>
              <a:rPr lang="id-ID" sz="2400" dirty="0" smtClean="0">
                <a:latin typeface="Tw Cen MT" pitchFamily="34" charset="0"/>
              </a:rPr>
              <a:t>Padang rumput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Pakis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3. Semak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4. Dataran tinggi</a:t>
            </a:r>
          </a:p>
          <a:p>
            <a:pPr marL="514350" indent="-514350">
              <a:buNone/>
            </a:pPr>
            <a:r>
              <a:rPr lang="id-ID" sz="2400" b="1" dirty="0" smtClean="0">
                <a:latin typeface="Tw Cen MT" pitchFamily="34" charset="0"/>
              </a:rPr>
              <a:t>4. 	</a:t>
            </a:r>
            <a:r>
              <a:rPr lang="id-ID" sz="2800" b="1" dirty="0" smtClean="0">
                <a:latin typeface="Tw Cen MT" pitchFamily="34" charset="0"/>
              </a:rPr>
              <a:t>Air dan Lahan Basah,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  Laut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Sungai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3. 	Rawa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4. 	Air terjun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5. 	Rawa air garam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6. 	Rawa </a:t>
            </a: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64371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2800" b="1" dirty="0" smtClean="0">
                <a:latin typeface="Tw Cen MT" pitchFamily="34" charset="0"/>
              </a:rPr>
              <a:t>5. 	Batuan dan Tanah Pasir, terdiri dari: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1. </a:t>
            </a:r>
            <a:r>
              <a:rPr lang="id-ID" sz="2400" dirty="0" smtClean="0">
                <a:latin typeface="Tw Cen MT" pitchFamily="34" charset="0"/>
              </a:rPr>
              <a:t>Batuan dasar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Batuan pantai dan tebing 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3. 	Bukit pasir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4. 	Pasang surut pasir dan lumpur </a:t>
            </a:r>
          </a:p>
          <a:p>
            <a:pPr marL="514350" indent="-514350">
              <a:buNone/>
            </a:pPr>
            <a:r>
              <a:rPr lang="id-ID" sz="2400" b="1" dirty="0" smtClean="0">
                <a:latin typeface="Tw Cen MT" pitchFamily="34" charset="0"/>
              </a:rPr>
              <a:t>6. 	</a:t>
            </a:r>
            <a:r>
              <a:rPr lang="id-ID" sz="2800" b="1" dirty="0" smtClean="0">
                <a:latin typeface="Tw Cen MT" pitchFamily="34" charset="0"/>
              </a:rPr>
              <a:t>Barang tambang dan TPA,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  Daerah tambang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 	Tempat pembuangan akhir</a:t>
            </a:r>
          </a:p>
          <a:p>
            <a:pPr marL="514350" indent="-514350">
              <a:buAutoNum type="arabicPeriod" startAt="7"/>
            </a:pPr>
            <a:r>
              <a:rPr lang="id-ID" sz="2800" b="1" dirty="0" smtClean="0">
                <a:latin typeface="Tw Cen MT" pitchFamily="34" charset="0"/>
              </a:rPr>
              <a:t>Rekreasi,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	 Rekreasi dalam ruangan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	 Rekreasi luar ruangan</a:t>
            </a:r>
          </a:p>
          <a:p>
            <a:pPr marL="514350" indent="-514350">
              <a:buAutoNum type="arabicPeriod" startAt="8"/>
            </a:pPr>
            <a:r>
              <a:rPr lang="id-ID" sz="2800" b="1" dirty="0" smtClean="0">
                <a:latin typeface="Tw Cen MT" pitchFamily="34" charset="0"/>
              </a:rPr>
              <a:t>Permukiman, terdiri dari: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1.	Permukiman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	2.	lembaga pemasyarakatan</a:t>
            </a:r>
          </a:p>
          <a:p>
            <a:pPr marL="514350" indent="-514350">
              <a:buAutoNum type="arabicPeriod" startAt="8"/>
            </a:pPr>
            <a:endParaRPr lang="id-ID" sz="2400" dirty="0" smtClean="0">
              <a:latin typeface="Tw Cen MT" pitchFamily="34" charset="0"/>
            </a:endParaRPr>
          </a:p>
          <a:p>
            <a:pPr marL="514350" indent="-514350">
              <a:buNone/>
            </a:pP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256</Words>
  <Application>Microsoft Office PowerPoint</Application>
  <PresentationFormat>On-screen Show (4:3)</PresentationFormat>
  <Paragraphs>203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LAND USE</vt:lpstr>
      <vt:lpstr>Konsep Dasar</vt:lpstr>
      <vt:lpstr>Klasifikas Penggunaan Lahan</vt:lpstr>
      <vt:lpstr>Klasifikas Penggunaan Lahan Menurut SNI</vt:lpstr>
      <vt:lpstr>Slide 5</vt:lpstr>
      <vt:lpstr>Klasifikas Penggunaan Lahan Menurut NLD</vt:lpstr>
      <vt:lpstr>Slide 7</vt:lpstr>
      <vt:lpstr>Slide 8</vt:lpstr>
      <vt:lpstr>Slide 9</vt:lpstr>
      <vt:lpstr>Slide 10</vt:lpstr>
      <vt:lpstr>Slide 11</vt:lpstr>
      <vt:lpstr>Klasifikas Penggunaan Lahan Menurut Perencanaan Tata Ruang</vt:lpstr>
      <vt:lpstr>Slide 13</vt:lpstr>
      <vt:lpstr>Slide 14</vt:lpstr>
      <vt:lpstr>Slide 15</vt:lpstr>
      <vt:lpstr>Slide 16</vt:lpstr>
      <vt:lpstr>Klasifikas Penggunaan Lahan Menurut United States Geological Survey (USGS)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</dc:title>
  <dc:creator>IDHAR_KU</dc:creator>
  <cp:lastModifiedBy>IDHAR_KU</cp:lastModifiedBy>
  <cp:revision>28</cp:revision>
  <dcterms:created xsi:type="dcterms:W3CDTF">2018-10-09T02:36:50Z</dcterms:created>
  <dcterms:modified xsi:type="dcterms:W3CDTF">2018-10-10T17:17:11Z</dcterms:modified>
</cp:coreProperties>
</file>