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102"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4E9C0E0-E7E8-453D-8A86-56524CE20480}" type="datetimeFigureOut">
              <a:rPr lang="id-ID" smtClean="0"/>
              <a:pPr/>
              <a:t>17/10/2018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2739F-B90B-4CCB-BDDA-D2C8395B926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4E9C0E0-E7E8-453D-8A86-56524CE20480}" type="datetimeFigureOut">
              <a:rPr lang="id-ID" smtClean="0"/>
              <a:pPr/>
              <a:t>17/10/2018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2739F-B90B-4CCB-BDDA-D2C8395B926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4E9C0E0-E7E8-453D-8A86-56524CE20480}" type="datetimeFigureOut">
              <a:rPr lang="id-ID" smtClean="0"/>
              <a:pPr/>
              <a:t>17/10/2018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2739F-B90B-4CCB-BDDA-D2C8395B926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4E9C0E0-E7E8-453D-8A86-56524CE20480}" type="datetimeFigureOut">
              <a:rPr lang="id-ID" smtClean="0"/>
              <a:pPr/>
              <a:t>17/10/2018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2739F-B90B-4CCB-BDDA-D2C8395B926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E9C0E0-E7E8-453D-8A86-56524CE20480}" type="datetimeFigureOut">
              <a:rPr lang="id-ID" smtClean="0"/>
              <a:pPr/>
              <a:t>17/10/2018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552739F-B90B-4CCB-BDDA-D2C8395B926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4E9C0E0-E7E8-453D-8A86-56524CE20480}" type="datetimeFigureOut">
              <a:rPr lang="id-ID" smtClean="0"/>
              <a:pPr/>
              <a:t>17/10/2018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2739F-B90B-4CCB-BDDA-D2C8395B926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4E9C0E0-E7E8-453D-8A86-56524CE20480}" type="datetimeFigureOut">
              <a:rPr lang="id-ID" smtClean="0"/>
              <a:pPr/>
              <a:t>17/10/2018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552739F-B90B-4CCB-BDDA-D2C8395B926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4E9C0E0-E7E8-453D-8A86-56524CE20480}" type="datetimeFigureOut">
              <a:rPr lang="id-ID" smtClean="0"/>
              <a:pPr/>
              <a:t>17/10/2018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552739F-B90B-4CCB-BDDA-D2C8395B926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9C0E0-E7E8-453D-8A86-56524CE20480}" type="datetimeFigureOut">
              <a:rPr lang="id-ID" smtClean="0"/>
              <a:pPr/>
              <a:t>17/10/2018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552739F-B90B-4CCB-BDDA-D2C8395B926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9C0E0-E7E8-453D-8A86-56524CE20480}" type="datetimeFigureOut">
              <a:rPr lang="id-ID" smtClean="0"/>
              <a:pPr/>
              <a:t>17/10/2018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2739F-B90B-4CCB-BDDA-D2C8395B926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9C0E0-E7E8-453D-8A86-56524CE20480}" type="datetimeFigureOut">
              <a:rPr lang="id-ID" smtClean="0"/>
              <a:pPr/>
              <a:t>17/10/2018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552739F-B90B-4CCB-BDDA-D2C8395B926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9C0E0-E7E8-453D-8A86-56524CE20480}" type="datetimeFigureOut">
              <a:rPr lang="id-ID" smtClean="0"/>
              <a:pPr/>
              <a:t>17/10/2018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2739F-B90B-4CCB-BDDA-D2C8395B926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LAND VALUE</a:t>
            </a:r>
            <a:endParaRPr lang="id-ID" dirty="0"/>
          </a:p>
        </p:txBody>
      </p:sp>
      <p:sp>
        <p:nvSpPr>
          <p:cNvPr id="3" name="Subtitle 2"/>
          <p:cNvSpPr>
            <a:spLocks noGrp="1"/>
          </p:cNvSpPr>
          <p:nvPr>
            <p:ph type="subTitle" idx="1"/>
          </p:nvPr>
        </p:nvSpPr>
        <p:spPr/>
        <p:txBody>
          <a:bodyPr/>
          <a:lstStyle/>
          <a:p>
            <a:r>
              <a:rPr lang="id-ID" dirty="0" smtClean="0"/>
              <a:t>Wa Ode Nurhaidar, ST., M.Sc</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357166"/>
            <a:ext cx="8229600" cy="6215106"/>
          </a:xfrm>
          <a:prstGeom prst="rect">
            <a:avLst/>
          </a:prstGeom>
          <a:solidFill>
            <a:schemeClr val="accent6">
              <a:lumMod val="60000"/>
              <a:lumOff val="40000"/>
            </a:schemeClr>
          </a:solidFill>
        </p:spPr>
        <p:txBody>
          <a:bodyPr vert="horz" lIns="91440" tIns="45720" rIns="91440" bIns="45720" rtlCol="0">
            <a:normAutofit/>
          </a:bodyPr>
          <a:lstStyle/>
          <a:p>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a:p>
            <a:r>
              <a:rPr lang="id-ID" sz="3000" dirty="0" smtClean="0">
                <a:latin typeface="Tw Cen MT" pitchFamily="34" charset="0"/>
              </a:rPr>
              <a:t>Pola dan struktur </a:t>
            </a:r>
            <a:r>
              <a:rPr lang="id-ID" sz="3000" dirty="0" smtClean="0">
                <a:latin typeface="Tw Cen MT" pitchFamily="34" charset="0"/>
              </a:rPr>
              <a:t>nilai tanah kota </a:t>
            </a:r>
            <a:r>
              <a:rPr lang="id-ID" sz="3000" dirty="0" smtClean="0">
                <a:latin typeface="Tw Cen MT" pitchFamily="34" charset="0"/>
              </a:rPr>
              <a:t>menurut Chapin adalah sebagai berikut:</a:t>
            </a:r>
          </a:p>
          <a:p>
            <a:pPr marL="514350" indent="-514350">
              <a:buAutoNum type="arabicPeriod"/>
            </a:pPr>
            <a:r>
              <a:rPr lang="en-US" sz="2400" dirty="0" err="1" smtClean="0">
                <a:latin typeface="Tw Cen MT" pitchFamily="34" charset="0"/>
              </a:rPr>
              <a:t>Pusat</a:t>
            </a:r>
            <a:r>
              <a:rPr lang="en-US" sz="2400" dirty="0" smtClean="0">
                <a:latin typeface="Tw Cen MT" pitchFamily="34" charset="0"/>
              </a:rPr>
              <a:t> </a:t>
            </a:r>
            <a:r>
              <a:rPr lang="en-US" sz="2400" dirty="0" err="1" smtClean="0">
                <a:latin typeface="Tw Cen MT" pitchFamily="34" charset="0"/>
              </a:rPr>
              <a:t>wilayah</a:t>
            </a:r>
            <a:r>
              <a:rPr lang="en-US" sz="2400" dirty="0" smtClean="0">
                <a:latin typeface="Tw Cen MT" pitchFamily="34" charset="0"/>
              </a:rPr>
              <a:t> </a:t>
            </a:r>
            <a:r>
              <a:rPr lang="en-US" sz="2400" dirty="0" err="1" smtClean="0">
                <a:latin typeface="Tw Cen MT" pitchFamily="34" charset="0"/>
              </a:rPr>
              <a:t>perdagangan</a:t>
            </a:r>
            <a:r>
              <a:rPr lang="en-US" sz="2400" dirty="0" smtClean="0">
                <a:latin typeface="Tw Cen MT" pitchFamily="34" charset="0"/>
              </a:rPr>
              <a:t> </a:t>
            </a:r>
            <a:r>
              <a:rPr lang="en-US" sz="2400" dirty="0" err="1" smtClean="0">
                <a:latin typeface="Tw Cen MT" pitchFamily="34" charset="0"/>
              </a:rPr>
              <a:t>atau</a:t>
            </a:r>
            <a:r>
              <a:rPr lang="en-US" sz="2400" dirty="0" smtClean="0">
                <a:latin typeface="Tw Cen MT" pitchFamily="34" charset="0"/>
              </a:rPr>
              <a:t> CBD (</a:t>
            </a:r>
            <a:r>
              <a:rPr lang="en-US" sz="2400" i="1" dirty="0" smtClean="0">
                <a:latin typeface="Tw Cen MT" pitchFamily="34" charset="0"/>
              </a:rPr>
              <a:t>Central Business District</a:t>
            </a:r>
            <a:r>
              <a:rPr lang="en-US" sz="2400" i="1" dirty="0" smtClean="0">
                <a:latin typeface="Tw Cen MT" pitchFamily="34" charset="0"/>
              </a:rPr>
              <a:t>)</a:t>
            </a:r>
            <a:r>
              <a:rPr lang="id-ID" sz="2400" i="1" dirty="0" smtClean="0">
                <a:latin typeface="Tw Cen MT" pitchFamily="34" charset="0"/>
              </a:rPr>
              <a:t> </a:t>
            </a:r>
            <a:r>
              <a:rPr lang="en-US" sz="2400" dirty="0" err="1" smtClean="0">
                <a:latin typeface="Tw Cen MT" pitchFamily="34" charset="0"/>
              </a:rPr>
              <a:t>mempunyai</a:t>
            </a:r>
            <a:r>
              <a:rPr lang="en-US" sz="2400" dirty="0" smtClean="0">
                <a:latin typeface="Tw Cen MT" pitchFamily="34" charset="0"/>
              </a:rPr>
              <a:t> </a:t>
            </a:r>
            <a:r>
              <a:rPr lang="en-US" sz="2400" dirty="0" err="1" smtClean="0">
                <a:latin typeface="Tw Cen MT" pitchFamily="34" charset="0"/>
              </a:rPr>
              <a:t>nilai</a:t>
            </a:r>
            <a:r>
              <a:rPr lang="en-US" sz="2400" dirty="0" smtClean="0">
                <a:latin typeface="Tw Cen MT" pitchFamily="34" charset="0"/>
              </a:rPr>
              <a:t> </a:t>
            </a:r>
            <a:r>
              <a:rPr lang="en-US" sz="2400" dirty="0" err="1" smtClean="0">
                <a:latin typeface="Tw Cen MT" pitchFamily="34" charset="0"/>
              </a:rPr>
              <a:t>tanah</a:t>
            </a:r>
            <a:r>
              <a:rPr lang="en-US" sz="2400" dirty="0" smtClean="0">
                <a:latin typeface="Tw Cen MT" pitchFamily="34" charset="0"/>
              </a:rPr>
              <a:t> </a:t>
            </a:r>
            <a:r>
              <a:rPr lang="en-US" sz="2400" dirty="0" err="1" smtClean="0">
                <a:latin typeface="Tw Cen MT" pitchFamily="34" charset="0"/>
              </a:rPr>
              <a:t>tertinggi</a:t>
            </a:r>
            <a:r>
              <a:rPr lang="en-US" sz="2400" dirty="0" smtClean="0">
                <a:latin typeface="Tw Cen MT" pitchFamily="34" charset="0"/>
              </a:rPr>
              <a:t> </a:t>
            </a:r>
            <a:r>
              <a:rPr lang="en-US" sz="2400" dirty="0" err="1" smtClean="0">
                <a:latin typeface="Tw Cen MT" pitchFamily="34" charset="0"/>
              </a:rPr>
              <a:t>dibandingkan</a:t>
            </a:r>
            <a:r>
              <a:rPr lang="en-US" sz="2400" dirty="0" smtClean="0">
                <a:latin typeface="Tw Cen MT" pitchFamily="34" charset="0"/>
              </a:rPr>
              <a:t> </a:t>
            </a:r>
            <a:r>
              <a:rPr lang="en-US" sz="2400" dirty="0" err="1" smtClean="0">
                <a:latin typeface="Tw Cen MT" pitchFamily="34" charset="0"/>
              </a:rPr>
              <a:t>dengan</a:t>
            </a:r>
            <a:r>
              <a:rPr lang="en-US" sz="2400" dirty="0" smtClean="0">
                <a:latin typeface="Tw Cen MT" pitchFamily="34" charset="0"/>
              </a:rPr>
              <a:t> </a:t>
            </a:r>
            <a:r>
              <a:rPr lang="en-US" sz="2400" dirty="0" err="1" smtClean="0">
                <a:latin typeface="Tw Cen MT" pitchFamily="34" charset="0"/>
              </a:rPr>
              <a:t>wilayah</a:t>
            </a:r>
            <a:r>
              <a:rPr lang="en-US" sz="2400" dirty="0" smtClean="0">
                <a:latin typeface="Tw Cen MT" pitchFamily="34" charset="0"/>
              </a:rPr>
              <a:t> </a:t>
            </a:r>
            <a:r>
              <a:rPr lang="en-US" sz="2400" dirty="0" smtClean="0">
                <a:latin typeface="Tw Cen MT" pitchFamily="34" charset="0"/>
              </a:rPr>
              <a:t>– </a:t>
            </a:r>
            <a:r>
              <a:rPr lang="en-US" sz="2400" dirty="0" err="1" smtClean="0">
                <a:latin typeface="Tw Cen MT" pitchFamily="34" charset="0"/>
              </a:rPr>
              <a:t>wilayah</a:t>
            </a:r>
            <a:r>
              <a:rPr lang="id-ID" sz="2400" dirty="0" smtClean="0">
                <a:latin typeface="Tw Cen MT" pitchFamily="34" charset="0"/>
              </a:rPr>
              <a:t> lain.</a:t>
            </a:r>
          </a:p>
          <a:p>
            <a:pPr marL="514350" indent="-514350">
              <a:buAutoNum type="arabicPeriod"/>
            </a:pPr>
            <a:r>
              <a:rPr lang="id-ID" sz="2400" dirty="0" smtClean="0">
                <a:latin typeface="Tw Cen MT" pitchFamily="34" charset="0"/>
              </a:rPr>
              <a:t>Pusat </a:t>
            </a:r>
            <a:r>
              <a:rPr lang="id-ID" sz="2400" dirty="0" smtClean="0">
                <a:latin typeface="Tw Cen MT" pitchFamily="34" charset="0"/>
              </a:rPr>
              <a:t>wilayah kerja dan pusat perkotaan yang terletak </a:t>
            </a:r>
            <a:r>
              <a:rPr lang="id-ID" sz="2400" dirty="0" smtClean="0">
                <a:latin typeface="Tw Cen MT" pitchFamily="34" charset="0"/>
              </a:rPr>
              <a:t>disekeliling perbatasan </a:t>
            </a:r>
            <a:r>
              <a:rPr lang="id-ID" sz="2400" dirty="0" smtClean="0">
                <a:latin typeface="Tw Cen MT" pitchFamily="34" charset="0"/>
              </a:rPr>
              <a:t>pusat kota mempunyai nilai tanah tertinggi setelah CBD</a:t>
            </a:r>
            <a:r>
              <a:rPr lang="id-ID" sz="2400" dirty="0" smtClean="0">
                <a:latin typeface="Tw Cen MT" pitchFamily="34" charset="0"/>
              </a:rPr>
              <a:t>.</a:t>
            </a:r>
          </a:p>
          <a:p>
            <a:pPr marL="514350" indent="-514350">
              <a:buAutoNum type="arabicPeriod"/>
            </a:pPr>
            <a:r>
              <a:rPr lang="id-ID" sz="2400" dirty="0" smtClean="0">
                <a:latin typeface="Tw Cen MT" pitchFamily="34" charset="0"/>
              </a:rPr>
              <a:t>Di </a:t>
            </a:r>
            <a:r>
              <a:rPr lang="id-ID" sz="2400" dirty="0" smtClean="0">
                <a:latin typeface="Tw Cen MT" pitchFamily="34" charset="0"/>
              </a:rPr>
              <a:t>luar dari kawasan tersebut, terdapat kawasan perumahan dengan </a:t>
            </a:r>
            <a:r>
              <a:rPr lang="id-ID" sz="2400" dirty="0" smtClean="0">
                <a:latin typeface="Tw Cen MT" pitchFamily="34" charset="0"/>
              </a:rPr>
              <a:t>nilai tanah </a:t>
            </a:r>
            <a:r>
              <a:rPr lang="id-ID" sz="2400" dirty="0" smtClean="0">
                <a:latin typeface="Tw Cen MT" pitchFamily="34" charset="0"/>
              </a:rPr>
              <a:t>yang semakin jauh dari pusat kota semakin berkurang </a:t>
            </a:r>
            <a:r>
              <a:rPr lang="id-ID" sz="2400" dirty="0" smtClean="0">
                <a:latin typeface="Tw Cen MT" pitchFamily="34" charset="0"/>
              </a:rPr>
              <a:t>nilai tanahnya.</a:t>
            </a:r>
          </a:p>
          <a:p>
            <a:pPr marL="514350" indent="-514350">
              <a:buAutoNum type="arabicPeriod"/>
            </a:pPr>
            <a:r>
              <a:rPr lang="id-ID" sz="2400" dirty="0" smtClean="0">
                <a:latin typeface="Tw Cen MT" pitchFamily="34" charset="0"/>
              </a:rPr>
              <a:t>Pusat </a:t>
            </a:r>
            <a:r>
              <a:rPr lang="id-ID" sz="2400" dirty="0" smtClean="0">
                <a:latin typeface="Tw Cen MT" pitchFamily="34" charset="0"/>
              </a:rPr>
              <a:t>- pusat pengelompokan industri dan perdagangan yang </a:t>
            </a:r>
            <a:r>
              <a:rPr lang="id-ID" sz="2400" dirty="0" smtClean="0">
                <a:latin typeface="Tw Cen MT" pitchFamily="34" charset="0"/>
              </a:rPr>
              <a:t>menyebar mempunyai </a:t>
            </a:r>
            <a:r>
              <a:rPr lang="id-ID" sz="2400" dirty="0" smtClean="0">
                <a:latin typeface="Tw Cen MT" pitchFamily="34" charset="0"/>
              </a:rPr>
              <a:t>nilai tanah yang tinggi dibanding dengan </a:t>
            </a:r>
            <a:r>
              <a:rPr lang="id-ID" sz="2400" dirty="0" smtClean="0">
                <a:latin typeface="Tw Cen MT" pitchFamily="34" charset="0"/>
              </a:rPr>
              <a:t>sekelilingnya, dimana </a:t>
            </a:r>
            <a:r>
              <a:rPr lang="id-ID" sz="2400" dirty="0" smtClean="0">
                <a:latin typeface="Tw Cen MT" pitchFamily="34" charset="0"/>
              </a:rPr>
              <a:t>biasanya kawasan ini dikelilingi perumahan. </a:t>
            </a:r>
            <a:r>
              <a:rPr kumimoji="0" lang="id-ID" sz="2400" b="0" i="0" u="none" strike="noStrike" kern="1200" cap="none" spc="0" normalizeH="0" baseline="0" noProof="0" dirty="0" smtClean="0">
                <a:ln>
                  <a:noFill/>
                </a:ln>
                <a:solidFill>
                  <a:schemeClr val="tx1"/>
                </a:solidFill>
                <a:effectLst/>
                <a:uLnTx/>
                <a:uFillTx/>
                <a:latin typeface="Tw Cen MT"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857364"/>
            <a:ext cx="8229600" cy="4643470"/>
          </a:xfrm>
          <a:prstGeom prst="rect">
            <a:avLst/>
          </a:prstGeom>
          <a:solidFill>
            <a:schemeClr val="accent6">
              <a:lumMod val="60000"/>
              <a:lumOff val="40000"/>
            </a:schemeClr>
          </a:solidFill>
        </p:spPr>
        <p:txBody>
          <a:bodyPr vert="horz" lIns="91440" tIns="45720" rIns="91440" bIns="45720" rtlCol="0">
            <a:normAutofit fontScale="92500" lnSpcReduction="10000"/>
          </a:bodyPr>
          <a:lstStyle/>
          <a:p>
            <a:r>
              <a:rPr lang="id-ID" sz="2800" dirty="0" smtClean="0">
                <a:latin typeface="Tw Cen MT" pitchFamily="34" charset="0"/>
              </a:rPr>
              <a:t>Menurut </a:t>
            </a:r>
            <a:r>
              <a:rPr lang="id-ID" sz="2800" dirty="0" smtClean="0">
                <a:latin typeface="Tw Cen MT" pitchFamily="34" charset="0"/>
              </a:rPr>
              <a:t>Cholis </a:t>
            </a:r>
            <a:r>
              <a:rPr lang="id-ID" sz="2800" dirty="0" smtClean="0">
                <a:latin typeface="Tw Cen MT" pitchFamily="34" charset="0"/>
              </a:rPr>
              <a:t>1995</a:t>
            </a:r>
            <a:r>
              <a:rPr lang="id-ID" sz="2800" dirty="0" smtClean="0">
                <a:latin typeface="Tw Cen MT" pitchFamily="34" charset="0"/>
              </a:rPr>
              <a:t>, </a:t>
            </a:r>
            <a:r>
              <a:rPr lang="id-ID" sz="2800" dirty="0" smtClean="0">
                <a:latin typeface="Tw Cen MT" pitchFamily="34" charset="0"/>
              </a:rPr>
              <a:t>nilai </a:t>
            </a:r>
            <a:r>
              <a:rPr lang="id-ID" sz="2800" dirty="0" smtClean="0">
                <a:latin typeface="Tw Cen MT" pitchFamily="34" charset="0"/>
              </a:rPr>
              <a:t>tanah ditentukan oleh dua </a:t>
            </a:r>
            <a:r>
              <a:rPr lang="id-ID" sz="2800" dirty="0" smtClean="0">
                <a:latin typeface="Tw Cen MT" pitchFamily="34" charset="0"/>
              </a:rPr>
              <a:t>faktor, yaitu :</a:t>
            </a:r>
          </a:p>
          <a:p>
            <a:pPr marL="514350" indent="-514350">
              <a:buAutoNum type="arabicPeriod"/>
            </a:pPr>
            <a:r>
              <a:rPr lang="nb-NO" sz="2800" dirty="0" smtClean="0">
                <a:latin typeface="Tw Cen MT" pitchFamily="34" charset="0"/>
              </a:rPr>
              <a:t>Faktor </a:t>
            </a:r>
            <a:r>
              <a:rPr lang="nb-NO" sz="2800" dirty="0" smtClean="0">
                <a:latin typeface="Tw Cen MT" pitchFamily="34" charset="0"/>
              </a:rPr>
              <a:t>- faktor terukur (</a:t>
            </a:r>
            <a:r>
              <a:rPr lang="nb-NO" sz="2800" i="1" dirty="0" smtClean="0">
                <a:latin typeface="Tw Cen MT" pitchFamily="34" charset="0"/>
              </a:rPr>
              <a:t>tangible factors</a:t>
            </a:r>
            <a:r>
              <a:rPr lang="nb-NO" sz="2800" i="1" dirty="0" smtClean="0">
                <a:latin typeface="Tw Cen MT" pitchFamily="34" charset="0"/>
              </a:rPr>
              <a:t>)</a:t>
            </a:r>
            <a:endParaRPr lang="id-ID" sz="2800" i="1" dirty="0" smtClean="0">
              <a:latin typeface="Tw Cen MT" pitchFamily="34" charset="0"/>
            </a:endParaRPr>
          </a:p>
          <a:p>
            <a:pPr marL="514350" indent="-514350"/>
            <a:r>
              <a:rPr lang="id-ID" sz="2800" i="1" dirty="0" smtClean="0">
                <a:latin typeface="Tw Cen MT" pitchFamily="34" charset="0"/>
              </a:rPr>
              <a:t>	</a:t>
            </a:r>
            <a:r>
              <a:rPr lang="id-ID" sz="2800" dirty="0" smtClean="0">
                <a:latin typeface="Tw Cen MT" pitchFamily="34" charset="0"/>
              </a:rPr>
              <a:t>adalah </a:t>
            </a:r>
            <a:r>
              <a:rPr lang="id-ID" sz="2800" dirty="0" smtClean="0">
                <a:latin typeface="Tw Cen MT" pitchFamily="34" charset="0"/>
              </a:rPr>
              <a:t>faktor pembentuk harga tanah yang bisa </a:t>
            </a:r>
            <a:r>
              <a:rPr lang="id-ID" sz="2800" dirty="0" smtClean="0">
                <a:latin typeface="Tw Cen MT" pitchFamily="34" charset="0"/>
              </a:rPr>
              <a:t>diolah secara </a:t>
            </a:r>
            <a:r>
              <a:rPr lang="id-ID" sz="2800" dirty="0" smtClean="0">
                <a:latin typeface="Tw Cen MT" pitchFamily="34" charset="0"/>
              </a:rPr>
              <a:t>ilmiah menggunakan logika - logika </a:t>
            </a:r>
            <a:r>
              <a:rPr lang="id-ID" sz="2800" dirty="0" smtClean="0">
                <a:latin typeface="Tw Cen MT" pitchFamily="34" charset="0"/>
              </a:rPr>
              <a:t>akademik seperti aksesbilitas </a:t>
            </a:r>
            <a:r>
              <a:rPr lang="id-ID" sz="2800" dirty="0" smtClean="0">
                <a:latin typeface="Tw Cen MT" pitchFamily="34" charset="0"/>
              </a:rPr>
              <a:t>(jarak dan transportasi) dan </a:t>
            </a:r>
            <a:r>
              <a:rPr lang="id-ID" sz="2800" dirty="0" smtClean="0">
                <a:latin typeface="Tw Cen MT" pitchFamily="34" charset="0"/>
              </a:rPr>
              <a:t>jaringan </a:t>
            </a:r>
            <a:r>
              <a:rPr lang="id-ID" sz="2800" dirty="0" smtClean="0">
                <a:latin typeface="Tw Cen MT" pitchFamily="34" charset="0"/>
              </a:rPr>
              <a:t>infrastruktur (sarana </a:t>
            </a:r>
            <a:r>
              <a:rPr lang="id-ID" sz="2800" dirty="0" smtClean="0">
                <a:latin typeface="Tw Cen MT" pitchFamily="34" charset="0"/>
              </a:rPr>
              <a:t>dan </a:t>
            </a:r>
            <a:r>
              <a:rPr lang="fi-FI" sz="2800" dirty="0" smtClean="0">
                <a:latin typeface="Tw Cen MT" pitchFamily="34" charset="0"/>
              </a:rPr>
              <a:t>prasarana </a:t>
            </a:r>
            <a:r>
              <a:rPr lang="fi-FI" sz="2800" dirty="0" smtClean="0">
                <a:latin typeface="Tw Cen MT" pitchFamily="34" charset="0"/>
              </a:rPr>
              <a:t>kota </a:t>
            </a:r>
            <a:r>
              <a:rPr lang="fi-FI" sz="2800" dirty="0" smtClean="0">
                <a:latin typeface="Tw Cen MT" pitchFamily="34" charset="0"/>
              </a:rPr>
              <a:t>seperti </a:t>
            </a:r>
            <a:r>
              <a:rPr lang="fi-FI" sz="2800" dirty="0" smtClean="0">
                <a:latin typeface="Tw Cen MT" pitchFamily="34" charset="0"/>
              </a:rPr>
              <a:t>jalan, listrik, perkantoran dan perumahan</a:t>
            </a:r>
            <a:r>
              <a:rPr lang="fi-FI" sz="2800" dirty="0" smtClean="0">
                <a:latin typeface="Tw Cen MT" pitchFamily="34" charset="0"/>
              </a:rPr>
              <a:t>).</a:t>
            </a:r>
            <a:endParaRPr lang="id-ID" sz="2800" dirty="0" smtClean="0">
              <a:latin typeface="Tw Cen MT" pitchFamily="34" charset="0"/>
            </a:endParaRPr>
          </a:p>
          <a:p>
            <a:pPr marL="514350" indent="-514350">
              <a:buAutoNum type="arabicPeriod" startAt="2"/>
            </a:pPr>
            <a:r>
              <a:rPr lang="nb-NO" sz="2800" dirty="0" smtClean="0">
                <a:latin typeface="Tw Cen MT" pitchFamily="34" charset="0"/>
              </a:rPr>
              <a:t>Faktor </a:t>
            </a:r>
            <a:r>
              <a:rPr lang="nb-NO" sz="2800" dirty="0" smtClean="0">
                <a:latin typeface="Tw Cen MT" pitchFamily="34" charset="0"/>
              </a:rPr>
              <a:t>- faktor tak terukur (</a:t>
            </a:r>
            <a:r>
              <a:rPr lang="nb-NO" sz="2800" i="1" dirty="0" smtClean="0">
                <a:latin typeface="Tw Cen MT" pitchFamily="34" charset="0"/>
              </a:rPr>
              <a:t>intangible factors</a:t>
            </a:r>
            <a:r>
              <a:rPr lang="nb-NO" sz="2800" i="1" dirty="0" smtClean="0">
                <a:latin typeface="Tw Cen MT" pitchFamily="34" charset="0"/>
              </a:rPr>
              <a:t>)</a:t>
            </a:r>
            <a:endParaRPr lang="id-ID" sz="2800" i="1" dirty="0" smtClean="0">
              <a:latin typeface="Tw Cen MT" pitchFamily="34" charset="0"/>
            </a:endParaRPr>
          </a:p>
          <a:p>
            <a:pPr marL="514350" indent="-514350"/>
            <a:r>
              <a:rPr lang="id-ID" sz="2800" i="1" dirty="0" smtClean="0">
                <a:latin typeface="Tw Cen MT" pitchFamily="34" charset="0"/>
              </a:rPr>
              <a:t>	</a:t>
            </a:r>
            <a:r>
              <a:rPr lang="id-ID" sz="2800" i="1" dirty="0" smtClean="0">
                <a:latin typeface="Tw Cen MT" pitchFamily="34" charset="0"/>
              </a:rPr>
              <a:t>a</a:t>
            </a:r>
            <a:r>
              <a:rPr lang="id-ID" sz="2800" dirty="0" smtClean="0">
                <a:latin typeface="Tw Cen MT" pitchFamily="34" charset="0"/>
              </a:rPr>
              <a:t>dalah </a:t>
            </a:r>
            <a:r>
              <a:rPr lang="id-ID" sz="2800" dirty="0" smtClean="0">
                <a:latin typeface="Tw Cen MT" pitchFamily="34" charset="0"/>
              </a:rPr>
              <a:t>faktor pembentuk harga tanah yang </a:t>
            </a:r>
            <a:r>
              <a:rPr lang="id-ID" sz="2800" dirty="0" smtClean="0">
                <a:latin typeface="Tw Cen MT" pitchFamily="34" charset="0"/>
              </a:rPr>
              <a:t>muncul </a:t>
            </a:r>
            <a:r>
              <a:rPr lang="nn-NO" sz="2800" dirty="0" smtClean="0">
                <a:latin typeface="Tw Cen MT" pitchFamily="34" charset="0"/>
              </a:rPr>
              <a:t>dengan </a:t>
            </a:r>
            <a:r>
              <a:rPr lang="nn-NO" sz="2800" dirty="0" smtClean="0">
                <a:latin typeface="Tw Cen MT" pitchFamily="34" charset="0"/>
              </a:rPr>
              <a:t>sendirinya dan tidak bisa dikendalikan di lapangan</a:t>
            </a:r>
            <a:r>
              <a:rPr lang="nn-NO" sz="2800" dirty="0" smtClean="0">
                <a:latin typeface="Tw Cen MT" pitchFamily="34" charset="0"/>
              </a:rPr>
              <a:t>.</a:t>
            </a:r>
            <a:endParaRPr kumimoji="0" lang="id-ID" sz="2800" b="0" i="0" u="none" strike="noStrike" kern="1200" cap="none" spc="0" normalizeH="0" baseline="0" noProof="0" dirty="0" smtClean="0">
              <a:ln>
                <a:noFill/>
              </a:ln>
              <a:solidFill>
                <a:schemeClr val="tx1"/>
              </a:solidFill>
              <a:effectLst/>
              <a:uLnTx/>
              <a:uFillTx/>
              <a:latin typeface="Tw Cen MT" pitchFamily="34" charset="0"/>
            </a:endParaRPr>
          </a:p>
        </p:txBody>
      </p:sp>
      <p:sp>
        <p:nvSpPr>
          <p:cNvPr id="6" name="Title 1"/>
          <p:cNvSpPr>
            <a:spLocks noGrp="1"/>
          </p:cNvSpPr>
          <p:nvPr>
            <p:ph type="title"/>
          </p:nvPr>
        </p:nvSpPr>
        <p:spPr>
          <a:xfrm>
            <a:off x="457200" y="274638"/>
            <a:ext cx="8229600" cy="1154098"/>
          </a:xfrm>
          <a:solidFill>
            <a:srgbClr val="FFC000"/>
          </a:solidFill>
        </p:spPr>
        <p:txBody>
          <a:bodyPr>
            <a:normAutofit/>
          </a:bodyPr>
          <a:lstStyle/>
          <a:p>
            <a:r>
              <a:rPr lang="id-ID" dirty="0" smtClean="0">
                <a:latin typeface="Tw Cen MT" pitchFamily="34" charset="0"/>
              </a:rPr>
              <a:t>FAKTOR PENENTU NILAI TANAH</a:t>
            </a:r>
            <a:endParaRPr lang="id-ID" dirty="0">
              <a:latin typeface="Tw Cen MT"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428604"/>
            <a:ext cx="8229600" cy="4572032"/>
          </a:xfrm>
          <a:prstGeom prst="rect">
            <a:avLst/>
          </a:prstGeom>
          <a:solidFill>
            <a:schemeClr val="accent6">
              <a:lumMod val="60000"/>
              <a:lumOff val="40000"/>
            </a:schemeClr>
          </a:solidFill>
        </p:spPr>
        <p:txBody>
          <a:bodyPr vert="horz" lIns="91440" tIns="45720" rIns="91440" bIns="45720" rtlCol="0">
            <a:normAutofit/>
          </a:bodyPr>
          <a:lstStyle/>
          <a:p>
            <a:r>
              <a:rPr lang="id-ID" sz="2400" dirty="0" smtClean="0">
                <a:latin typeface="Tw Cen MT" pitchFamily="34" charset="0"/>
              </a:rPr>
              <a:t>Faktor </a:t>
            </a:r>
            <a:r>
              <a:rPr lang="id-ID" sz="2400" dirty="0" smtClean="0">
                <a:latin typeface="Tw Cen MT" pitchFamily="34" charset="0"/>
              </a:rPr>
              <a:t>tak terukur </a:t>
            </a:r>
            <a:r>
              <a:rPr lang="id-ID" sz="2400" dirty="0" smtClean="0">
                <a:latin typeface="Tw Cen MT" pitchFamily="34" charset="0"/>
              </a:rPr>
              <a:t>dibagi </a:t>
            </a:r>
            <a:r>
              <a:rPr lang="id-ID" sz="2400" dirty="0" smtClean="0">
                <a:latin typeface="Tw Cen MT" pitchFamily="34" charset="0"/>
              </a:rPr>
              <a:t>menjadi tiga</a:t>
            </a:r>
            <a:r>
              <a:rPr lang="id-ID" sz="2400" dirty="0" smtClean="0">
                <a:latin typeface="Tw Cen MT" pitchFamily="34" charset="0"/>
              </a:rPr>
              <a:t>, yaitu:</a:t>
            </a:r>
          </a:p>
          <a:p>
            <a:pPr marL="514350" indent="-514350">
              <a:buAutoNum type="arabicPeriod"/>
            </a:pPr>
            <a:r>
              <a:rPr lang="id-ID" sz="2400" dirty="0" smtClean="0">
                <a:latin typeface="Tw Cen MT" pitchFamily="34" charset="0"/>
              </a:rPr>
              <a:t>Faktor </a:t>
            </a:r>
            <a:r>
              <a:rPr lang="id-ID" sz="2400" dirty="0" smtClean="0">
                <a:latin typeface="Tw Cen MT" pitchFamily="34" charset="0"/>
              </a:rPr>
              <a:t>adat kebiasaan (</a:t>
            </a:r>
            <a:r>
              <a:rPr lang="id-ID" sz="2400" i="1" dirty="0" smtClean="0">
                <a:latin typeface="Tw Cen MT" pitchFamily="34" charset="0"/>
              </a:rPr>
              <a:t>custom) dan pengaruh </a:t>
            </a:r>
            <a:r>
              <a:rPr lang="id-ID" sz="2400" i="1" dirty="0" smtClean="0">
                <a:latin typeface="Tw Cen MT" pitchFamily="34" charset="0"/>
              </a:rPr>
              <a:t>kelembagaan </a:t>
            </a:r>
            <a:r>
              <a:rPr lang="id-ID" sz="2400" dirty="0" smtClean="0">
                <a:latin typeface="Tw Cen MT" pitchFamily="34" charset="0"/>
              </a:rPr>
              <a:t>(</a:t>
            </a:r>
            <a:r>
              <a:rPr lang="id-ID" sz="2400" i="1" dirty="0" smtClean="0">
                <a:latin typeface="Tw Cen MT" pitchFamily="34" charset="0"/>
              </a:rPr>
              <a:t>institutional </a:t>
            </a:r>
            <a:r>
              <a:rPr lang="id-ID" sz="2400" i="1" dirty="0" smtClean="0">
                <a:latin typeface="Tw Cen MT" pitchFamily="34" charset="0"/>
              </a:rPr>
              <a:t>factors</a:t>
            </a:r>
            <a:r>
              <a:rPr lang="id-ID" sz="2400" i="1" dirty="0" smtClean="0">
                <a:latin typeface="Tw Cen MT" pitchFamily="34" charset="0"/>
              </a:rPr>
              <a:t>).</a:t>
            </a:r>
          </a:p>
          <a:p>
            <a:pPr marL="514350" indent="-514350">
              <a:buAutoNum type="arabicPeriod"/>
            </a:pPr>
            <a:r>
              <a:rPr lang="sv-SE" sz="2400" dirty="0" smtClean="0">
                <a:latin typeface="Tw Cen MT" pitchFamily="34" charset="0"/>
              </a:rPr>
              <a:t>Faktor </a:t>
            </a:r>
            <a:r>
              <a:rPr lang="sv-SE" sz="2400" dirty="0" smtClean="0">
                <a:latin typeface="Tw Cen MT" pitchFamily="34" charset="0"/>
              </a:rPr>
              <a:t>estetika, kenikmatan dan kesenangan (</a:t>
            </a:r>
            <a:r>
              <a:rPr lang="sv-SE" sz="2400" i="1" dirty="0" smtClean="0">
                <a:latin typeface="Tw Cen MT" pitchFamily="34" charset="0"/>
              </a:rPr>
              <a:t>esthetic amenity </a:t>
            </a:r>
            <a:r>
              <a:rPr lang="sv-SE" sz="2400" i="1" dirty="0" smtClean="0">
                <a:latin typeface="Tw Cen MT" pitchFamily="34" charset="0"/>
              </a:rPr>
              <a:t>factors)</a:t>
            </a:r>
            <a:r>
              <a:rPr lang="id-ID" sz="2400" i="1" dirty="0" smtClean="0">
                <a:latin typeface="Tw Cen MT" pitchFamily="34" charset="0"/>
              </a:rPr>
              <a:t> </a:t>
            </a:r>
            <a:r>
              <a:rPr lang="nn-NO" sz="2400" dirty="0" smtClean="0">
                <a:latin typeface="Tw Cen MT" pitchFamily="34" charset="0"/>
              </a:rPr>
              <a:t>seperti </a:t>
            </a:r>
            <a:r>
              <a:rPr lang="nn-NO" sz="2400" dirty="0" smtClean="0">
                <a:latin typeface="Tw Cen MT" pitchFamily="34" charset="0"/>
              </a:rPr>
              <a:t>tipe tetangga dan kesenangan</a:t>
            </a:r>
            <a:r>
              <a:rPr lang="nn-NO" sz="2400" dirty="0" smtClean="0">
                <a:latin typeface="Tw Cen MT" pitchFamily="34" charset="0"/>
              </a:rPr>
              <a:t>.</a:t>
            </a:r>
            <a:endParaRPr lang="id-ID" sz="2400" dirty="0" smtClean="0">
              <a:latin typeface="Tw Cen MT" pitchFamily="34" charset="0"/>
            </a:endParaRPr>
          </a:p>
          <a:p>
            <a:pPr marL="514350" indent="-514350">
              <a:buAutoNum type="arabicPeriod"/>
            </a:pPr>
            <a:r>
              <a:rPr lang="id-ID" sz="2400" dirty="0" smtClean="0">
                <a:latin typeface="Tw Cen MT" pitchFamily="34" charset="0"/>
              </a:rPr>
              <a:t>Faktor </a:t>
            </a:r>
            <a:r>
              <a:rPr lang="id-ID" sz="2400" dirty="0" smtClean="0">
                <a:latin typeface="Tw Cen MT" pitchFamily="34" charset="0"/>
              </a:rPr>
              <a:t>spekulasi (</a:t>
            </a:r>
            <a:r>
              <a:rPr lang="id-ID" sz="2400" i="1" dirty="0" smtClean="0">
                <a:latin typeface="Tw Cen MT" pitchFamily="34" charset="0"/>
              </a:rPr>
              <a:t>speculation motives), seperti antisipasi </a:t>
            </a:r>
            <a:r>
              <a:rPr lang="id-ID" sz="2400" i="1" dirty="0" smtClean="0">
                <a:latin typeface="Tw Cen MT" pitchFamily="34" charset="0"/>
              </a:rPr>
              <a:t>perubahan </a:t>
            </a:r>
            <a:r>
              <a:rPr lang="fi-FI" sz="2400" dirty="0" smtClean="0">
                <a:latin typeface="Tw Cen MT" pitchFamily="34" charset="0"/>
              </a:rPr>
              <a:t>penggunaan </a:t>
            </a:r>
            <a:r>
              <a:rPr lang="fi-FI" sz="2400" dirty="0" smtClean="0">
                <a:latin typeface="Tw Cen MT" pitchFamily="34" charset="0"/>
              </a:rPr>
              <a:t>lahan, pertimbangan pada perubahan </a:t>
            </a:r>
            <a:r>
              <a:rPr lang="fi-FI" sz="2400" dirty="0" smtClean="0">
                <a:latin typeface="Tw Cen MT" pitchFamily="34" charset="0"/>
              </a:rPr>
              <a:t>monete</a:t>
            </a:r>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428604"/>
            <a:ext cx="8229600" cy="5643602"/>
          </a:xfrm>
          <a:prstGeom prst="rect">
            <a:avLst/>
          </a:prstGeom>
          <a:solidFill>
            <a:schemeClr val="accent6">
              <a:lumMod val="60000"/>
              <a:lumOff val="40000"/>
            </a:schemeClr>
          </a:solidFill>
        </p:spPr>
        <p:txBody>
          <a:bodyPr vert="horz" lIns="91440" tIns="45720" rIns="91440" bIns="45720" rtlCol="0">
            <a:normAutofit/>
          </a:bodyPr>
          <a:lstStyle/>
          <a:p>
            <a:r>
              <a:rPr lang="id-ID" sz="2400" dirty="0" smtClean="0">
                <a:latin typeface="Tw Cen MT" pitchFamily="34" charset="0"/>
              </a:rPr>
              <a:t>Eckert , 1990 membedakan </a:t>
            </a:r>
            <a:r>
              <a:rPr lang="id-ID" sz="2400" dirty="0" smtClean="0">
                <a:latin typeface="Tw Cen MT" pitchFamily="34" charset="0"/>
              </a:rPr>
              <a:t>faktor </a:t>
            </a:r>
            <a:r>
              <a:rPr lang="id-ID" sz="2400" dirty="0" smtClean="0">
                <a:latin typeface="Tw Cen MT" pitchFamily="34" charset="0"/>
              </a:rPr>
              <a:t>– faktor  yang </a:t>
            </a:r>
            <a:r>
              <a:rPr lang="id-ID" sz="2400" dirty="0" smtClean="0">
                <a:latin typeface="Tw Cen MT" pitchFamily="34" charset="0"/>
              </a:rPr>
              <a:t>mempengaruhi nilai tanah menjadi </a:t>
            </a:r>
            <a:r>
              <a:rPr lang="id-ID" sz="2400" dirty="0" smtClean="0">
                <a:latin typeface="Tw Cen MT" pitchFamily="34" charset="0"/>
              </a:rPr>
              <a:t>empat  faktor </a:t>
            </a:r>
            <a:r>
              <a:rPr lang="id-ID" sz="2400" dirty="0" smtClean="0">
                <a:latin typeface="Tw Cen MT" pitchFamily="34" charset="0"/>
              </a:rPr>
              <a:t>, yaitu </a:t>
            </a:r>
            <a:r>
              <a:rPr lang="id-ID" sz="2400" dirty="0" smtClean="0">
                <a:latin typeface="Tw Cen MT" pitchFamily="34" charset="0"/>
              </a:rPr>
              <a:t>:</a:t>
            </a:r>
          </a:p>
          <a:p>
            <a:pPr marL="457200" indent="-457200">
              <a:buAutoNum type="arabicPeriod"/>
            </a:pPr>
            <a:r>
              <a:rPr lang="id-ID" sz="2400" b="1" dirty="0" smtClean="0">
                <a:latin typeface="Tw Cen MT" pitchFamily="34" charset="0"/>
              </a:rPr>
              <a:t>Faktor </a:t>
            </a:r>
            <a:r>
              <a:rPr lang="id-ID" sz="2400" b="1" dirty="0" smtClean="0">
                <a:latin typeface="Tw Cen MT" pitchFamily="34" charset="0"/>
              </a:rPr>
              <a:t>ekonomi</a:t>
            </a:r>
            <a:r>
              <a:rPr lang="id-ID" sz="2400" b="1" dirty="0" smtClean="0">
                <a:latin typeface="Tw Cen MT" pitchFamily="34" charset="0"/>
              </a:rPr>
              <a:t>.</a:t>
            </a:r>
          </a:p>
          <a:p>
            <a:pPr marL="457200" indent="-457200"/>
            <a:r>
              <a:rPr lang="id-ID" sz="2400" dirty="0" smtClean="0">
                <a:latin typeface="Tw Cen MT" pitchFamily="34" charset="0"/>
              </a:rPr>
              <a:t>	B</a:t>
            </a:r>
            <a:r>
              <a:rPr lang="sv-SE" sz="2400" dirty="0" smtClean="0">
                <a:latin typeface="Tw Cen MT" pitchFamily="34" charset="0"/>
              </a:rPr>
              <a:t>erkaitan </a:t>
            </a:r>
            <a:r>
              <a:rPr lang="sv-SE" sz="2400" dirty="0" smtClean="0">
                <a:latin typeface="Tw Cen MT" pitchFamily="34" charset="0"/>
              </a:rPr>
              <a:t>dengan keadaan ekonomi </a:t>
            </a:r>
            <a:r>
              <a:rPr lang="sv-SE" sz="2400" dirty="0" smtClean="0">
                <a:latin typeface="Tw Cen MT" pitchFamily="34" charset="0"/>
              </a:rPr>
              <a:t>global/internasional,</a:t>
            </a:r>
            <a:r>
              <a:rPr lang="id-ID" sz="2400" dirty="0" smtClean="0">
                <a:latin typeface="Tw Cen MT" pitchFamily="34" charset="0"/>
              </a:rPr>
              <a:t> nasional</a:t>
            </a:r>
            <a:r>
              <a:rPr lang="id-ID" sz="2400" dirty="0" smtClean="0">
                <a:latin typeface="Tw Cen MT" pitchFamily="34" charset="0"/>
              </a:rPr>
              <a:t>, regional maupun lokal. Variabel-variabel permintaan (</a:t>
            </a:r>
            <a:r>
              <a:rPr lang="id-ID" sz="2400" i="1" dirty="0" smtClean="0">
                <a:latin typeface="Tw Cen MT" pitchFamily="34" charset="0"/>
              </a:rPr>
              <a:t>demand) </a:t>
            </a:r>
            <a:r>
              <a:rPr lang="id-ID" sz="2400" dirty="0" smtClean="0">
                <a:latin typeface="Tw Cen MT" pitchFamily="34" charset="0"/>
              </a:rPr>
              <a:t>yang </a:t>
            </a:r>
            <a:r>
              <a:rPr lang="id-ID" sz="2400" dirty="0" smtClean="0">
                <a:latin typeface="Tw Cen MT" pitchFamily="34" charset="0"/>
              </a:rPr>
              <a:t>mempengaruhi nilai tanah termasuk di dalamnya ialah </a:t>
            </a:r>
            <a:endParaRPr lang="id-ID" sz="2400" dirty="0" smtClean="0">
              <a:latin typeface="Tw Cen MT" pitchFamily="34" charset="0"/>
            </a:endParaRPr>
          </a:p>
          <a:p>
            <a:pPr marL="457200" indent="-457200"/>
            <a:r>
              <a:rPr lang="id-ID" sz="2400" dirty="0" smtClean="0">
                <a:latin typeface="Tw Cen MT" pitchFamily="34" charset="0"/>
              </a:rPr>
              <a:t>	a. 	jumlah tenaga kerja</a:t>
            </a:r>
          </a:p>
          <a:p>
            <a:pPr marL="457200" indent="-457200"/>
            <a:r>
              <a:rPr lang="id-ID" sz="2400" dirty="0" smtClean="0">
                <a:latin typeface="Tw Cen MT" pitchFamily="34" charset="0"/>
              </a:rPr>
              <a:t>	</a:t>
            </a:r>
            <a:r>
              <a:rPr lang="id-ID" sz="2400" dirty="0" smtClean="0">
                <a:latin typeface="Tw Cen MT" pitchFamily="34" charset="0"/>
              </a:rPr>
              <a:t>b. 	tingkat upah</a:t>
            </a:r>
          </a:p>
          <a:p>
            <a:pPr marL="457200" indent="-457200"/>
            <a:r>
              <a:rPr lang="id-ID" sz="2400" dirty="0" smtClean="0">
                <a:latin typeface="Tw Cen MT" pitchFamily="34" charset="0"/>
              </a:rPr>
              <a:t>	</a:t>
            </a:r>
            <a:r>
              <a:rPr lang="id-ID" sz="2400" dirty="0" smtClean="0">
                <a:latin typeface="Tw Cen MT" pitchFamily="34" charset="0"/>
              </a:rPr>
              <a:t>c. 	tingkat </a:t>
            </a:r>
            <a:r>
              <a:rPr lang="id-ID" sz="2400" dirty="0" smtClean="0">
                <a:latin typeface="Tw Cen MT" pitchFamily="34" charset="0"/>
              </a:rPr>
              <a:t>pendapatan dan daya </a:t>
            </a:r>
            <a:r>
              <a:rPr lang="id-ID" sz="2400" dirty="0" smtClean="0">
                <a:latin typeface="Tw Cen MT" pitchFamily="34" charset="0"/>
              </a:rPr>
              <a:t>beli</a:t>
            </a:r>
          </a:p>
          <a:p>
            <a:pPr marL="457200" indent="-457200"/>
            <a:r>
              <a:rPr lang="id-ID" sz="2400" dirty="0" smtClean="0">
                <a:latin typeface="Tw Cen MT" pitchFamily="34" charset="0"/>
              </a:rPr>
              <a:t>	</a:t>
            </a:r>
            <a:r>
              <a:rPr lang="id-ID" sz="2400" dirty="0" smtClean="0">
                <a:latin typeface="Tw Cen MT" pitchFamily="34" charset="0"/>
              </a:rPr>
              <a:t>d. 	tersedianya keuangan</a:t>
            </a:r>
          </a:p>
          <a:p>
            <a:pPr marL="457200" indent="-457200"/>
            <a:r>
              <a:rPr lang="id-ID" sz="2400" dirty="0" smtClean="0">
                <a:latin typeface="Tw Cen MT" pitchFamily="34" charset="0"/>
              </a:rPr>
              <a:t>	</a:t>
            </a:r>
            <a:r>
              <a:rPr lang="id-ID" sz="2400" dirty="0" smtClean="0">
                <a:latin typeface="Tw Cen MT" pitchFamily="34" charset="0"/>
              </a:rPr>
              <a:t>e. 	tingkat </a:t>
            </a:r>
            <a:r>
              <a:rPr lang="id-ID" sz="2400" dirty="0" smtClean="0">
                <a:latin typeface="Tw Cen MT" pitchFamily="34" charset="0"/>
              </a:rPr>
              <a:t>suku </a:t>
            </a:r>
            <a:r>
              <a:rPr lang="id-ID" sz="2400" dirty="0" smtClean="0">
                <a:latin typeface="Tw Cen MT" pitchFamily="34" charset="0"/>
              </a:rPr>
              <a:t>bunga</a:t>
            </a:r>
          </a:p>
          <a:p>
            <a:pPr marL="457200" indent="-457200"/>
            <a:r>
              <a:rPr lang="id-ID" sz="2400" dirty="0" smtClean="0">
                <a:latin typeface="Tw Cen MT" pitchFamily="34" charset="0"/>
              </a:rPr>
              <a:t>	</a:t>
            </a:r>
            <a:r>
              <a:rPr lang="id-ID" sz="2400" dirty="0" smtClean="0">
                <a:latin typeface="Tw Cen MT" pitchFamily="34" charset="0"/>
              </a:rPr>
              <a:t>f. 	biaya </a:t>
            </a:r>
            <a:r>
              <a:rPr lang="id-ID" sz="2400" dirty="0" smtClean="0">
                <a:latin typeface="Tw Cen MT" pitchFamily="34" charset="0"/>
              </a:rPr>
              <a:t>transaksi</a:t>
            </a:r>
            <a:r>
              <a:rPr lang="id-ID" sz="2400" dirty="0" smtClean="0">
                <a:latin typeface="Tw Cen MT" pitchFamily="34"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214290"/>
            <a:ext cx="8229600" cy="6357982"/>
          </a:xfrm>
          <a:prstGeom prst="rect">
            <a:avLst/>
          </a:prstGeom>
          <a:solidFill>
            <a:schemeClr val="accent6">
              <a:lumMod val="60000"/>
              <a:lumOff val="40000"/>
            </a:schemeClr>
          </a:solidFill>
        </p:spPr>
        <p:txBody>
          <a:bodyPr vert="horz" lIns="91440" tIns="45720" rIns="91440" bIns="45720" rtlCol="0">
            <a:normAutofit/>
          </a:bodyPr>
          <a:lstStyle/>
          <a:p>
            <a:pPr marL="457200" indent="-457200">
              <a:buAutoNum type="arabicPeriod" startAt="2"/>
            </a:pPr>
            <a:r>
              <a:rPr lang="id-ID" sz="2400" b="1" dirty="0" smtClean="0">
                <a:latin typeface="Tw Cen MT" pitchFamily="34" charset="0"/>
              </a:rPr>
              <a:t>Faktor </a:t>
            </a:r>
            <a:r>
              <a:rPr lang="id-ID" sz="2400" b="1" dirty="0" smtClean="0">
                <a:latin typeface="Tw Cen MT" pitchFamily="34" charset="0"/>
              </a:rPr>
              <a:t>sosial</a:t>
            </a:r>
            <a:r>
              <a:rPr lang="id-ID" sz="2400" b="1" dirty="0" smtClean="0">
                <a:latin typeface="Tw Cen MT" pitchFamily="34" charset="0"/>
              </a:rPr>
              <a:t>.</a:t>
            </a:r>
          </a:p>
          <a:p>
            <a:pPr marL="457200" indent="-457200"/>
            <a:r>
              <a:rPr lang="id-ID" sz="2400" dirty="0" smtClean="0">
                <a:latin typeface="Tw Cen MT" pitchFamily="34" charset="0"/>
              </a:rPr>
              <a:t>	</a:t>
            </a:r>
            <a:r>
              <a:rPr lang="id-ID" sz="2400" dirty="0" smtClean="0">
                <a:latin typeface="Tw Cen MT" pitchFamily="34" charset="0"/>
              </a:rPr>
              <a:t>Membentuk </a:t>
            </a:r>
            <a:r>
              <a:rPr lang="id-ID" sz="2400" dirty="0" smtClean="0">
                <a:latin typeface="Tw Cen MT" pitchFamily="34" charset="0"/>
              </a:rPr>
              <a:t>pola penggunaan tanah pada suatu </a:t>
            </a:r>
            <a:r>
              <a:rPr lang="id-ID" sz="2400" dirty="0" smtClean="0">
                <a:latin typeface="Tw Cen MT" pitchFamily="34" charset="0"/>
              </a:rPr>
              <a:t>wilayah. Faktor –faktor yang mempengaruhi yaitu:</a:t>
            </a:r>
          </a:p>
          <a:p>
            <a:pPr marL="457200" indent="-457200"/>
            <a:r>
              <a:rPr lang="id-ID" sz="2400" dirty="0" smtClean="0">
                <a:latin typeface="Tw Cen MT" pitchFamily="34" charset="0"/>
              </a:rPr>
              <a:t>	</a:t>
            </a:r>
            <a:r>
              <a:rPr lang="id-ID" sz="2400" dirty="0" smtClean="0">
                <a:latin typeface="Tw Cen MT" pitchFamily="34" charset="0"/>
              </a:rPr>
              <a:t>a. 	Kepadatan penduduk</a:t>
            </a:r>
          </a:p>
          <a:p>
            <a:pPr marL="457200" indent="-457200"/>
            <a:r>
              <a:rPr lang="id-ID" sz="2400" dirty="0" smtClean="0">
                <a:latin typeface="Tw Cen MT" pitchFamily="34" charset="0"/>
              </a:rPr>
              <a:t>	</a:t>
            </a:r>
            <a:r>
              <a:rPr lang="id-ID" sz="2400" dirty="0" smtClean="0">
                <a:latin typeface="Tw Cen MT" pitchFamily="34" charset="0"/>
              </a:rPr>
              <a:t>b.	tingkat pendidikan</a:t>
            </a:r>
          </a:p>
          <a:p>
            <a:pPr marL="457200" indent="-457200"/>
            <a:r>
              <a:rPr lang="id-ID" sz="2400" dirty="0" smtClean="0">
                <a:latin typeface="Tw Cen MT" pitchFamily="34" charset="0"/>
              </a:rPr>
              <a:t>	</a:t>
            </a:r>
            <a:r>
              <a:rPr lang="id-ID" sz="2400" dirty="0" smtClean="0">
                <a:latin typeface="Tw Cen MT" pitchFamily="34" charset="0"/>
              </a:rPr>
              <a:t>c. 	tingkat kejahatan</a:t>
            </a:r>
          </a:p>
          <a:p>
            <a:pPr marL="457200" indent="-457200">
              <a:buAutoNum type="arabicPeriod" startAt="3"/>
            </a:pPr>
            <a:r>
              <a:rPr lang="id-ID" sz="2400" b="1" dirty="0" smtClean="0">
                <a:latin typeface="Tw Cen MT" pitchFamily="34" charset="0"/>
              </a:rPr>
              <a:t>Faktor </a:t>
            </a:r>
            <a:r>
              <a:rPr lang="id-ID" sz="2400" b="1" dirty="0" smtClean="0">
                <a:latin typeface="Tw Cen MT" pitchFamily="34" charset="0"/>
              </a:rPr>
              <a:t>politik dan kebijakan pemerintah</a:t>
            </a:r>
            <a:r>
              <a:rPr lang="id-ID" sz="2400" b="1" dirty="0" smtClean="0">
                <a:latin typeface="Tw Cen MT" pitchFamily="34" charset="0"/>
              </a:rPr>
              <a:t>.</a:t>
            </a:r>
          </a:p>
          <a:p>
            <a:pPr marL="457200" indent="-457200"/>
            <a:r>
              <a:rPr lang="id-ID" sz="2400" dirty="0" smtClean="0">
                <a:latin typeface="Tw Cen MT" pitchFamily="34" charset="0"/>
              </a:rPr>
              <a:t>	</a:t>
            </a:r>
            <a:r>
              <a:rPr lang="id-ID" sz="2400" dirty="0" smtClean="0">
                <a:latin typeface="Tw Cen MT" pitchFamily="34" charset="0"/>
              </a:rPr>
              <a:t>Beberapa </a:t>
            </a:r>
            <a:r>
              <a:rPr lang="id-ID" sz="2400" dirty="0" smtClean="0">
                <a:latin typeface="Tw Cen MT" pitchFamily="34" charset="0"/>
              </a:rPr>
              <a:t>contoh kebijakan yang dapat mempengaruhi biaya </a:t>
            </a:r>
            <a:r>
              <a:rPr lang="id-ID" sz="2400" dirty="0" smtClean="0">
                <a:latin typeface="Tw Cen MT" pitchFamily="34" charset="0"/>
              </a:rPr>
              <a:t>dan alokasi </a:t>
            </a:r>
            <a:r>
              <a:rPr lang="id-ID" sz="2400" dirty="0" smtClean="0">
                <a:latin typeface="Tw Cen MT" pitchFamily="34" charset="0"/>
              </a:rPr>
              <a:t>penggunaan tanah yang pada gilirannya akan meningkatkan </a:t>
            </a:r>
            <a:r>
              <a:rPr lang="id-ID" sz="2400" dirty="0" smtClean="0">
                <a:latin typeface="Tw Cen MT" pitchFamily="34" charset="0"/>
              </a:rPr>
              <a:t>harga </a:t>
            </a:r>
            <a:r>
              <a:rPr lang="fi-FI" sz="2400" dirty="0" smtClean="0">
                <a:latin typeface="Tw Cen MT" pitchFamily="34" charset="0"/>
              </a:rPr>
              <a:t>tanah</a:t>
            </a:r>
            <a:r>
              <a:rPr lang="fi-FI" sz="2400" dirty="0" smtClean="0">
                <a:latin typeface="Tw Cen MT" pitchFamily="34" charset="0"/>
              </a:rPr>
              <a:t>, antara lain: </a:t>
            </a:r>
            <a:endParaRPr lang="id-ID" sz="2400" dirty="0" smtClean="0">
              <a:latin typeface="Tw Cen MT" pitchFamily="34" charset="0"/>
            </a:endParaRPr>
          </a:p>
          <a:p>
            <a:pPr marL="457200" indent="-457200"/>
            <a:r>
              <a:rPr lang="id-ID" sz="2400" dirty="0" smtClean="0">
                <a:latin typeface="Tw Cen MT" pitchFamily="34" charset="0"/>
              </a:rPr>
              <a:t>	</a:t>
            </a:r>
            <a:r>
              <a:rPr lang="id-ID" sz="2400" dirty="0" smtClean="0">
                <a:latin typeface="Tw Cen MT" pitchFamily="34" charset="0"/>
              </a:rPr>
              <a:t>a. 	</a:t>
            </a:r>
            <a:r>
              <a:rPr lang="fi-FI" sz="2400" dirty="0" smtClean="0">
                <a:latin typeface="Tw Cen MT" pitchFamily="34" charset="0"/>
              </a:rPr>
              <a:t>kebijakan </a:t>
            </a:r>
            <a:r>
              <a:rPr lang="fi-FI" sz="2400" dirty="0" smtClean="0">
                <a:latin typeface="Tw Cen MT" pitchFamily="34" charset="0"/>
              </a:rPr>
              <a:t>pemilikan sertifikat </a:t>
            </a:r>
            <a:r>
              <a:rPr lang="fi-FI" sz="2400" dirty="0" smtClean="0">
                <a:latin typeface="Tw Cen MT" pitchFamily="34" charset="0"/>
              </a:rPr>
              <a:t>tanah</a:t>
            </a:r>
            <a:endParaRPr lang="id-ID" sz="2400" dirty="0" smtClean="0">
              <a:latin typeface="Tw Cen MT" pitchFamily="34" charset="0"/>
            </a:endParaRPr>
          </a:p>
          <a:p>
            <a:pPr marL="457200" indent="-457200"/>
            <a:r>
              <a:rPr lang="id-ID" sz="2400" dirty="0" smtClean="0">
                <a:latin typeface="Tw Cen MT" pitchFamily="34" charset="0"/>
              </a:rPr>
              <a:t>	</a:t>
            </a:r>
            <a:r>
              <a:rPr lang="id-ID" sz="2400" dirty="0" smtClean="0">
                <a:latin typeface="Tw Cen MT" pitchFamily="34" charset="0"/>
              </a:rPr>
              <a:t>b. 	</a:t>
            </a:r>
            <a:r>
              <a:rPr lang="fi-FI" sz="2400" dirty="0" smtClean="0">
                <a:latin typeface="Tw Cen MT" pitchFamily="34" charset="0"/>
              </a:rPr>
              <a:t>peraturan</a:t>
            </a:r>
            <a:r>
              <a:rPr lang="id-ID" sz="2400" dirty="0" smtClean="0">
                <a:latin typeface="Tw Cen MT" pitchFamily="34" charset="0"/>
              </a:rPr>
              <a:t> penataan </a:t>
            </a:r>
            <a:r>
              <a:rPr lang="id-ID" sz="2400" dirty="0" smtClean="0">
                <a:latin typeface="Tw Cen MT" pitchFamily="34" charset="0"/>
              </a:rPr>
              <a:t>ruang dengan penentuan mintakat </a:t>
            </a:r>
            <a:r>
              <a:rPr lang="id-ID" sz="2400" dirty="0" smtClean="0">
                <a:latin typeface="Tw Cen MT" pitchFamily="34" charset="0"/>
              </a:rPr>
              <a:t>	atau zoning</a:t>
            </a:r>
          </a:p>
          <a:p>
            <a:pPr marL="457200" indent="-457200"/>
            <a:r>
              <a:rPr lang="id-ID" sz="2400" dirty="0" smtClean="0">
                <a:latin typeface="Tw Cen MT" pitchFamily="34" charset="0"/>
              </a:rPr>
              <a:t>	</a:t>
            </a:r>
            <a:r>
              <a:rPr lang="id-ID" sz="2400" dirty="0" smtClean="0">
                <a:latin typeface="Tw Cen MT" pitchFamily="34" charset="0"/>
              </a:rPr>
              <a:t>c. 	peraturan </a:t>
            </a:r>
            <a:r>
              <a:rPr lang="fi-FI" sz="2400" dirty="0" smtClean="0">
                <a:latin typeface="Tw Cen MT" pitchFamily="34" charset="0"/>
              </a:rPr>
              <a:t>perpajakan</a:t>
            </a:r>
            <a:endParaRPr lang="id-ID" sz="2400" dirty="0" smtClean="0">
              <a:latin typeface="Tw Cen MT" pitchFamily="34" charset="0"/>
            </a:endParaRPr>
          </a:p>
          <a:p>
            <a:pPr marL="457200" indent="-457200"/>
            <a:r>
              <a:rPr lang="id-ID" sz="2400" dirty="0" smtClean="0">
                <a:latin typeface="Tw Cen MT" pitchFamily="34" charset="0"/>
              </a:rPr>
              <a:t>	</a:t>
            </a:r>
            <a:r>
              <a:rPr lang="id-ID" sz="2400" dirty="0" smtClean="0">
                <a:latin typeface="Tw Cen MT" pitchFamily="34" charset="0"/>
              </a:rPr>
              <a:t>d. 	</a:t>
            </a:r>
            <a:r>
              <a:rPr lang="fi-FI" sz="2400" dirty="0" smtClean="0">
                <a:latin typeface="Tw Cen MT" pitchFamily="34" charset="0"/>
              </a:rPr>
              <a:t>peraturan </a:t>
            </a:r>
            <a:r>
              <a:rPr lang="fi-FI" sz="2400" dirty="0" smtClean="0">
                <a:latin typeface="Tw Cen MT" pitchFamily="34" charset="0"/>
              </a:rPr>
              <a:t>perijinan (SIPPT, IMB dan lain-lain) </a:t>
            </a:r>
            <a:endParaRPr lang="id-ID" sz="2400" dirty="0" smtClean="0">
              <a:latin typeface="Tw Cen MT" pitchFamily="34" charset="0"/>
            </a:endParaRPr>
          </a:p>
          <a:p>
            <a:pPr marL="457200" indent="-457200"/>
            <a:r>
              <a:rPr lang="id-ID" sz="2400" dirty="0" smtClean="0">
                <a:latin typeface="Tw Cen MT" pitchFamily="34" charset="0"/>
              </a:rPr>
              <a:t>	</a:t>
            </a:r>
            <a:r>
              <a:rPr lang="id-ID" sz="2400" dirty="0" smtClean="0">
                <a:latin typeface="Tw Cen MT" pitchFamily="34" charset="0"/>
              </a:rPr>
              <a:t>e. 	</a:t>
            </a:r>
            <a:r>
              <a:rPr lang="sv-SE" sz="2400" dirty="0" smtClean="0">
                <a:latin typeface="Tw Cen MT" pitchFamily="34" charset="0"/>
              </a:rPr>
              <a:t>penentuan </a:t>
            </a:r>
            <a:r>
              <a:rPr lang="sv-SE" sz="2400" dirty="0" smtClean="0">
                <a:latin typeface="Tw Cen MT" pitchFamily="34" charset="0"/>
              </a:rPr>
              <a:t>tempat pelayanan umum (sekolah, pasar, </a:t>
            </a:r>
            <a:r>
              <a:rPr lang="id-ID" sz="2400" dirty="0" smtClean="0">
                <a:latin typeface="Tw Cen MT" pitchFamily="34" charset="0"/>
              </a:rPr>
              <a:t>	</a:t>
            </a:r>
            <a:r>
              <a:rPr lang="sv-SE" sz="2400" dirty="0" smtClean="0">
                <a:latin typeface="Tw Cen MT" pitchFamily="34" charset="0"/>
              </a:rPr>
              <a:t>rumah </a:t>
            </a:r>
            <a:r>
              <a:rPr lang="sv-SE" sz="2400" dirty="0" smtClean="0">
                <a:latin typeface="Tw Cen MT" pitchFamily="34" charset="0"/>
              </a:rPr>
              <a:t>sakit, </a:t>
            </a:r>
            <a:r>
              <a:rPr lang="sv-SE" sz="2400" dirty="0" smtClean="0">
                <a:latin typeface="Tw Cen MT" pitchFamily="34" charset="0"/>
              </a:rPr>
              <a:t>dan</a:t>
            </a:r>
            <a:r>
              <a:rPr lang="id-ID" sz="2400" dirty="0" smtClean="0">
                <a:latin typeface="Tw Cen MT" pitchFamily="34" charset="0"/>
              </a:rPr>
              <a:t> lain-lain</a:t>
            </a:r>
            <a:r>
              <a:rPr lang="id-ID" sz="2400" dirty="0" smtClean="0">
                <a:latin typeface="Tw Cen MT" pitchFamily="34" charset="0"/>
              </a:rPr>
              <a:t>).</a:t>
            </a:r>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428604"/>
            <a:ext cx="8229600" cy="5643602"/>
          </a:xfrm>
          <a:prstGeom prst="rect">
            <a:avLst/>
          </a:prstGeom>
          <a:solidFill>
            <a:schemeClr val="accent6">
              <a:lumMod val="60000"/>
              <a:lumOff val="40000"/>
            </a:schemeClr>
          </a:solidFill>
        </p:spPr>
        <p:txBody>
          <a:bodyPr vert="horz" lIns="91440" tIns="45720" rIns="91440" bIns="45720" rtlCol="0">
            <a:normAutofit/>
          </a:bodyPr>
          <a:lstStyle/>
          <a:p>
            <a:pPr marL="457200" indent="-457200"/>
            <a:r>
              <a:rPr lang="id-ID" sz="2400" b="1" dirty="0" smtClean="0">
                <a:latin typeface="Tw Cen MT" pitchFamily="34" charset="0"/>
              </a:rPr>
              <a:t>4. 	Faktor fisik dan lingkungan</a:t>
            </a:r>
          </a:p>
          <a:p>
            <a:r>
              <a:rPr lang="id-ID" sz="2400" dirty="0" smtClean="0">
                <a:latin typeface="Tw Cen MT" pitchFamily="34" charset="0"/>
              </a:rPr>
              <a:t> </a:t>
            </a:r>
            <a:r>
              <a:rPr lang="id-ID" sz="2400" dirty="0" smtClean="0">
                <a:latin typeface="Tw Cen MT" pitchFamily="34" charset="0"/>
              </a:rPr>
              <a:t>     	Ada </a:t>
            </a:r>
            <a:r>
              <a:rPr lang="id-ID" sz="2400" dirty="0" smtClean="0">
                <a:latin typeface="Tw Cen MT" pitchFamily="34" charset="0"/>
              </a:rPr>
              <a:t>dua konsep </a:t>
            </a:r>
            <a:r>
              <a:rPr lang="id-ID" sz="2400" dirty="0" smtClean="0">
                <a:latin typeface="Tw Cen MT" pitchFamily="34" charset="0"/>
              </a:rPr>
              <a:t>dalam </a:t>
            </a:r>
            <a:r>
              <a:rPr lang="id-ID" sz="2400" dirty="0" smtClean="0">
                <a:latin typeface="Tw Cen MT" pitchFamily="34" charset="0"/>
              </a:rPr>
              <a:t>faktor fisik dan </a:t>
            </a:r>
            <a:r>
              <a:rPr lang="id-ID" sz="2400" dirty="0" smtClean="0">
                <a:latin typeface="Tw Cen MT" pitchFamily="34" charset="0"/>
              </a:rPr>
              <a:t>lingkungan, yaitu 	</a:t>
            </a:r>
            <a:r>
              <a:rPr lang="id-ID" sz="2400" i="1" dirty="0" smtClean="0">
                <a:latin typeface="Tw Cen MT" pitchFamily="34" charset="0"/>
              </a:rPr>
              <a:t>site dan situasi </a:t>
            </a:r>
            <a:r>
              <a:rPr lang="id-ID" sz="2400" i="1" dirty="0" smtClean="0">
                <a:latin typeface="Tw Cen MT" pitchFamily="34" charset="0"/>
              </a:rPr>
              <a:t>(situation). </a:t>
            </a:r>
            <a:endParaRPr lang="id-ID" sz="2400" i="1" dirty="0" smtClean="0">
              <a:latin typeface="Tw Cen MT" pitchFamily="34" charset="0"/>
            </a:endParaRPr>
          </a:p>
          <a:p>
            <a:r>
              <a:rPr lang="id-ID" sz="2400" i="1" dirty="0" smtClean="0">
                <a:latin typeface="Tw Cen MT" pitchFamily="34" charset="0"/>
              </a:rPr>
              <a:t>	</a:t>
            </a:r>
            <a:r>
              <a:rPr lang="id-ID" sz="2400" b="1" i="1" dirty="0" smtClean="0">
                <a:latin typeface="Tw Cen MT" pitchFamily="34" charset="0"/>
              </a:rPr>
              <a:t>Site</a:t>
            </a:r>
            <a:r>
              <a:rPr lang="id-ID" sz="2400" i="1" dirty="0" smtClean="0">
                <a:latin typeface="Tw Cen MT" pitchFamily="34" charset="0"/>
              </a:rPr>
              <a:t> terkait dengan </a:t>
            </a:r>
            <a:r>
              <a:rPr lang="id-ID" sz="2400" dirty="0" smtClean="0">
                <a:latin typeface="Tw Cen MT" pitchFamily="34" charset="0"/>
              </a:rPr>
              <a:t>sifat </a:t>
            </a:r>
            <a:r>
              <a:rPr lang="id-ID" sz="2400" dirty="0" smtClean="0">
                <a:latin typeface="Tw Cen MT" pitchFamily="34" charset="0"/>
              </a:rPr>
              <a:t>atau karakter internal dari suatu </a:t>
            </a:r>
            <a:r>
              <a:rPr lang="id-ID" sz="2400" dirty="0" smtClean="0">
                <a:latin typeface="Tw Cen MT" pitchFamily="34" charset="0"/>
              </a:rPr>
              <a:t>	persil tanah </a:t>
            </a:r>
            <a:r>
              <a:rPr lang="id-ID" sz="2400" dirty="0" smtClean="0">
                <a:latin typeface="Tw Cen MT" pitchFamily="34" charset="0"/>
              </a:rPr>
              <a:t>atau daerah tertentu, </a:t>
            </a:r>
            <a:r>
              <a:rPr lang="id-ID" sz="2400" dirty="0" smtClean="0">
                <a:latin typeface="Tw Cen MT" pitchFamily="34" charset="0"/>
              </a:rPr>
              <a:t>termasuk di </a:t>
            </a:r>
            <a:r>
              <a:rPr lang="id-ID" sz="2400" dirty="0" smtClean="0">
                <a:latin typeface="Tw Cen MT" pitchFamily="34" charset="0"/>
              </a:rPr>
              <a:t>dalamnya </a:t>
            </a:r>
            <a:r>
              <a:rPr lang="id-ID" sz="2400" dirty="0" smtClean="0">
                <a:latin typeface="Tw Cen MT" pitchFamily="34" charset="0"/>
              </a:rPr>
              <a:t>	adalah 	ukuran </a:t>
            </a:r>
            <a:r>
              <a:rPr lang="id-ID" sz="2400" dirty="0" smtClean="0">
                <a:latin typeface="Tw Cen MT" pitchFamily="34" charset="0"/>
              </a:rPr>
              <a:t>(</a:t>
            </a:r>
            <a:r>
              <a:rPr lang="id-ID" sz="2400" i="1" dirty="0" smtClean="0">
                <a:latin typeface="Tw Cen MT" pitchFamily="34" charset="0"/>
              </a:rPr>
              <a:t>size), </a:t>
            </a:r>
            <a:r>
              <a:rPr lang="id-ID" sz="2400" dirty="0" smtClean="0">
                <a:latin typeface="Tw Cen MT" pitchFamily="34" charset="0"/>
              </a:rPr>
              <a:t>bentuk, topografi dan semua </a:t>
            </a:r>
            <a:r>
              <a:rPr lang="id-ID" sz="2400" dirty="0" smtClean="0">
                <a:latin typeface="Tw Cen MT" pitchFamily="34" charset="0"/>
              </a:rPr>
              <a:t>	keadaan fisik </a:t>
            </a:r>
            <a:r>
              <a:rPr lang="id-ID" sz="2400" dirty="0" smtClean="0">
                <a:latin typeface="Tw Cen MT" pitchFamily="34" charset="0"/>
              </a:rPr>
              <a:t>pada </a:t>
            </a:r>
            <a:r>
              <a:rPr lang="id-ID" sz="2400" dirty="0" smtClean="0">
                <a:latin typeface="Tw Cen MT" pitchFamily="34" charset="0"/>
              </a:rPr>
              <a:t>persil </a:t>
            </a:r>
            <a:r>
              <a:rPr lang="id-ID" sz="2400" dirty="0" smtClean="0">
                <a:latin typeface="Tw Cen MT" pitchFamily="34" charset="0"/>
              </a:rPr>
              <a:t>tanah. </a:t>
            </a:r>
            <a:endParaRPr lang="id-ID" sz="2400" dirty="0" smtClean="0">
              <a:latin typeface="Tw Cen MT" pitchFamily="34" charset="0"/>
            </a:endParaRPr>
          </a:p>
          <a:p>
            <a:r>
              <a:rPr lang="id-ID" sz="2400" dirty="0" smtClean="0">
                <a:latin typeface="Tw Cen MT" pitchFamily="34" charset="0"/>
              </a:rPr>
              <a:t>	</a:t>
            </a:r>
            <a:r>
              <a:rPr lang="id-ID" sz="2400" b="1" dirty="0" smtClean="0">
                <a:latin typeface="Tw Cen MT" pitchFamily="34" charset="0"/>
              </a:rPr>
              <a:t>Situasi</a:t>
            </a:r>
            <a:r>
              <a:rPr lang="id-ID" sz="2400" dirty="0" smtClean="0">
                <a:latin typeface="Tw Cen MT" pitchFamily="34" charset="0"/>
              </a:rPr>
              <a:t> </a:t>
            </a:r>
            <a:r>
              <a:rPr lang="sv-SE" sz="2400" dirty="0" smtClean="0">
                <a:latin typeface="Tw Cen MT" pitchFamily="34" charset="0"/>
              </a:rPr>
              <a:t>(</a:t>
            </a:r>
            <a:r>
              <a:rPr lang="sv-SE" sz="2400" i="1" dirty="0" smtClean="0">
                <a:latin typeface="Tw Cen MT" pitchFamily="34" charset="0"/>
              </a:rPr>
              <a:t>situation</a:t>
            </a:r>
            <a:r>
              <a:rPr lang="sv-SE" sz="2400" i="1" dirty="0" smtClean="0">
                <a:latin typeface="Tw Cen MT" pitchFamily="34" charset="0"/>
              </a:rPr>
              <a:t>) </a:t>
            </a:r>
            <a:r>
              <a:rPr lang="id-ID" sz="2400" dirty="0" smtClean="0">
                <a:latin typeface="Tw Cen MT" pitchFamily="34" charset="0"/>
              </a:rPr>
              <a:t>terkait</a:t>
            </a:r>
            <a:r>
              <a:rPr lang="sv-SE" sz="2400" dirty="0" smtClean="0">
                <a:latin typeface="Tw Cen MT" pitchFamily="34" charset="0"/>
              </a:rPr>
              <a:t> </a:t>
            </a:r>
            <a:r>
              <a:rPr lang="sv-SE" sz="2400" dirty="0" smtClean="0">
                <a:latin typeface="Tw Cen MT" pitchFamily="34" charset="0"/>
              </a:rPr>
              <a:t>dengan sifat-sifat </a:t>
            </a:r>
            <a:r>
              <a:rPr lang="sv-SE" sz="2400" dirty="0" smtClean="0">
                <a:latin typeface="Tw Cen MT" pitchFamily="34" charset="0"/>
              </a:rPr>
              <a:t>eksternalnya</a:t>
            </a:r>
            <a:r>
              <a:rPr lang="id-ID" sz="2400" dirty="0" smtClean="0">
                <a:latin typeface="Tw Cen MT" pitchFamily="34" charset="0"/>
              </a:rPr>
              <a:t> 	termasuk :</a:t>
            </a:r>
          </a:p>
          <a:p>
            <a:r>
              <a:rPr lang="id-ID" sz="2400" dirty="0" smtClean="0">
                <a:latin typeface="Tw Cen MT" pitchFamily="34" charset="0"/>
              </a:rPr>
              <a:t>	</a:t>
            </a:r>
            <a:r>
              <a:rPr lang="id-ID" sz="2400" dirty="0" smtClean="0">
                <a:latin typeface="Tw Cen MT" pitchFamily="34" charset="0"/>
              </a:rPr>
              <a:t>a. 	aksesibilitas </a:t>
            </a:r>
            <a:r>
              <a:rPr lang="id-ID" sz="2400" dirty="0" smtClean="0">
                <a:latin typeface="Tw Cen MT" pitchFamily="34" charset="0"/>
              </a:rPr>
              <a:t>(jarak ke pusat pertokoan</a:t>
            </a:r>
          </a:p>
          <a:p>
            <a:r>
              <a:rPr lang="id-ID" sz="2400" dirty="0" smtClean="0">
                <a:latin typeface="Tw Cen MT" pitchFamily="34" charset="0"/>
              </a:rPr>
              <a:t>		(CBD)</a:t>
            </a:r>
          </a:p>
          <a:p>
            <a:r>
              <a:rPr lang="id-ID" sz="2400" dirty="0" smtClean="0">
                <a:latin typeface="Tw Cen MT" pitchFamily="34" charset="0"/>
              </a:rPr>
              <a:t>	b</a:t>
            </a:r>
            <a:r>
              <a:rPr lang="id-ID" sz="2400" dirty="0" smtClean="0">
                <a:latin typeface="Tw Cen MT" pitchFamily="34" charset="0"/>
              </a:rPr>
              <a:t>. 	jarak </a:t>
            </a:r>
            <a:r>
              <a:rPr lang="id-ID" sz="2400" dirty="0" smtClean="0">
                <a:latin typeface="Tw Cen MT" pitchFamily="34" charset="0"/>
              </a:rPr>
              <a:t>ke sekolah jarak ke rumah </a:t>
            </a:r>
            <a:r>
              <a:rPr lang="id-ID" sz="2400" dirty="0" smtClean="0">
                <a:latin typeface="Tw Cen MT" pitchFamily="34" charset="0"/>
              </a:rPr>
              <a:t>sakit</a:t>
            </a:r>
          </a:p>
          <a:p>
            <a:r>
              <a:rPr lang="id-ID" sz="2400" dirty="0" smtClean="0">
                <a:latin typeface="Tw Cen MT" pitchFamily="34" charset="0"/>
              </a:rPr>
              <a:t>	</a:t>
            </a:r>
            <a:r>
              <a:rPr lang="id-ID" sz="2400" dirty="0" smtClean="0">
                <a:latin typeface="Tw Cen MT" pitchFamily="34" charset="0"/>
              </a:rPr>
              <a:t>c. 	tersedianya sarana </a:t>
            </a:r>
            <a:r>
              <a:rPr lang="id-ID" sz="2400" dirty="0" smtClean="0">
                <a:latin typeface="Tw Cen MT" pitchFamily="34" charset="0"/>
              </a:rPr>
              <a:t>dan prasarana (utilitas kota) </a:t>
            </a:r>
            <a:r>
              <a:rPr lang="id-ID" sz="2400" dirty="0" smtClean="0">
                <a:latin typeface="Tw Cen MT" pitchFamily="34" charset="0"/>
              </a:rPr>
              <a:t>		seperti </a:t>
            </a:r>
            <a:r>
              <a:rPr lang="id-ID" sz="2400" dirty="0" smtClean="0">
                <a:latin typeface="Tw Cen MT" pitchFamily="34" charset="0"/>
              </a:rPr>
              <a:t>jaringan </a:t>
            </a:r>
            <a:r>
              <a:rPr lang="id-ID" sz="2400" dirty="0" smtClean="0">
                <a:latin typeface="Tw Cen MT" pitchFamily="34" charset="0"/>
              </a:rPr>
              <a:t>transportasi, sambungan </a:t>
            </a:r>
            <a:r>
              <a:rPr lang="id-ID" sz="2400" dirty="0" smtClean="0">
                <a:latin typeface="Tw Cen MT" pitchFamily="34" charset="0"/>
              </a:rPr>
              <a:t>telepon, </a:t>
            </a:r>
            <a:r>
              <a:rPr lang="id-ID" sz="2400" dirty="0" smtClean="0">
                <a:latin typeface="Tw Cen MT" pitchFamily="34" charset="0"/>
              </a:rPr>
              <a:t>		listrik</a:t>
            </a:r>
            <a:r>
              <a:rPr lang="id-ID" sz="2400" dirty="0" smtClean="0">
                <a:latin typeface="Tw Cen MT" pitchFamily="34" charset="0"/>
              </a:rPr>
              <a:t>, air minum dan sebagainya.</a:t>
            </a:r>
            <a:endParaRPr lang="id-ID" sz="2400" dirty="0" smtClean="0">
              <a:latin typeface="Tw Cen MT"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428604"/>
            <a:ext cx="8229600" cy="1714512"/>
          </a:xfrm>
          <a:prstGeom prst="rect">
            <a:avLst/>
          </a:prstGeom>
          <a:solidFill>
            <a:schemeClr val="accent6">
              <a:lumMod val="60000"/>
              <a:lumOff val="40000"/>
            </a:schemeClr>
          </a:solidFill>
        </p:spPr>
        <p:txBody>
          <a:bodyPr vert="horz" lIns="91440" tIns="45720" rIns="91440" bIns="45720" rtlCol="0">
            <a:normAutofit/>
          </a:bodyPr>
          <a:lstStyle/>
          <a:p>
            <a:r>
              <a:rPr lang="id-ID" sz="2400" b="1" i="1" dirty="0" smtClean="0">
                <a:latin typeface="Tw Cen MT" pitchFamily="34" charset="0"/>
              </a:rPr>
              <a:t>Site</a:t>
            </a:r>
            <a:r>
              <a:rPr lang="id-ID" sz="2400" i="1" dirty="0" smtClean="0">
                <a:latin typeface="Tw Cen MT" pitchFamily="34" charset="0"/>
              </a:rPr>
              <a:t> </a:t>
            </a:r>
            <a:r>
              <a:rPr lang="id-ID" sz="2400" dirty="0" smtClean="0">
                <a:latin typeface="Tw Cen MT" pitchFamily="34" charset="0"/>
              </a:rPr>
              <a:t>mempengaruhi nilai tanah karena “sumberdaya</a:t>
            </a:r>
            <a:r>
              <a:rPr lang="id-ID" sz="2400" dirty="0" smtClean="0">
                <a:latin typeface="Tw Cen MT" pitchFamily="34" charset="0"/>
              </a:rPr>
              <a:t>”, sementara</a:t>
            </a:r>
            <a:endParaRPr lang="id-ID" sz="2400" i="1" dirty="0" smtClean="0">
              <a:latin typeface="Tw Cen MT" pitchFamily="34" charset="0"/>
            </a:endParaRPr>
          </a:p>
          <a:p>
            <a:r>
              <a:rPr lang="id-ID" sz="2400" b="1" i="1" dirty="0" smtClean="0">
                <a:latin typeface="Tw Cen MT" pitchFamily="34" charset="0"/>
              </a:rPr>
              <a:t>situasi</a:t>
            </a:r>
            <a:r>
              <a:rPr lang="id-ID" sz="2400" b="1" dirty="0" smtClean="0">
                <a:latin typeface="Tw Cen MT" pitchFamily="34" charset="0"/>
              </a:rPr>
              <a:t> </a:t>
            </a:r>
            <a:r>
              <a:rPr lang="id-ID" sz="2400" dirty="0" smtClean="0">
                <a:latin typeface="Tw Cen MT" pitchFamily="34" charset="0"/>
              </a:rPr>
              <a:t>mempengaruhi nilai tanah karena kemudahan atau </a:t>
            </a:r>
            <a:r>
              <a:rPr lang="id-ID" sz="2400" dirty="0" smtClean="0">
                <a:latin typeface="Tw Cen MT" pitchFamily="34" charset="0"/>
              </a:rPr>
              <a:t>kedekatannya (aksesibilitas</a:t>
            </a:r>
            <a:r>
              <a:rPr lang="id-ID" sz="2400" dirty="0" smtClean="0">
                <a:latin typeface="Tw Cen MT" pitchFamily="34" charset="0"/>
              </a:rPr>
              <a:t>) dengan “sumberdaya” yang lain di sekitarnya</a:t>
            </a:r>
            <a:r>
              <a:rPr lang="id-ID" sz="2400" dirty="0" smtClean="0">
                <a:latin typeface="Tw Cen MT" pitchFamily="34" charset="0"/>
              </a:rPr>
              <a:t>.</a:t>
            </a:r>
          </a:p>
          <a:p>
            <a:endParaRPr lang="id-ID" sz="2400" dirty="0" smtClean="0">
              <a:latin typeface="Tw Cen MT" pitchFamily="34" charset="0"/>
            </a:endParaRPr>
          </a:p>
          <a:p>
            <a:endParaRPr lang="id-ID" sz="2400" dirty="0" smtClean="0">
              <a:latin typeface="Tw Cen MT" pitchFamily="34" charset="0"/>
            </a:endParaRPr>
          </a:p>
        </p:txBody>
      </p:sp>
      <p:sp>
        <p:nvSpPr>
          <p:cNvPr id="3" name="Content Placeholder 2"/>
          <p:cNvSpPr txBox="1">
            <a:spLocks/>
          </p:cNvSpPr>
          <p:nvPr/>
        </p:nvSpPr>
        <p:spPr>
          <a:xfrm>
            <a:off x="457200" y="2357430"/>
            <a:ext cx="8229600" cy="4143404"/>
          </a:xfrm>
          <a:prstGeom prst="rect">
            <a:avLst/>
          </a:prstGeom>
          <a:solidFill>
            <a:schemeClr val="accent6">
              <a:lumMod val="60000"/>
              <a:lumOff val="40000"/>
            </a:schemeClr>
          </a:solidFill>
        </p:spPr>
        <p:txBody>
          <a:bodyPr vert="horz" lIns="91440" tIns="45720" rIns="91440" bIns="45720" rtlCol="0">
            <a:normAutofit/>
          </a:bodyPr>
          <a:lstStyle/>
          <a:p>
            <a:r>
              <a:rPr lang="id-ID" sz="2400" dirty="0" smtClean="0">
                <a:latin typeface="Tw Cen MT" pitchFamily="34" charset="0"/>
              </a:rPr>
              <a:t>F</a:t>
            </a:r>
            <a:r>
              <a:rPr lang="id-ID" sz="2400" dirty="0" smtClean="0">
                <a:latin typeface="Tw Cen MT" pitchFamily="34" charset="0"/>
              </a:rPr>
              <a:t>aktor </a:t>
            </a:r>
            <a:r>
              <a:rPr lang="id-ID" sz="2400" dirty="0" smtClean="0">
                <a:latin typeface="Tw Cen MT" pitchFamily="34" charset="0"/>
              </a:rPr>
              <a:t>- faktor yang berpengaruh terhadap nilai tanah dengan </a:t>
            </a:r>
            <a:r>
              <a:rPr lang="id-ID" sz="2400" dirty="0" smtClean="0">
                <a:latin typeface="Tw Cen MT" pitchFamily="34" charset="0"/>
              </a:rPr>
              <a:t>karakteristik menurut  </a:t>
            </a:r>
            <a:r>
              <a:rPr lang="id-ID" sz="2400" dirty="0" smtClean="0">
                <a:latin typeface="Tw Cen MT" pitchFamily="34" charset="0"/>
              </a:rPr>
              <a:t>Golberg dan Chiloy dalam Purwati </a:t>
            </a:r>
            <a:r>
              <a:rPr lang="id-ID" sz="2400" dirty="0" smtClean="0">
                <a:latin typeface="Tw Cen MT" pitchFamily="34" charset="0"/>
              </a:rPr>
              <a:t>1999 dibagi </a:t>
            </a:r>
            <a:r>
              <a:rPr lang="id-ID" sz="2400" dirty="0" smtClean="0">
                <a:latin typeface="Tw Cen MT" pitchFamily="34" charset="0"/>
              </a:rPr>
              <a:t>menjadi tiga bagian, yaitu :</a:t>
            </a:r>
          </a:p>
          <a:p>
            <a:pPr marL="514350" indent="-514350">
              <a:buAutoNum type="arabicPeriod"/>
            </a:pPr>
            <a:r>
              <a:rPr lang="id-ID" sz="2400" dirty="0" smtClean="0">
                <a:latin typeface="Tw Cen MT" pitchFamily="34" charset="0"/>
              </a:rPr>
              <a:t>Karakteristik Fisik</a:t>
            </a:r>
          </a:p>
          <a:p>
            <a:pPr marL="514350" indent="-514350"/>
            <a:r>
              <a:rPr lang="id-ID" sz="2400" dirty="0" smtClean="0">
                <a:latin typeface="Tw Cen MT" pitchFamily="34" charset="0"/>
              </a:rPr>
              <a:t>	</a:t>
            </a:r>
            <a:r>
              <a:rPr lang="id-ID" sz="2400" dirty="0" smtClean="0">
                <a:latin typeface="Tw Cen MT" pitchFamily="34" charset="0"/>
              </a:rPr>
              <a:t>terdiri dari kemiringan </a:t>
            </a:r>
            <a:r>
              <a:rPr lang="id-ID" sz="2400" dirty="0" smtClean="0">
                <a:latin typeface="Tw Cen MT" pitchFamily="34" charset="0"/>
              </a:rPr>
              <a:t>tanah, ketinggian, </a:t>
            </a:r>
            <a:r>
              <a:rPr lang="id-ID" sz="2400" dirty="0" smtClean="0">
                <a:latin typeface="Tw Cen MT" pitchFamily="34" charset="0"/>
              </a:rPr>
              <a:t>bentuk, </a:t>
            </a:r>
            <a:r>
              <a:rPr lang="sv-SE" sz="2400" dirty="0" smtClean="0">
                <a:latin typeface="Tw Cen MT" pitchFamily="34" charset="0"/>
              </a:rPr>
              <a:t>jenis </a:t>
            </a:r>
            <a:r>
              <a:rPr lang="sv-SE" sz="2400" dirty="0" smtClean="0">
                <a:latin typeface="Tw Cen MT" pitchFamily="34" charset="0"/>
              </a:rPr>
              <a:t>tanah dan luas dari area tertentu. </a:t>
            </a:r>
            <a:endParaRPr lang="id-ID" sz="2400" dirty="0" smtClean="0">
              <a:latin typeface="Tw Cen MT" pitchFamily="34" charset="0"/>
            </a:endParaRPr>
          </a:p>
          <a:p>
            <a:pPr marL="514350" indent="-514350">
              <a:buAutoNum type="arabicPeriod" startAt="2"/>
            </a:pPr>
            <a:r>
              <a:rPr lang="id-ID" sz="2400" dirty="0" smtClean="0">
                <a:latin typeface="Tw Cen MT" pitchFamily="34" charset="0"/>
              </a:rPr>
              <a:t>Karakteristik </a:t>
            </a:r>
            <a:r>
              <a:rPr lang="id-ID" sz="2400" dirty="0" smtClean="0">
                <a:latin typeface="Tw Cen MT" pitchFamily="34" charset="0"/>
              </a:rPr>
              <a:t>Lokasional Lokasi</a:t>
            </a:r>
            <a:r>
              <a:rPr lang="id-ID" sz="2400" dirty="0" smtClean="0">
                <a:latin typeface="Tw Cen MT" pitchFamily="34" charset="0"/>
              </a:rPr>
              <a:t>.</a:t>
            </a:r>
          </a:p>
          <a:p>
            <a:pPr marL="514350" indent="-514350"/>
            <a:r>
              <a:rPr lang="id-ID" sz="2400" dirty="0" smtClean="0">
                <a:latin typeface="Tw Cen MT" pitchFamily="34" charset="0"/>
              </a:rPr>
              <a:t>	</a:t>
            </a:r>
            <a:r>
              <a:rPr lang="id-ID" sz="2400" dirty="0" smtClean="0">
                <a:latin typeface="Tw Cen MT" pitchFamily="34" charset="0"/>
              </a:rPr>
              <a:t>berkaitan </a:t>
            </a:r>
            <a:r>
              <a:rPr lang="id-ID" sz="2400" dirty="0" smtClean="0">
                <a:latin typeface="Tw Cen MT" pitchFamily="34" charset="0"/>
              </a:rPr>
              <a:t>dengan penggunaan tanah yang </a:t>
            </a:r>
            <a:r>
              <a:rPr lang="id-ID" sz="2400" dirty="0" smtClean="0">
                <a:latin typeface="Tw Cen MT" pitchFamily="34" charset="0"/>
              </a:rPr>
              <a:t>dapat dilakukan </a:t>
            </a:r>
            <a:r>
              <a:rPr lang="id-ID" sz="2400" dirty="0" smtClean="0">
                <a:latin typeface="Tw Cen MT" pitchFamily="34" charset="0"/>
              </a:rPr>
              <a:t>di tanah tersebut, berupa kegiatan ekonomi dan sosial</a:t>
            </a:r>
            <a:r>
              <a:rPr lang="id-ID" sz="2400" dirty="0" smtClean="0">
                <a:latin typeface="Tw Cen MT" pitchFamily="34" charset="0"/>
              </a:rPr>
              <a:t>.</a:t>
            </a:r>
          </a:p>
          <a:p>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571472" y="214290"/>
            <a:ext cx="8229600" cy="6643710"/>
          </a:xfrm>
          <a:prstGeom prst="rect">
            <a:avLst/>
          </a:prstGeom>
          <a:solidFill>
            <a:schemeClr val="accent6">
              <a:lumMod val="60000"/>
              <a:lumOff val="40000"/>
            </a:schemeClr>
          </a:solidFill>
        </p:spPr>
        <p:txBody>
          <a:bodyPr vert="horz" lIns="91440" tIns="45720" rIns="91440" bIns="45720" rtlCol="0">
            <a:noAutofit/>
          </a:bodyPr>
          <a:lstStyle/>
          <a:p>
            <a:pPr marL="457200" indent="-457200">
              <a:buAutoNum type="arabicPeriod" startAt="3"/>
            </a:pPr>
            <a:r>
              <a:rPr lang="id-ID" sz="2000" dirty="0" smtClean="0">
                <a:latin typeface="Tw Cen MT" pitchFamily="34" charset="0"/>
              </a:rPr>
              <a:t>Karakteristik Legal</a:t>
            </a:r>
          </a:p>
          <a:p>
            <a:pPr marL="457200" indent="-457200"/>
            <a:r>
              <a:rPr lang="id-ID" sz="2000" dirty="0" smtClean="0">
                <a:latin typeface="Tw Cen MT" pitchFamily="34" charset="0"/>
              </a:rPr>
              <a:t>	</a:t>
            </a:r>
            <a:r>
              <a:rPr lang="id-ID" sz="2000" dirty="0" smtClean="0">
                <a:latin typeface="Tw Cen MT" pitchFamily="34" charset="0"/>
              </a:rPr>
              <a:t>Pengenalan </a:t>
            </a:r>
            <a:r>
              <a:rPr lang="id-ID" sz="2000" dirty="0" smtClean="0">
                <a:latin typeface="Tw Cen MT" pitchFamily="34" charset="0"/>
              </a:rPr>
              <a:t>keunikan tanah perkotaan, dibentuk suatu </a:t>
            </a:r>
            <a:r>
              <a:rPr lang="id-ID" sz="2000" dirty="0" smtClean="0">
                <a:latin typeface="Tw Cen MT" pitchFamily="34" charset="0"/>
              </a:rPr>
              <a:t> institusi </a:t>
            </a:r>
            <a:r>
              <a:rPr lang="id-ID" sz="2000" dirty="0" smtClean="0">
                <a:latin typeface="Tw Cen MT" pitchFamily="34" charset="0"/>
              </a:rPr>
              <a:t>legal </a:t>
            </a:r>
            <a:r>
              <a:rPr lang="id-ID" sz="2000" dirty="0" smtClean="0">
                <a:latin typeface="Tw Cen MT" pitchFamily="34" charset="0"/>
              </a:rPr>
              <a:t>yang </a:t>
            </a:r>
            <a:r>
              <a:rPr lang="sv-SE" sz="2000" dirty="0" smtClean="0">
                <a:latin typeface="Tw Cen MT" pitchFamily="34" charset="0"/>
              </a:rPr>
              <a:t>berkaitan </a:t>
            </a:r>
            <a:r>
              <a:rPr lang="sv-SE" sz="2000" dirty="0" smtClean="0">
                <a:latin typeface="Tw Cen MT" pitchFamily="34" charset="0"/>
              </a:rPr>
              <a:t>dengan pengaturan </a:t>
            </a:r>
            <a:r>
              <a:rPr lang="id-ID" sz="2000" dirty="0" smtClean="0">
                <a:latin typeface="Tw Cen MT" pitchFamily="34" charset="0"/>
              </a:rPr>
              <a:t>p</a:t>
            </a:r>
            <a:r>
              <a:rPr lang="sv-SE" sz="2000" dirty="0" smtClean="0">
                <a:latin typeface="Tw Cen MT" pitchFamily="34" charset="0"/>
              </a:rPr>
              <a:t>enggunaan</a:t>
            </a:r>
            <a:r>
              <a:rPr lang="sv-SE" sz="2000" dirty="0" smtClean="0">
                <a:latin typeface="Tw Cen MT" pitchFamily="34" charset="0"/>
              </a:rPr>
              <a:t>, penempatan dan </a:t>
            </a:r>
            <a:r>
              <a:rPr lang="sv-SE" sz="2000" dirty="0" smtClean="0">
                <a:latin typeface="Tw Cen MT" pitchFamily="34" charset="0"/>
              </a:rPr>
              <a:t>pemilikan</a:t>
            </a:r>
            <a:r>
              <a:rPr lang="id-ID" sz="2000" dirty="0" smtClean="0">
                <a:latin typeface="Tw Cen MT" pitchFamily="34" charset="0"/>
              </a:rPr>
              <a:t> tanah </a:t>
            </a:r>
            <a:r>
              <a:rPr lang="id-ID" sz="2000" dirty="0" smtClean="0">
                <a:latin typeface="Tw Cen MT" pitchFamily="34" charset="0"/>
              </a:rPr>
              <a:t>perkotaan. </a:t>
            </a:r>
            <a:endParaRPr lang="id-ID" sz="2000" dirty="0" smtClean="0">
              <a:latin typeface="Tw Cen MT" pitchFamily="34" charset="0"/>
            </a:endParaRPr>
          </a:p>
          <a:p>
            <a:pPr marL="457200" indent="-457200"/>
            <a:endParaRPr lang="id-ID" sz="2000" dirty="0" smtClean="0">
              <a:latin typeface="Tw Cen MT" pitchFamily="34" charset="0"/>
            </a:endParaRPr>
          </a:p>
          <a:p>
            <a:r>
              <a:rPr lang="id-ID" sz="2000" dirty="0" smtClean="0">
                <a:latin typeface="Tw Cen MT" pitchFamily="34" charset="0"/>
              </a:rPr>
              <a:t>Berdasarkan </a:t>
            </a:r>
            <a:r>
              <a:rPr lang="id-ID" sz="2000" dirty="0" smtClean="0">
                <a:latin typeface="Tw Cen MT" pitchFamily="34" charset="0"/>
              </a:rPr>
              <a:t>Surat Edaran Departemen Keuangan RI,</a:t>
            </a:r>
          </a:p>
          <a:p>
            <a:r>
              <a:rPr lang="id-ID" sz="2000" dirty="0" smtClean="0">
                <a:latin typeface="Tw Cen MT" pitchFamily="34" charset="0"/>
              </a:rPr>
              <a:t>Direktorat Jendral Pajak Nomor SE-55/PJ.6/1999 tentang </a:t>
            </a:r>
            <a:r>
              <a:rPr lang="id-ID" sz="2000" dirty="0" smtClean="0">
                <a:latin typeface="Tw Cen MT" pitchFamily="34" charset="0"/>
              </a:rPr>
              <a:t>Petunjuk </a:t>
            </a:r>
            <a:r>
              <a:rPr lang="fi-FI" sz="2000" dirty="0" smtClean="0">
                <a:latin typeface="Tw Cen MT" pitchFamily="34" charset="0"/>
              </a:rPr>
              <a:t>Teknis </a:t>
            </a:r>
            <a:r>
              <a:rPr lang="fi-FI" sz="2000" dirty="0" smtClean="0">
                <a:latin typeface="Tw Cen MT" pitchFamily="34" charset="0"/>
              </a:rPr>
              <a:t>Analisis Penentuan NIR (Nilai Indikasi Rata- Rata), variabel </a:t>
            </a:r>
            <a:r>
              <a:rPr lang="fi-FI" sz="2000" dirty="0" smtClean="0">
                <a:latin typeface="Tw Cen MT" pitchFamily="34" charset="0"/>
              </a:rPr>
              <a:t>yang</a:t>
            </a:r>
            <a:r>
              <a:rPr lang="id-ID" sz="2000" dirty="0" smtClean="0">
                <a:latin typeface="Tw Cen MT" pitchFamily="34" charset="0"/>
              </a:rPr>
              <a:t> menentukan </a:t>
            </a:r>
            <a:r>
              <a:rPr lang="id-ID" sz="2000" dirty="0" smtClean="0">
                <a:latin typeface="Tw Cen MT" pitchFamily="34" charset="0"/>
              </a:rPr>
              <a:t>nilai tanah adalah sebagai berikut </a:t>
            </a:r>
            <a:r>
              <a:rPr lang="id-ID" sz="2000" dirty="0" smtClean="0">
                <a:latin typeface="Tw Cen MT" pitchFamily="34" charset="0"/>
              </a:rPr>
              <a:t>:</a:t>
            </a:r>
          </a:p>
          <a:p>
            <a:pPr marL="457200" indent="-457200">
              <a:buAutoNum type="alphaLcPeriod"/>
            </a:pPr>
            <a:r>
              <a:rPr lang="id-ID" sz="2000" dirty="0" smtClean="0">
                <a:latin typeface="Tw Cen MT" pitchFamily="34" charset="0"/>
              </a:rPr>
              <a:t>Faktor Fisik</a:t>
            </a:r>
          </a:p>
          <a:p>
            <a:pPr marL="457200" indent="-457200"/>
            <a:r>
              <a:rPr lang="id-ID" sz="2000" dirty="0" smtClean="0">
                <a:latin typeface="Tw Cen MT" pitchFamily="34" charset="0"/>
              </a:rPr>
              <a:t>	</a:t>
            </a:r>
            <a:r>
              <a:rPr lang="id-ID" sz="2000" dirty="0" smtClean="0">
                <a:latin typeface="Tw Cen MT" pitchFamily="34" charset="0"/>
              </a:rPr>
              <a:t>- 	Keluasan tanah</a:t>
            </a:r>
          </a:p>
          <a:p>
            <a:pPr marL="457200" indent="-457200"/>
            <a:r>
              <a:rPr lang="id-ID" sz="2000" dirty="0" smtClean="0">
                <a:latin typeface="Tw Cen MT" pitchFamily="34" charset="0"/>
              </a:rPr>
              <a:t>	</a:t>
            </a:r>
            <a:r>
              <a:rPr lang="id-ID" sz="2000" dirty="0" smtClean="0">
                <a:latin typeface="Tw Cen MT" pitchFamily="34" charset="0"/>
              </a:rPr>
              <a:t>- 	Bentuk tanah</a:t>
            </a:r>
          </a:p>
          <a:p>
            <a:pPr marL="457200" indent="-457200"/>
            <a:r>
              <a:rPr lang="id-ID" sz="2000" dirty="0" smtClean="0">
                <a:latin typeface="Tw Cen MT" pitchFamily="34" charset="0"/>
              </a:rPr>
              <a:t>	</a:t>
            </a:r>
            <a:r>
              <a:rPr lang="id-ID" sz="2000" dirty="0" smtClean="0">
                <a:latin typeface="Tw Cen MT" pitchFamily="34" charset="0"/>
              </a:rPr>
              <a:t>- 	Sifat </a:t>
            </a:r>
            <a:r>
              <a:rPr lang="id-ID" sz="2000" dirty="0" smtClean="0">
                <a:latin typeface="Tw Cen MT" pitchFamily="34" charset="0"/>
              </a:rPr>
              <a:t>fisik tanah (topografi, elevasi, banjir/tidak banjir, </a:t>
            </a:r>
            <a:r>
              <a:rPr lang="id-ID" sz="2000" dirty="0" smtClean="0">
                <a:latin typeface="Tw Cen MT" pitchFamily="34" charset="0"/>
              </a:rPr>
              <a:t>	kesuburan untuk </a:t>
            </a:r>
            <a:r>
              <a:rPr lang="id-ID" sz="2000" dirty="0" smtClean="0">
                <a:latin typeface="Tw Cen MT" pitchFamily="34" charset="0"/>
              </a:rPr>
              <a:t>pertanian</a:t>
            </a:r>
            <a:r>
              <a:rPr lang="id-ID" sz="2000" dirty="0" smtClean="0">
                <a:latin typeface="Tw Cen MT" pitchFamily="34" charset="0"/>
              </a:rPr>
              <a:t>).</a:t>
            </a:r>
          </a:p>
          <a:p>
            <a:pPr marL="457200" indent="-457200">
              <a:buAutoNum type="alphaLcPeriod" startAt="2"/>
            </a:pPr>
            <a:r>
              <a:rPr lang="id-ID" sz="2000" dirty="0" smtClean="0">
                <a:latin typeface="Tw Cen MT" pitchFamily="34" charset="0"/>
              </a:rPr>
              <a:t>Lokasi </a:t>
            </a:r>
            <a:r>
              <a:rPr lang="id-ID" sz="2000" dirty="0" smtClean="0">
                <a:latin typeface="Tw Cen MT" pitchFamily="34" charset="0"/>
              </a:rPr>
              <a:t>dan </a:t>
            </a:r>
            <a:r>
              <a:rPr lang="id-ID" sz="2000" dirty="0" smtClean="0">
                <a:latin typeface="Tw Cen MT" pitchFamily="34" charset="0"/>
              </a:rPr>
              <a:t>aksesbilitas</a:t>
            </a:r>
          </a:p>
          <a:p>
            <a:pPr marL="457200" indent="-457200"/>
            <a:r>
              <a:rPr lang="id-ID" sz="2000" dirty="0" smtClean="0">
                <a:latin typeface="Tw Cen MT" pitchFamily="34" charset="0"/>
              </a:rPr>
              <a:t>	</a:t>
            </a:r>
            <a:r>
              <a:rPr lang="id-ID" sz="2000" dirty="0" smtClean="0">
                <a:latin typeface="Tw Cen MT" pitchFamily="34" charset="0"/>
              </a:rPr>
              <a:t>- 	j</a:t>
            </a:r>
            <a:r>
              <a:rPr lang="fi-FI" sz="2000" dirty="0" smtClean="0">
                <a:latin typeface="Tw Cen MT" pitchFamily="34" charset="0"/>
              </a:rPr>
              <a:t>arak </a:t>
            </a:r>
            <a:r>
              <a:rPr lang="fi-FI" sz="2000" dirty="0" smtClean="0">
                <a:latin typeface="Tw Cen MT" pitchFamily="34" charset="0"/>
              </a:rPr>
              <a:t>dari pusat </a:t>
            </a:r>
            <a:r>
              <a:rPr lang="fi-FI" sz="2000" dirty="0" smtClean="0">
                <a:latin typeface="Tw Cen MT" pitchFamily="34" charset="0"/>
              </a:rPr>
              <a:t>kota</a:t>
            </a:r>
            <a:endParaRPr lang="id-ID" sz="2000" dirty="0" smtClean="0">
              <a:latin typeface="Tw Cen MT" pitchFamily="34" charset="0"/>
            </a:endParaRPr>
          </a:p>
          <a:p>
            <a:pPr marL="457200" indent="-457200"/>
            <a:r>
              <a:rPr lang="id-ID" sz="2000" dirty="0" smtClean="0">
                <a:latin typeface="Tw Cen MT" pitchFamily="34" charset="0"/>
              </a:rPr>
              <a:t>	</a:t>
            </a:r>
            <a:r>
              <a:rPr lang="id-ID" sz="2000" dirty="0" smtClean="0">
                <a:latin typeface="Tw Cen MT" pitchFamily="34" charset="0"/>
              </a:rPr>
              <a:t>- 	j</a:t>
            </a:r>
            <a:r>
              <a:rPr lang="pt-BR" sz="2000" dirty="0" smtClean="0">
                <a:latin typeface="Tw Cen MT" pitchFamily="34" charset="0"/>
              </a:rPr>
              <a:t>arak </a:t>
            </a:r>
            <a:r>
              <a:rPr lang="pt-BR" sz="2000" dirty="0" smtClean="0">
                <a:latin typeface="Tw Cen MT" pitchFamily="34" charset="0"/>
              </a:rPr>
              <a:t>dari fasilitas </a:t>
            </a:r>
            <a:r>
              <a:rPr lang="pt-BR" sz="2000" dirty="0" smtClean="0">
                <a:latin typeface="Tw Cen MT" pitchFamily="34" charset="0"/>
              </a:rPr>
              <a:t>pendukung</a:t>
            </a:r>
            <a:endParaRPr lang="id-ID" sz="2000" dirty="0" smtClean="0">
              <a:latin typeface="Tw Cen MT" pitchFamily="34" charset="0"/>
            </a:endParaRPr>
          </a:p>
          <a:p>
            <a:pPr marL="457200" indent="-457200"/>
            <a:r>
              <a:rPr lang="id-ID" sz="2000" dirty="0" smtClean="0">
                <a:latin typeface="Tw Cen MT" pitchFamily="34" charset="0"/>
              </a:rPr>
              <a:t>	</a:t>
            </a:r>
            <a:r>
              <a:rPr lang="id-ID" sz="2000" dirty="0" smtClean="0">
                <a:latin typeface="Tw Cen MT" pitchFamily="34" charset="0"/>
              </a:rPr>
              <a:t>- 	lokasi </a:t>
            </a:r>
            <a:r>
              <a:rPr lang="id-ID" sz="2000" dirty="0" smtClean="0">
                <a:latin typeface="Tw Cen MT" pitchFamily="34" charset="0"/>
              </a:rPr>
              <a:t>secara spesifik : tanah sudut, terletak di tengah atau </a:t>
            </a:r>
            <a:r>
              <a:rPr lang="id-ID" sz="2000" dirty="0" smtClean="0">
                <a:latin typeface="Tw Cen MT" pitchFamily="34" charset="0"/>
              </a:rPr>
              <a:t>tusuk sate.</a:t>
            </a:r>
          </a:p>
          <a:p>
            <a:pPr marL="457200" indent="-457200"/>
            <a:r>
              <a:rPr lang="id-ID" sz="2000" dirty="0" smtClean="0">
                <a:latin typeface="Tw Cen MT" pitchFamily="34" charset="0"/>
              </a:rPr>
              <a:t>	</a:t>
            </a:r>
            <a:r>
              <a:rPr lang="id-ID" sz="2000" dirty="0" smtClean="0">
                <a:latin typeface="Tw Cen MT" pitchFamily="34" charset="0"/>
              </a:rPr>
              <a:t>- 	Kemudahan </a:t>
            </a:r>
            <a:r>
              <a:rPr lang="id-ID" sz="2000" dirty="0" smtClean="0">
                <a:latin typeface="Tw Cen MT" pitchFamily="34" charset="0"/>
              </a:rPr>
              <a:t>pencapaian</a:t>
            </a:r>
            <a:r>
              <a:rPr lang="id-ID" sz="2000" dirty="0" smtClean="0">
                <a:latin typeface="Tw Cen MT" pitchFamily="34" charset="0"/>
              </a:rPr>
              <a:t>.</a:t>
            </a:r>
          </a:p>
          <a:p>
            <a:pPr marL="457200" indent="-457200"/>
            <a:r>
              <a:rPr lang="id-ID" sz="2000" dirty="0" smtClean="0">
                <a:latin typeface="Tw Cen MT" pitchFamily="34" charset="0"/>
              </a:rPr>
              <a:t>	</a:t>
            </a:r>
            <a:r>
              <a:rPr lang="id-ID" sz="2000" dirty="0" smtClean="0">
                <a:latin typeface="Tw Cen MT" pitchFamily="34" charset="0"/>
              </a:rPr>
              <a:t>- 	Jenis </a:t>
            </a:r>
            <a:r>
              <a:rPr lang="id-ID" sz="2000" dirty="0" smtClean="0">
                <a:latin typeface="Tw Cen MT" pitchFamily="34" charset="0"/>
              </a:rPr>
              <a:t>jalan (protokol, ekonomi, lingkungan, gang</a:t>
            </a:r>
            <a:r>
              <a:rPr lang="id-ID" sz="2000" dirty="0" smtClean="0">
                <a:latin typeface="Tw Cen MT" pitchFamily="34" charset="0"/>
              </a:rPr>
              <a:t>).</a:t>
            </a:r>
          </a:p>
          <a:p>
            <a:pPr marL="457200" indent="-457200"/>
            <a:r>
              <a:rPr lang="id-ID" sz="2000" dirty="0" smtClean="0">
                <a:latin typeface="Tw Cen MT" pitchFamily="34" charset="0"/>
              </a:rPr>
              <a:t>	</a:t>
            </a:r>
            <a:r>
              <a:rPr lang="id-ID" sz="2000" dirty="0" smtClean="0">
                <a:latin typeface="Tw Cen MT" pitchFamily="34" charset="0"/>
              </a:rPr>
              <a:t>- 	Kondisi </a:t>
            </a:r>
            <a:r>
              <a:rPr lang="id-ID" sz="2000" dirty="0" smtClean="0">
                <a:latin typeface="Tw Cen MT" pitchFamily="34" charset="0"/>
              </a:rPr>
              <a:t>lingkungan.</a:t>
            </a:r>
            <a:endParaRPr lang="id-ID" sz="2000" dirty="0" smtClean="0">
              <a:latin typeface="Tw Cen MT" pitchFamily="34" charset="0"/>
            </a:endParaRPr>
          </a:p>
          <a:p>
            <a:endParaRPr kumimoji="0" lang="id-ID" sz="2000" b="0" i="0" u="none" strike="noStrike" kern="1200" cap="none" spc="0" normalizeH="0" baseline="0" noProof="0" dirty="0" smtClean="0">
              <a:ln>
                <a:noFill/>
              </a:ln>
              <a:solidFill>
                <a:schemeClr val="tx1"/>
              </a:solidFill>
              <a:effectLst/>
              <a:uLnTx/>
              <a:uFillTx/>
              <a:latin typeface="Tw Cen MT"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857364"/>
            <a:ext cx="8229600" cy="4643470"/>
          </a:xfrm>
          <a:prstGeom prst="rect">
            <a:avLst/>
          </a:prstGeom>
          <a:solidFill>
            <a:schemeClr val="accent6">
              <a:lumMod val="60000"/>
              <a:lumOff val="40000"/>
            </a:schemeClr>
          </a:solidFill>
        </p:spPr>
        <p:txBody>
          <a:bodyPr vert="horz" lIns="91440" tIns="45720" rIns="91440" bIns="45720" rtlCol="0">
            <a:normAutofit/>
          </a:bodyPr>
          <a:lstStyle/>
          <a:p>
            <a:r>
              <a:rPr lang="id-ID" sz="2400" dirty="0" smtClean="0">
                <a:latin typeface="Tw Cen MT" pitchFamily="34" charset="0"/>
              </a:rPr>
              <a:t>Penilaian atas sebidang tanah memerlukan keahlian </a:t>
            </a:r>
            <a:r>
              <a:rPr lang="id-ID" sz="2400" dirty="0" smtClean="0">
                <a:latin typeface="Tw Cen MT" pitchFamily="34" charset="0"/>
              </a:rPr>
              <a:t> tersendiri</a:t>
            </a:r>
            <a:r>
              <a:rPr lang="id-ID" sz="2400" dirty="0" smtClean="0">
                <a:latin typeface="Tw Cen MT" pitchFamily="34" charset="0"/>
              </a:rPr>
              <a:t>. </a:t>
            </a:r>
            <a:r>
              <a:rPr lang="id-ID" sz="2400" dirty="0" smtClean="0">
                <a:latin typeface="Tw Cen MT" pitchFamily="34" charset="0"/>
              </a:rPr>
              <a:t>Selain membutuhkan </a:t>
            </a:r>
            <a:r>
              <a:rPr lang="id-ID" sz="2400" dirty="0" smtClean="0">
                <a:latin typeface="Tw Cen MT" pitchFamily="34" charset="0"/>
              </a:rPr>
              <a:t>pengalaman, penilaian tanah juga membutuhkan pengetahuan </a:t>
            </a:r>
            <a:r>
              <a:rPr lang="id-ID" sz="2400" dirty="0" smtClean="0">
                <a:latin typeface="Tw Cen MT" pitchFamily="34" charset="0"/>
              </a:rPr>
              <a:t>yang memadai </a:t>
            </a:r>
            <a:r>
              <a:rPr lang="id-ID" sz="2400" dirty="0" smtClean="0">
                <a:latin typeface="Tw Cen MT" pitchFamily="34" charset="0"/>
              </a:rPr>
              <a:t>tentang prinsip-prinsip penilaian, teknik pendekatan </a:t>
            </a:r>
            <a:r>
              <a:rPr lang="id-ID" sz="2400" dirty="0" smtClean="0">
                <a:latin typeface="Tw Cen MT" pitchFamily="34" charset="0"/>
              </a:rPr>
              <a:t> dalam penilaian, faktor-faktor </a:t>
            </a:r>
            <a:r>
              <a:rPr lang="id-ID" sz="2400" dirty="0" smtClean="0">
                <a:latin typeface="Tw Cen MT" pitchFamily="34" charset="0"/>
              </a:rPr>
              <a:t>yang berpengaruh secara langsung atau tidak langsung </a:t>
            </a:r>
            <a:r>
              <a:rPr lang="id-ID" sz="2400" dirty="0" smtClean="0">
                <a:latin typeface="Tw Cen MT" pitchFamily="34" charset="0"/>
              </a:rPr>
              <a:t>ataupun </a:t>
            </a:r>
            <a:r>
              <a:rPr lang="id-ID" sz="2400" dirty="0" smtClean="0">
                <a:latin typeface="Tw Cen MT" pitchFamily="34" charset="0"/>
              </a:rPr>
              <a:t>pengetahuan tentang teknik/metode yang dapat dipakai untuk </a:t>
            </a:r>
            <a:r>
              <a:rPr lang="id-ID" sz="2400" dirty="0" smtClean="0">
                <a:latin typeface="Tw Cen MT" pitchFamily="34" charset="0"/>
              </a:rPr>
              <a:t>mempermudah estimasi </a:t>
            </a:r>
            <a:r>
              <a:rPr lang="id-ID" sz="2400" dirty="0" smtClean="0">
                <a:latin typeface="Tw Cen MT" pitchFamily="34" charset="0"/>
              </a:rPr>
              <a:t>nilai tanah</a:t>
            </a:r>
            <a:r>
              <a:rPr lang="id-ID" sz="2400" dirty="0" smtClean="0">
                <a:latin typeface="Tw Cen MT" pitchFamily="34" charset="0"/>
              </a:rPr>
              <a:t>.</a:t>
            </a:r>
          </a:p>
          <a:p>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a:p>
            <a:r>
              <a:rPr lang="fi-FI" sz="2400" dirty="0" smtClean="0">
                <a:latin typeface="Tw Cen MT" pitchFamily="34" charset="0"/>
              </a:rPr>
              <a:t>Kebutuhan akan tanah diindikasikan oleh adanya permintaan (</a:t>
            </a:r>
            <a:r>
              <a:rPr lang="fi-FI" sz="2400" i="1" dirty="0" smtClean="0">
                <a:latin typeface="Tw Cen MT" pitchFamily="34" charset="0"/>
              </a:rPr>
              <a:t>demand)</a:t>
            </a:r>
            <a:r>
              <a:rPr lang="id-ID" sz="2400" i="1" dirty="0" smtClean="0">
                <a:latin typeface="Tw Cen MT" pitchFamily="34" charset="0"/>
              </a:rPr>
              <a:t> </a:t>
            </a:r>
            <a:r>
              <a:rPr lang="id-ID" sz="2400" dirty="0" smtClean="0">
                <a:latin typeface="Tw Cen MT" pitchFamily="34" charset="0"/>
              </a:rPr>
              <a:t>yang </a:t>
            </a:r>
            <a:r>
              <a:rPr lang="id-ID" sz="2400" dirty="0" smtClean="0">
                <a:latin typeface="Tw Cen MT" pitchFamily="34" charset="0"/>
              </a:rPr>
              <a:t>pada gilirannya akan dipenuhi dengan adanya penawaran (</a:t>
            </a:r>
            <a:r>
              <a:rPr lang="id-ID" sz="2400" i="1" dirty="0" smtClean="0">
                <a:latin typeface="Tw Cen MT" pitchFamily="34" charset="0"/>
              </a:rPr>
              <a:t>supply).</a:t>
            </a:r>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p:txBody>
      </p:sp>
      <p:sp>
        <p:nvSpPr>
          <p:cNvPr id="6" name="Title 1"/>
          <p:cNvSpPr>
            <a:spLocks noGrp="1"/>
          </p:cNvSpPr>
          <p:nvPr>
            <p:ph type="title"/>
          </p:nvPr>
        </p:nvSpPr>
        <p:spPr>
          <a:xfrm>
            <a:off x="457200" y="274638"/>
            <a:ext cx="8229600" cy="1154098"/>
          </a:xfrm>
          <a:solidFill>
            <a:srgbClr val="FFC000"/>
          </a:solidFill>
        </p:spPr>
        <p:txBody>
          <a:bodyPr>
            <a:normAutofit/>
          </a:bodyPr>
          <a:lstStyle/>
          <a:p>
            <a:r>
              <a:rPr lang="id-ID" dirty="0" smtClean="0">
                <a:latin typeface="Tw Cen MT" pitchFamily="34" charset="0"/>
              </a:rPr>
              <a:t>PENILAIAN TANAH</a:t>
            </a:r>
            <a:endParaRPr lang="id-ID" dirty="0">
              <a:latin typeface="Tw Cen MT"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571480"/>
            <a:ext cx="8229600" cy="5929354"/>
          </a:xfrm>
          <a:prstGeom prst="rect">
            <a:avLst/>
          </a:prstGeom>
          <a:solidFill>
            <a:schemeClr val="accent6">
              <a:lumMod val="60000"/>
              <a:lumOff val="40000"/>
            </a:schemeClr>
          </a:solidFill>
        </p:spPr>
        <p:txBody>
          <a:bodyPr vert="horz" lIns="91440" tIns="45720" rIns="91440" bIns="45720" rtlCol="0">
            <a:normAutofit fontScale="92500"/>
          </a:bodyPr>
          <a:lstStyle/>
          <a:p>
            <a:r>
              <a:rPr lang="nn-NO" sz="2400" dirty="0" smtClean="0">
                <a:latin typeface="Tw Cen MT" pitchFamily="34" charset="0"/>
              </a:rPr>
              <a:t>Ray M. Northam (1975) mengemukakan dua buah pengertian tentang </a:t>
            </a:r>
            <a:r>
              <a:rPr lang="nn-NO" sz="2400" dirty="0" smtClean="0">
                <a:latin typeface="Tw Cen MT" pitchFamily="34" charset="0"/>
              </a:rPr>
              <a:t>nilai</a:t>
            </a:r>
            <a:r>
              <a:rPr lang="id-ID" sz="2400" dirty="0" smtClean="0">
                <a:latin typeface="Tw Cen MT" pitchFamily="34" charset="0"/>
              </a:rPr>
              <a:t> tanah</a:t>
            </a:r>
            <a:r>
              <a:rPr lang="id-ID" sz="2400" dirty="0" smtClean="0">
                <a:latin typeface="Tw Cen MT" pitchFamily="34" charset="0"/>
              </a:rPr>
              <a:t>, yaitu :</a:t>
            </a:r>
          </a:p>
          <a:p>
            <a:pPr marL="457200" indent="-457200">
              <a:buAutoNum type="arabicPeriod"/>
            </a:pPr>
            <a:r>
              <a:rPr lang="id-ID" sz="2400" dirty="0" smtClean="0">
                <a:latin typeface="Tw Cen MT" pitchFamily="34" charset="0"/>
              </a:rPr>
              <a:t>Nilai </a:t>
            </a:r>
            <a:r>
              <a:rPr lang="id-ID" sz="2400" dirty="0" smtClean="0">
                <a:latin typeface="Tw Cen MT" pitchFamily="34" charset="0"/>
              </a:rPr>
              <a:t>tanah adalah nilai pasar (</a:t>
            </a:r>
            <a:r>
              <a:rPr lang="id-ID" sz="2400" i="1" dirty="0" smtClean="0">
                <a:latin typeface="Tw Cen MT" pitchFamily="34" charset="0"/>
              </a:rPr>
              <a:t>market value) yaitu harga jual beli </a:t>
            </a:r>
            <a:r>
              <a:rPr lang="id-ID" sz="2400" i="1" dirty="0" smtClean="0">
                <a:latin typeface="Tw Cen MT" pitchFamily="34" charset="0"/>
              </a:rPr>
              <a:t>tanah </a:t>
            </a:r>
            <a:r>
              <a:rPr lang="id-ID" sz="2400" dirty="0" smtClean="0">
                <a:latin typeface="Tw Cen MT" pitchFamily="34" charset="0"/>
              </a:rPr>
              <a:t>yang </a:t>
            </a:r>
            <a:r>
              <a:rPr lang="id-ID" sz="2400" dirty="0" smtClean="0">
                <a:latin typeface="Tw Cen MT" pitchFamily="34" charset="0"/>
              </a:rPr>
              <a:t>terjadi pada suatu waktu </a:t>
            </a:r>
            <a:r>
              <a:rPr lang="id-ID" sz="2400" dirty="0" smtClean="0">
                <a:latin typeface="Tw Cen MT" pitchFamily="34" charset="0"/>
              </a:rPr>
              <a:t>tertentu.</a:t>
            </a:r>
          </a:p>
          <a:p>
            <a:pPr marL="457200" indent="-457200">
              <a:buAutoNum type="arabicPeriod"/>
            </a:pPr>
            <a:r>
              <a:rPr lang="id-ID" sz="2400" dirty="0" smtClean="0">
                <a:latin typeface="Tw Cen MT" pitchFamily="34" charset="0"/>
              </a:rPr>
              <a:t>Nilai </a:t>
            </a:r>
            <a:r>
              <a:rPr lang="id-ID" sz="2400" dirty="0" smtClean="0">
                <a:latin typeface="Tw Cen MT" pitchFamily="34" charset="0"/>
              </a:rPr>
              <a:t>tanah adalah nilai assesment (</a:t>
            </a:r>
            <a:r>
              <a:rPr lang="id-ID" sz="2400" i="1" dirty="0" smtClean="0">
                <a:latin typeface="Tw Cen MT" pitchFamily="34" charset="0"/>
              </a:rPr>
              <a:t>assesment value) </a:t>
            </a:r>
            <a:r>
              <a:rPr lang="id-ID" sz="2400" dirty="0" smtClean="0">
                <a:latin typeface="Tw Cen MT" pitchFamily="34" charset="0"/>
              </a:rPr>
              <a:t>yaitu nilai </a:t>
            </a:r>
            <a:r>
              <a:rPr lang="id-ID" sz="2400" dirty="0" smtClean="0">
                <a:latin typeface="Tw Cen MT" pitchFamily="34" charset="0"/>
              </a:rPr>
              <a:t>yang diestimasi </a:t>
            </a:r>
            <a:r>
              <a:rPr lang="id-ID" sz="2400" dirty="0" smtClean="0">
                <a:latin typeface="Tw Cen MT" pitchFamily="34" charset="0"/>
              </a:rPr>
              <a:t>oleh seorang penilai. Market value merupakan data dasar </a:t>
            </a:r>
            <a:r>
              <a:rPr lang="id-ID" sz="2400" dirty="0" smtClean="0">
                <a:latin typeface="Tw Cen MT" pitchFamily="34" charset="0"/>
              </a:rPr>
              <a:t>bagi assesment </a:t>
            </a:r>
            <a:r>
              <a:rPr lang="id-ID" sz="2400" dirty="0" smtClean="0">
                <a:latin typeface="Tw Cen MT" pitchFamily="34" charset="0"/>
              </a:rPr>
              <a:t>value</a:t>
            </a:r>
            <a:r>
              <a:rPr lang="id-ID" sz="2400" dirty="0" smtClean="0">
                <a:latin typeface="Tw Cen MT" pitchFamily="34" charset="0"/>
              </a:rPr>
              <a:t>.</a:t>
            </a:r>
          </a:p>
          <a:p>
            <a:pPr marL="457200" indent="-457200"/>
            <a:endParaRPr kumimoji="0" lang="id-ID" sz="2400" b="0" u="none" strike="noStrike" kern="1200" cap="none" spc="0" normalizeH="0" baseline="0" noProof="0" dirty="0" smtClean="0">
              <a:ln>
                <a:noFill/>
              </a:ln>
              <a:solidFill>
                <a:schemeClr val="tx1"/>
              </a:solidFill>
              <a:effectLst/>
              <a:uLnTx/>
              <a:uFillTx/>
              <a:latin typeface="Tw Cen MT" pitchFamily="34" charset="0"/>
            </a:endParaRPr>
          </a:p>
          <a:p>
            <a:r>
              <a:rPr lang="id-ID" sz="2400" dirty="0" smtClean="0">
                <a:latin typeface="Tw Cen MT" pitchFamily="34" charset="0"/>
              </a:rPr>
              <a:t>Untuk melakukan penilaian tanah, perlu diketahui beberapa prinsip</a:t>
            </a:r>
          </a:p>
          <a:p>
            <a:r>
              <a:rPr lang="id-ID" sz="2400" dirty="0" smtClean="0">
                <a:latin typeface="Tw Cen MT" pitchFamily="34" charset="0"/>
              </a:rPr>
              <a:t>penilaian. Joseph K. Eckert (1990) mengemukakan empat prinsip penilaian </a:t>
            </a:r>
            <a:r>
              <a:rPr lang="id-ID" sz="2400" dirty="0" smtClean="0">
                <a:latin typeface="Tw Cen MT" pitchFamily="34" charset="0"/>
              </a:rPr>
              <a:t>tanah, yakni :</a:t>
            </a:r>
          </a:p>
          <a:p>
            <a:r>
              <a:rPr lang="id-ID" sz="2400" dirty="0" smtClean="0">
                <a:latin typeface="Tw Cen MT" pitchFamily="34" charset="0"/>
              </a:rPr>
              <a:t>	</a:t>
            </a:r>
            <a:r>
              <a:rPr lang="id-ID" sz="2400" dirty="0" smtClean="0">
                <a:latin typeface="Tw Cen MT" pitchFamily="34" charset="0"/>
              </a:rPr>
              <a:t>- 	penawaran </a:t>
            </a:r>
            <a:r>
              <a:rPr lang="id-ID" sz="2400" dirty="0" smtClean="0">
                <a:latin typeface="Tw Cen MT" pitchFamily="34" charset="0"/>
              </a:rPr>
              <a:t>dan permintaan (</a:t>
            </a:r>
            <a:r>
              <a:rPr lang="id-ID" sz="2400" i="1" dirty="0" smtClean="0">
                <a:latin typeface="Tw Cen MT" pitchFamily="34" charset="0"/>
              </a:rPr>
              <a:t>supply and demand), </a:t>
            </a:r>
            <a:endParaRPr lang="id-ID" sz="2400" i="1" dirty="0" smtClean="0">
              <a:latin typeface="Tw Cen MT" pitchFamily="34" charset="0"/>
            </a:endParaRPr>
          </a:p>
          <a:p>
            <a:r>
              <a:rPr lang="id-ID" sz="2400" i="1" dirty="0" smtClean="0">
                <a:latin typeface="Tw Cen MT" pitchFamily="34" charset="0"/>
              </a:rPr>
              <a:t>	</a:t>
            </a:r>
            <a:r>
              <a:rPr lang="id-ID" sz="2400" i="1" dirty="0" smtClean="0">
                <a:latin typeface="Tw Cen MT" pitchFamily="34" charset="0"/>
              </a:rPr>
              <a:t>- 	</a:t>
            </a:r>
            <a:r>
              <a:rPr lang="id-ID" sz="2400" dirty="0" smtClean="0">
                <a:latin typeface="Tw Cen MT" pitchFamily="34" charset="0"/>
              </a:rPr>
              <a:t>penggunaan </a:t>
            </a:r>
            <a:r>
              <a:rPr lang="id-ID" sz="2400" i="1" dirty="0" smtClean="0">
                <a:latin typeface="Tw Cen MT" pitchFamily="34" charset="0"/>
              </a:rPr>
              <a:t>yang </a:t>
            </a:r>
            <a:r>
              <a:rPr lang="en-US" sz="2400" dirty="0" err="1" smtClean="0">
                <a:latin typeface="Tw Cen MT" pitchFamily="34" charset="0"/>
              </a:rPr>
              <a:t>tertinggi</a:t>
            </a:r>
            <a:r>
              <a:rPr lang="en-US" sz="2400" dirty="0" smtClean="0">
                <a:latin typeface="Tw Cen MT" pitchFamily="34" charset="0"/>
              </a:rPr>
              <a:t> </a:t>
            </a:r>
            <a:r>
              <a:rPr lang="en-US" sz="2400" dirty="0" err="1" smtClean="0">
                <a:latin typeface="Tw Cen MT" pitchFamily="34" charset="0"/>
              </a:rPr>
              <a:t>dan</a:t>
            </a:r>
            <a:r>
              <a:rPr lang="en-US" sz="2400" dirty="0" smtClean="0">
                <a:latin typeface="Tw Cen MT" pitchFamily="34" charset="0"/>
              </a:rPr>
              <a:t> </a:t>
            </a:r>
            <a:r>
              <a:rPr lang="en-US" sz="2400" dirty="0" err="1" smtClean="0">
                <a:latin typeface="Tw Cen MT" pitchFamily="34" charset="0"/>
              </a:rPr>
              <a:t>terbaik</a:t>
            </a:r>
            <a:r>
              <a:rPr lang="en-US" sz="2400" dirty="0" smtClean="0">
                <a:latin typeface="Tw Cen MT" pitchFamily="34" charset="0"/>
              </a:rPr>
              <a:t> (</a:t>
            </a:r>
            <a:r>
              <a:rPr lang="en-US" sz="2400" i="1" dirty="0" smtClean="0">
                <a:latin typeface="Tw Cen MT" pitchFamily="34" charset="0"/>
              </a:rPr>
              <a:t>highest and </a:t>
            </a:r>
            <a:r>
              <a:rPr lang="id-ID" sz="2400" i="1" dirty="0" smtClean="0">
                <a:latin typeface="Tw Cen MT" pitchFamily="34" charset="0"/>
              </a:rPr>
              <a:t>		</a:t>
            </a:r>
            <a:r>
              <a:rPr lang="en-US" sz="2400" i="1" dirty="0" smtClean="0">
                <a:latin typeface="Tw Cen MT" pitchFamily="34" charset="0"/>
              </a:rPr>
              <a:t>the </a:t>
            </a:r>
            <a:r>
              <a:rPr lang="en-US" sz="2400" i="1" dirty="0" smtClean="0">
                <a:latin typeface="Tw Cen MT" pitchFamily="34" charset="0"/>
              </a:rPr>
              <a:t>best use</a:t>
            </a:r>
            <a:r>
              <a:rPr lang="en-US" sz="2400" i="1" dirty="0" smtClean="0">
                <a:latin typeface="Tw Cen MT" pitchFamily="34" charset="0"/>
              </a:rPr>
              <a:t>),</a:t>
            </a:r>
            <a:endParaRPr lang="id-ID" sz="2400" i="1" dirty="0" smtClean="0">
              <a:latin typeface="Tw Cen MT" pitchFamily="34" charset="0"/>
            </a:endParaRPr>
          </a:p>
          <a:p>
            <a:r>
              <a:rPr lang="id-ID" sz="2400" i="1" dirty="0" smtClean="0">
                <a:latin typeface="Tw Cen MT" pitchFamily="34" charset="0"/>
              </a:rPr>
              <a:t>	</a:t>
            </a:r>
            <a:r>
              <a:rPr lang="id-ID" sz="2400" i="1" dirty="0" smtClean="0">
                <a:latin typeface="Tw Cen MT" pitchFamily="34" charset="0"/>
              </a:rPr>
              <a:t>- 	</a:t>
            </a:r>
            <a:r>
              <a:rPr lang="en-US" sz="2400" dirty="0" err="1" smtClean="0">
                <a:latin typeface="Tw Cen MT" pitchFamily="34" charset="0"/>
              </a:rPr>
              <a:t>keuntungan</a:t>
            </a:r>
            <a:r>
              <a:rPr lang="en-US" sz="2400" dirty="0" smtClean="0">
                <a:latin typeface="Tw Cen MT" pitchFamily="34" charset="0"/>
              </a:rPr>
              <a:t> </a:t>
            </a:r>
            <a:r>
              <a:rPr lang="en-US" sz="2400" dirty="0" err="1" smtClean="0">
                <a:latin typeface="Tw Cen MT" pitchFamily="34" charset="0"/>
              </a:rPr>
              <a:t>produktivitas</a:t>
            </a:r>
            <a:r>
              <a:rPr lang="en-US" sz="2400" dirty="0" smtClean="0">
                <a:latin typeface="Tw Cen MT" pitchFamily="34" charset="0"/>
              </a:rPr>
              <a:t> </a:t>
            </a:r>
            <a:r>
              <a:rPr lang="en-US" sz="2400" i="1" dirty="0" smtClean="0">
                <a:latin typeface="Tw Cen MT" pitchFamily="34" charset="0"/>
              </a:rPr>
              <a:t>(</a:t>
            </a:r>
            <a:r>
              <a:rPr lang="en-US" sz="2400" i="1" dirty="0" smtClean="0">
                <a:latin typeface="Tw Cen MT" pitchFamily="34" charset="0"/>
              </a:rPr>
              <a:t>surplus</a:t>
            </a:r>
            <a:r>
              <a:rPr lang="id-ID" sz="2400" i="1" dirty="0" smtClean="0">
                <a:latin typeface="Tw Cen MT" pitchFamily="34" charset="0"/>
              </a:rPr>
              <a:t> </a:t>
            </a:r>
            <a:r>
              <a:rPr lang="en-US" sz="2400" i="1" dirty="0" smtClean="0">
                <a:latin typeface="Tw Cen MT" pitchFamily="34" charset="0"/>
              </a:rPr>
              <a:t>productivity)</a:t>
            </a:r>
            <a:endParaRPr lang="id-ID" sz="2400" i="1" dirty="0" smtClean="0">
              <a:latin typeface="Tw Cen MT" pitchFamily="34" charset="0"/>
            </a:endParaRPr>
          </a:p>
          <a:p>
            <a:r>
              <a:rPr lang="id-ID" sz="2400" i="1" dirty="0" smtClean="0">
                <a:latin typeface="Tw Cen MT" pitchFamily="34" charset="0"/>
              </a:rPr>
              <a:t>	</a:t>
            </a:r>
            <a:r>
              <a:rPr lang="id-ID" sz="2400" i="1" dirty="0" smtClean="0">
                <a:latin typeface="Tw Cen MT" pitchFamily="34" charset="0"/>
              </a:rPr>
              <a:t>- 	</a:t>
            </a:r>
            <a:r>
              <a:rPr lang="en-US" sz="2400" dirty="0" err="1" smtClean="0">
                <a:latin typeface="Tw Cen MT" pitchFamily="34" charset="0"/>
              </a:rPr>
              <a:t>prinsip</a:t>
            </a:r>
            <a:r>
              <a:rPr lang="en-US" sz="2400" dirty="0" smtClean="0">
                <a:latin typeface="Tw Cen MT" pitchFamily="34" charset="0"/>
              </a:rPr>
              <a:t> </a:t>
            </a:r>
            <a:r>
              <a:rPr lang="en-US" sz="2400" dirty="0" err="1" smtClean="0">
                <a:latin typeface="Tw Cen MT" pitchFamily="34" charset="0"/>
              </a:rPr>
              <a:t>perubahan</a:t>
            </a:r>
            <a:r>
              <a:rPr lang="en-US" sz="2400" dirty="0" smtClean="0">
                <a:latin typeface="Tw Cen MT" pitchFamily="34" charset="0"/>
              </a:rPr>
              <a:t> </a:t>
            </a:r>
            <a:r>
              <a:rPr lang="en-US" sz="2400" dirty="0" err="1" smtClean="0">
                <a:latin typeface="Tw Cen MT" pitchFamily="34" charset="0"/>
              </a:rPr>
              <a:t>dan</a:t>
            </a:r>
            <a:r>
              <a:rPr lang="en-US" sz="2400" dirty="0" smtClean="0">
                <a:latin typeface="Tw Cen MT" pitchFamily="34" charset="0"/>
              </a:rPr>
              <a:t> </a:t>
            </a:r>
            <a:r>
              <a:rPr lang="en-US" sz="2400" dirty="0" err="1" smtClean="0">
                <a:latin typeface="Tw Cen MT" pitchFamily="34" charset="0"/>
              </a:rPr>
              <a:t>antisipasi</a:t>
            </a:r>
            <a:r>
              <a:rPr lang="en-US" sz="2400" dirty="0" smtClean="0">
                <a:latin typeface="Tw Cen MT" pitchFamily="34" charset="0"/>
              </a:rPr>
              <a:t> </a:t>
            </a:r>
            <a:r>
              <a:rPr lang="en-US" sz="2400" i="1" dirty="0" smtClean="0">
                <a:latin typeface="Tw Cen MT" pitchFamily="34" charset="0"/>
              </a:rPr>
              <a:t>(change </a:t>
            </a:r>
            <a:r>
              <a:rPr lang="en-US" sz="2400" i="1" dirty="0" smtClean="0">
                <a:latin typeface="Tw Cen MT" pitchFamily="34" charset="0"/>
              </a:rPr>
              <a:t>and</a:t>
            </a:r>
            <a:r>
              <a:rPr lang="id-ID" sz="2400" i="1" dirty="0" smtClean="0">
                <a:latin typeface="Tw Cen MT" pitchFamily="34" charset="0"/>
              </a:rPr>
              <a:t> 			a</a:t>
            </a:r>
            <a:r>
              <a:rPr lang="en-US" sz="2400" i="1" dirty="0" err="1" smtClean="0">
                <a:latin typeface="Tw Cen MT" pitchFamily="34" charset="0"/>
              </a:rPr>
              <a:t>nticipation</a:t>
            </a:r>
            <a:r>
              <a:rPr lang="en-US" sz="2400" i="1" dirty="0" smtClean="0">
                <a:latin typeface="Tw Cen MT" pitchFamily="34" charset="0"/>
              </a:rPr>
              <a:t>).</a:t>
            </a:r>
            <a:endParaRPr kumimoji="0" lang="id-ID" sz="2400" b="0" u="none" strike="noStrike" kern="1200" cap="none" spc="0" normalizeH="0" baseline="0" noProof="0" dirty="0" smtClean="0">
              <a:ln>
                <a:noFill/>
              </a:ln>
              <a:solidFill>
                <a:schemeClr val="tx1"/>
              </a:solidFill>
              <a:effectLst/>
              <a:uLnTx/>
              <a:uFillTx/>
              <a:latin typeface="Tw Cen MT"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id-ID" dirty="0" smtClean="0">
                <a:latin typeface="Tw Cen MT" pitchFamily="34" charset="0"/>
              </a:rPr>
              <a:t>DEFINISI</a:t>
            </a:r>
            <a:endParaRPr lang="id-ID" dirty="0">
              <a:latin typeface="Tw Cen MT" pitchFamily="34" charset="0"/>
            </a:endParaRPr>
          </a:p>
        </p:txBody>
      </p:sp>
      <p:sp>
        <p:nvSpPr>
          <p:cNvPr id="3" name="Content Placeholder 2"/>
          <p:cNvSpPr>
            <a:spLocks noGrp="1"/>
          </p:cNvSpPr>
          <p:nvPr>
            <p:ph idx="1"/>
          </p:nvPr>
        </p:nvSpPr>
        <p:spPr>
          <a:xfrm>
            <a:off x="457200" y="1743076"/>
            <a:ext cx="8229600" cy="1400172"/>
          </a:xfrm>
          <a:solidFill>
            <a:schemeClr val="accent6">
              <a:lumMod val="60000"/>
              <a:lumOff val="40000"/>
            </a:schemeClr>
          </a:solidFill>
        </p:spPr>
        <p:txBody>
          <a:bodyPr/>
          <a:lstStyle/>
          <a:p>
            <a:pPr>
              <a:buNone/>
            </a:pPr>
            <a:r>
              <a:rPr lang="id-ID" dirty="0" smtClean="0">
                <a:latin typeface="Tw Cen MT" pitchFamily="34" charset="0"/>
              </a:rPr>
              <a:t>	Nilai dapat diartikan estimasi harga yang dibayarkan pada kondisi tertentu.</a:t>
            </a:r>
          </a:p>
          <a:p>
            <a:pPr>
              <a:buNone/>
            </a:pPr>
            <a:endParaRPr lang="id-ID" dirty="0">
              <a:latin typeface="Tw Cen MT" pitchFamily="34" charset="0"/>
            </a:endParaRPr>
          </a:p>
        </p:txBody>
      </p:sp>
      <p:sp>
        <p:nvSpPr>
          <p:cNvPr id="4" name="Content Placeholder 2"/>
          <p:cNvSpPr txBox="1">
            <a:spLocks/>
          </p:cNvSpPr>
          <p:nvPr/>
        </p:nvSpPr>
        <p:spPr>
          <a:xfrm>
            <a:off x="457200" y="3571876"/>
            <a:ext cx="8229600" cy="2071702"/>
          </a:xfrm>
          <a:prstGeom prst="rect">
            <a:avLst/>
          </a:prstGeom>
          <a:solidFill>
            <a:schemeClr val="accent6">
              <a:lumMod val="60000"/>
              <a:lumOff val="40000"/>
            </a:schemeClr>
          </a:solidFill>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3200" b="0" i="0" u="none" strike="noStrike" kern="1200" cap="none" spc="0" normalizeH="0" baseline="0" noProof="0" dirty="0" smtClean="0">
              <a:ln>
                <a:noFill/>
              </a:ln>
              <a:solidFill>
                <a:schemeClr val="tx1"/>
              </a:solidFill>
              <a:effectLst/>
              <a:uLnTx/>
              <a:uFillTx/>
              <a:latin typeface="Tw Cen MT"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3200" b="0" i="0" u="none" strike="noStrike" kern="1200" cap="none" spc="0" normalizeH="0" baseline="0" noProof="0" dirty="0" smtClean="0">
                <a:ln>
                  <a:noFill/>
                </a:ln>
                <a:solidFill>
                  <a:schemeClr val="tx1"/>
                </a:solidFill>
                <a:effectLst/>
                <a:uLnTx/>
                <a:uFillTx/>
                <a:latin typeface="Tw Cen MT" pitchFamily="34" charset="0"/>
              </a:rPr>
              <a:t>	Nilai tidak berdiri sendiri, akan tetapi menyatu dengan dalam satu istilah yang lebih spesifik seperti </a:t>
            </a:r>
            <a:r>
              <a:rPr kumimoji="0" lang="id-ID" sz="3200" b="1" i="0" u="none" strike="noStrike" kern="1200" cap="none" spc="0" normalizeH="0" baseline="0" noProof="0" dirty="0" smtClean="0">
                <a:ln>
                  <a:noFill/>
                </a:ln>
                <a:solidFill>
                  <a:schemeClr val="tx1"/>
                </a:solidFill>
                <a:effectLst/>
                <a:uLnTx/>
                <a:uFillTx/>
                <a:latin typeface="Tw Cen MT" pitchFamily="34" charset="0"/>
              </a:rPr>
              <a:t>nilai pasar</a:t>
            </a:r>
            <a:r>
              <a:rPr kumimoji="0" lang="id-ID" sz="3200" b="0" i="0" u="none" strike="noStrike" kern="1200" cap="none" spc="0" normalizeH="0" baseline="0" noProof="0" dirty="0" smtClean="0">
                <a:ln>
                  <a:noFill/>
                </a:ln>
                <a:solidFill>
                  <a:schemeClr val="tx1"/>
                </a:solidFill>
                <a:effectLst/>
                <a:uLnTx/>
                <a:uFillTx/>
                <a:latin typeface="Tw Cen MT" pitchFamily="34" charset="0"/>
              </a:rPr>
              <a:t>, </a:t>
            </a:r>
            <a:r>
              <a:rPr kumimoji="0" lang="id-ID" sz="3200" b="1" i="0" u="none" strike="noStrike" kern="1200" cap="none" spc="0" normalizeH="0" baseline="0" noProof="0" dirty="0" smtClean="0">
                <a:ln>
                  <a:noFill/>
                </a:ln>
                <a:solidFill>
                  <a:schemeClr val="tx1"/>
                </a:solidFill>
                <a:effectLst/>
                <a:uLnTx/>
                <a:uFillTx/>
                <a:latin typeface="Tw Cen MT" pitchFamily="34" charset="0"/>
              </a:rPr>
              <a:t>nilai guna</a:t>
            </a:r>
            <a:r>
              <a:rPr kumimoji="0" lang="id-ID" sz="3200" b="0" i="0" u="none" strike="noStrike" kern="1200" cap="none" spc="0" normalizeH="0" baseline="0" noProof="0" dirty="0" smtClean="0">
                <a:ln>
                  <a:noFill/>
                </a:ln>
                <a:solidFill>
                  <a:schemeClr val="tx1"/>
                </a:solidFill>
                <a:effectLst/>
                <a:uLnTx/>
                <a:uFillTx/>
                <a:latin typeface="Tw Cen MT" pitchFamily="34" charset="0"/>
              </a:rPr>
              <a:t>, </a:t>
            </a:r>
            <a:r>
              <a:rPr kumimoji="0" lang="id-ID" sz="3200" b="1" i="0" u="none" strike="noStrike" kern="1200" cap="none" spc="0" normalizeH="0" baseline="0" noProof="0" dirty="0" smtClean="0">
                <a:ln>
                  <a:noFill/>
                </a:ln>
                <a:solidFill>
                  <a:schemeClr val="tx1"/>
                </a:solidFill>
                <a:effectLst/>
                <a:uLnTx/>
                <a:uFillTx/>
                <a:latin typeface="Tw Cen MT" pitchFamily="34" charset="0"/>
              </a:rPr>
              <a:t>nilai tukar</a:t>
            </a:r>
            <a:r>
              <a:rPr kumimoji="0" lang="id-ID" sz="3200" b="0" i="0" u="none" strike="noStrike" kern="1200" cap="none" spc="0" normalizeH="0" baseline="0" noProof="0" dirty="0" smtClean="0">
                <a:ln>
                  <a:noFill/>
                </a:ln>
                <a:solidFill>
                  <a:schemeClr val="tx1"/>
                </a:solidFill>
                <a:effectLst/>
                <a:uLnTx/>
                <a:uFillTx/>
                <a:latin typeface="Tw Cen MT" pitchFamily="34" charset="0"/>
              </a:rPr>
              <a:t>, dll.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857364"/>
            <a:ext cx="8229600" cy="4643470"/>
          </a:xfrm>
          <a:prstGeom prst="rect">
            <a:avLst/>
          </a:prstGeom>
          <a:solidFill>
            <a:schemeClr val="accent6">
              <a:lumMod val="60000"/>
              <a:lumOff val="40000"/>
            </a:schemeClr>
          </a:solidFill>
        </p:spPr>
        <p:txBody>
          <a:bodyPr vert="horz" lIns="91440" tIns="45720" rIns="91440" bIns="45720" rtlCol="0">
            <a:normAutofit/>
          </a:bodyPr>
          <a:lstStyle/>
          <a:p>
            <a:r>
              <a:rPr lang="id-ID" sz="2800" dirty="0" smtClean="0">
                <a:latin typeface="Tw Cen MT" pitchFamily="34" charset="0"/>
              </a:rPr>
              <a:t>Dalam penilaian </a:t>
            </a:r>
            <a:r>
              <a:rPr lang="id-ID" sz="2800" dirty="0" smtClean="0">
                <a:latin typeface="Tw Cen MT" pitchFamily="34" charset="0"/>
              </a:rPr>
              <a:t>properti dikenal tiga pendekatan </a:t>
            </a:r>
            <a:r>
              <a:rPr lang="id-ID" sz="2800" dirty="0" smtClean="0">
                <a:latin typeface="Tw Cen MT" pitchFamily="34" charset="0"/>
              </a:rPr>
              <a:t>penilaian  yang sesuai dengan pasal </a:t>
            </a:r>
            <a:r>
              <a:rPr lang="id-ID" sz="2800" dirty="0" smtClean="0">
                <a:latin typeface="Tw Cen MT" pitchFamily="34" charset="0"/>
              </a:rPr>
              <a:t>1 ayat 3 UU Nomor </a:t>
            </a:r>
            <a:r>
              <a:rPr lang="id-ID" sz="2800" dirty="0" smtClean="0">
                <a:latin typeface="Tw Cen MT" pitchFamily="34" charset="0"/>
              </a:rPr>
              <a:t>12 </a:t>
            </a:r>
            <a:r>
              <a:rPr lang="sv-SE" sz="2800" dirty="0" smtClean="0">
                <a:latin typeface="Tw Cen MT" pitchFamily="34" charset="0"/>
              </a:rPr>
              <a:t>Tahun 1985</a:t>
            </a:r>
            <a:r>
              <a:rPr lang="id-ID" sz="2800" dirty="0" smtClean="0">
                <a:latin typeface="Tw Cen MT" pitchFamily="34" charset="0"/>
              </a:rPr>
              <a:t> (</a:t>
            </a:r>
            <a:r>
              <a:rPr lang="sv-SE" sz="2800" dirty="0" smtClean="0">
                <a:latin typeface="Tw Cen MT" pitchFamily="34" charset="0"/>
              </a:rPr>
              <a:t>diubah </a:t>
            </a:r>
            <a:r>
              <a:rPr lang="sv-SE" sz="2800" dirty="0" smtClean="0">
                <a:latin typeface="Tw Cen MT" pitchFamily="34" charset="0"/>
              </a:rPr>
              <a:t>dengan UU Nomor 12 Tahun 1994, </a:t>
            </a:r>
            <a:r>
              <a:rPr lang="id-ID" sz="2800" dirty="0" smtClean="0">
                <a:latin typeface="Tw Cen MT" pitchFamily="34" charset="0"/>
              </a:rPr>
              <a:t>yaitu :</a:t>
            </a:r>
          </a:p>
          <a:p>
            <a:pPr marL="457200" indent="-457200">
              <a:buAutoNum type="arabicPeriod"/>
            </a:pPr>
            <a:r>
              <a:rPr lang="id-ID" sz="2400" dirty="0" smtClean="0">
                <a:latin typeface="Tw Cen MT" pitchFamily="34" charset="0"/>
              </a:rPr>
              <a:t>Metode pendekatan </a:t>
            </a:r>
            <a:r>
              <a:rPr lang="id-ID" sz="2400" dirty="0" smtClean="0">
                <a:latin typeface="Tw Cen MT" pitchFamily="34" charset="0"/>
              </a:rPr>
              <a:t>perbandingan harga pasar (</a:t>
            </a:r>
            <a:r>
              <a:rPr lang="id-ID" sz="2400" i="1" dirty="0" smtClean="0">
                <a:latin typeface="Tw Cen MT" pitchFamily="34" charset="0"/>
              </a:rPr>
              <a:t>sales </a:t>
            </a:r>
            <a:r>
              <a:rPr lang="id-ID" sz="2400" i="1" dirty="0" smtClean="0">
                <a:latin typeface="Tw Cen MT" pitchFamily="34" charset="0"/>
              </a:rPr>
              <a:t>comparation approach)</a:t>
            </a:r>
          </a:p>
          <a:p>
            <a:pPr marL="457200" indent="-457200">
              <a:buAutoNum type="arabicPeriod"/>
            </a:pPr>
            <a:r>
              <a:rPr lang="id-ID" sz="2400" dirty="0" smtClean="0">
                <a:latin typeface="Tw Cen MT" pitchFamily="34" charset="0"/>
              </a:rPr>
              <a:t>Metode </a:t>
            </a:r>
            <a:r>
              <a:rPr lang="id-ID" sz="2400" dirty="0" smtClean="0">
                <a:latin typeface="Tw Cen MT" pitchFamily="34" charset="0"/>
              </a:rPr>
              <a:t>pendekatan biaya </a:t>
            </a:r>
            <a:r>
              <a:rPr lang="id-ID" sz="2400" i="1" dirty="0" smtClean="0">
                <a:latin typeface="Tw Cen MT" pitchFamily="34" charset="0"/>
              </a:rPr>
              <a:t>(cost approach</a:t>
            </a:r>
            <a:r>
              <a:rPr lang="id-ID" sz="2400" i="1" dirty="0" smtClean="0">
                <a:latin typeface="Tw Cen MT" pitchFamily="34" charset="0"/>
              </a:rPr>
              <a:t>)</a:t>
            </a:r>
          </a:p>
          <a:p>
            <a:pPr marL="457200" indent="-457200">
              <a:buAutoNum type="arabicPeriod"/>
            </a:pPr>
            <a:r>
              <a:rPr lang="id-ID" sz="2400" dirty="0" smtClean="0">
                <a:latin typeface="Tw Cen MT" pitchFamily="34" charset="0"/>
              </a:rPr>
              <a:t>Metode pendekatan pendapatan </a:t>
            </a:r>
            <a:r>
              <a:rPr lang="id-ID" sz="2400" dirty="0" smtClean="0">
                <a:latin typeface="Tw Cen MT" pitchFamily="34" charset="0"/>
              </a:rPr>
              <a:t>(</a:t>
            </a:r>
            <a:r>
              <a:rPr lang="id-ID" sz="2400" i="1" dirty="0" smtClean="0">
                <a:latin typeface="Tw Cen MT" pitchFamily="34" charset="0"/>
              </a:rPr>
              <a:t>income approach).</a:t>
            </a:r>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p:txBody>
      </p:sp>
      <p:sp>
        <p:nvSpPr>
          <p:cNvPr id="6" name="Title 1"/>
          <p:cNvSpPr>
            <a:spLocks noGrp="1"/>
          </p:cNvSpPr>
          <p:nvPr>
            <p:ph type="title"/>
          </p:nvPr>
        </p:nvSpPr>
        <p:spPr>
          <a:xfrm>
            <a:off x="457200" y="274638"/>
            <a:ext cx="8229600" cy="1154098"/>
          </a:xfrm>
          <a:solidFill>
            <a:srgbClr val="FFC000"/>
          </a:solidFill>
        </p:spPr>
        <p:txBody>
          <a:bodyPr>
            <a:normAutofit/>
          </a:bodyPr>
          <a:lstStyle/>
          <a:p>
            <a:r>
              <a:rPr lang="id-ID" dirty="0" smtClean="0">
                <a:latin typeface="Tw Cen MT" pitchFamily="34" charset="0"/>
              </a:rPr>
              <a:t>METODE PENILAIAN TANAH</a:t>
            </a:r>
            <a:endParaRPr lang="id-ID" dirty="0">
              <a:latin typeface="Tw Cen MT"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571480"/>
            <a:ext cx="8229600" cy="5929354"/>
          </a:xfrm>
          <a:prstGeom prst="rect">
            <a:avLst/>
          </a:prstGeom>
          <a:solidFill>
            <a:schemeClr val="accent6">
              <a:lumMod val="60000"/>
              <a:lumOff val="40000"/>
            </a:schemeClr>
          </a:solidFill>
        </p:spPr>
        <p:txBody>
          <a:bodyPr vert="horz" lIns="91440" tIns="45720" rIns="91440" bIns="45720" rtlCol="0">
            <a:normAutofit fontScale="92500" lnSpcReduction="10000"/>
          </a:bodyPr>
          <a:lstStyle/>
          <a:p>
            <a:pPr marL="457200" indent="-457200">
              <a:buAutoNum type="arabicPeriod"/>
            </a:pPr>
            <a:r>
              <a:rPr lang="id-ID" sz="2400" b="1" dirty="0" smtClean="0">
                <a:latin typeface="Tw Cen MT" pitchFamily="34" charset="0"/>
              </a:rPr>
              <a:t>Metode </a:t>
            </a:r>
            <a:r>
              <a:rPr lang="id-ID" sz="2400" b="1" dirty="0" smtClean="0">
                <a:latin typeface="Tw Cen MT" pitchFamily="34" charset="0"/>
              </a:rPr>
              <a:t>Pendekatan Perbandingan Harga </a:t>
            </a:r>
            <a:r>
              <a:rPr lang="id-ID" sz="2400" b="1" dirty="0" smtClean="0">
                <a:latin typeface="Tw Cen MT" pitchFamily="34" charset="0"/>
              </a:rPr>
              <a:t>Pasar</a:t>
            </a:r>
          </a:p>
          <a:p>
            <a:pPr marL="457200" indent="-457200"/>
            <a:endParaRPr lang="id-ID" sz="2400" b="1" dirty="0" smtClean="0">
              <a:latin typeface="Tw Cen MT" pitchFamily="34" charset="0"/>
            </a:endParaRPr>
          </a:p>
          <a:p>
            <a:pPr marL="457200" indent="-457200"/>
            <a:r>
              <a:rPr lang="id-ID" sz="2400" dirty="0" smtClean="0">
                <a:latin typeface="Tw Cen MT" pitchFamily="34" charset="0"/>
              </a:rPr>
              <a:t>	a</a:t>
            </a:r>
            <a:r>
              <a:rPr lang="id-ID" sz="2400" dirty="0" smtClean="0">
                <a:latin typeface="Tw Cen MT" pitchFamily="34" charset="0"/>
              </a:rPr>
              <a:t>dalah </a:t>
            </a:r>
            <a:r>
              <a:rPr lang="id-ID" sz="2400" dirty="0" smtClean="0">
                <a:latin typeface="Tw Cen MT" pitchFamily="34" charset="0"/>
              </a:rPr>
              <a:t>suatu </a:t>
            </a:r>
            <a:r>
              <a:rPr lang="id-ID" sz="2400" dirty="0" smtClean="0">
                <a:latin typeface="Tw Cen MT" pitchFamily="34" charset="0"/>
              </a:rPr>
              <a:t>pendekatan penilaian </a:t>
            </a:r>
            <a:r>
              <a:rPr lang="id-ID" sz="2400" dirty="0" smtClean="0">
                <a:latin typeface="Tw Cen MT" pitchFamily="34" charset="0"/>
              </a:rPr>
              <a:t>yang dilakukan dengan cara membandingkan antar properti yang </a:t>
            </a:r>
            <a:r>
              <a:rPr lang="id-ID" sz="2400" dirty="0" smtClean="0">
                <a:latin typeface="Tw Cen MT" pitchFamily="34" charset="0"/>
              </a:rPr>
              <a:t>akan dinilai </a:t>
            </a:r>
            <a:r>
              <a:rPr lang="id-ID" sz="2400" dirty="0" smtClean="0">
                <a:latin typeface="Tw Cen MT" pitchFamily="34" charset="0"/>
              </a:rPr>
              <a:t>dengan properti-properti pembandingan yang telah </a:t>
            </a:r>
            <a:r>
              <a:rPr lang="id-ID" sz="2400" dirty="0" smtClean="0">
                <a:latin typeface="Tw Cen MT" pitchFamily="34" charset="0"/>
              </a:rPr>
              <a:t>diketahui karakteristik dan </a:t>
            </a:r>
            <a:r>
              <a:rPr lang="id-ID" sz="2400" dirty="0" smtClean="0">
                <a:latin typeface="Tw Cen MT" pitchFamily="34" charset="0"/>
              </a:rPr>
              <a:t>nilainya. Selanjutnya analisis dilakukan dengan mengukur tingkat </a:t>
            </a:r>
            <a:r>
              <a:rPr lang="id-ID" sz="2400" dirty="0" smtClean="0">
                <a:latin typeface="Tw Cen MT" pitchFamily="34" charset="0"/>
              </a:rPr>
              <a:t>kesamaan dan </a:t>
            </a:r>
            <a:r>
              <a:rPr lang="id-ID" sz="2400" dirty="0" smtClean="0">
                <a:latin typeface="Tw Cen MT" pitchFamily="34" charset="0"/>
              </a:rPr>
              <a:t>perbedaannya untuk menentukan beberapa penyesuain (</a:t>
            </a:r>
            <a:r>
              <a:rPr lang="id-ID" sz="2400" i="1" dirty="0" smtClean="0">
                <a:latin typeface="Tw Cen MT" pitchFamily="34" charset="0"/>
              </a:rPr>
              <a:t>adjustment) </a:t>
            </a:r>
            <a:r>
              <a:rPr lang="id-ID" sz="2400" i="1" dirty="0" smtClean="0">
                <a:latin typeface="Tw Cen MT" pitchFamily="34" charset="0"/>
              </a:rPr>
              <a:t>yang </a:t>
            </a:r>
            <a:r>
              <a:rPr lang="id-ID" sz="2400" dirty="0" smtClean="0">
                <a:latin typeface="Tw Cen MT" pitchFamily="34" charset="0"/>
              </a:rPr>
              <a:t>akan </a:t>
            </a:r>
            <a:r>
              <a:rPr lang="id-ID" sz="2400" dirty="0" smtClean="0">
                <a:latin typeface="Tw Cen MT" pitchFamily="34" charset="0"/>
              </a:rPr>
              <a:t>diberikan terhadap properti yang akan dinilai</a:t>
            </a:r>
            <a:r>
              <a:rPr lang="id-ID" sz="2400" dirty="0" smtClean="0">
                <a:latin typeface="Tw Cen MT" pitchFamily="34" charset="0"/>
              </a:rPr>
              <a:t>.</a:t>
            </a:r>
          </a:p>
          <a:p>
            <a:pPr marL="457200" indent="-457200"/>
            <a:endParaRPr lang="id-ID" sz="2400" dirty="0" smtClean="0">
              <a:latin typeface="Tw Cen MT" pitchFamily="34" charset="0"/>
            </a:endParaRPr>
          </a:p>
          <a:p>
            <a:r>
              <a:rPr lang="id-ID" sz="2400" dirty="0" smtClean="0">
                <a:latin typeface="Tw Cen MT" pitchFamily="34" charset="0"/>
              </a:rPr>
              <a:t>	Ada </a:t>
            </a:r>
            <a:r>
              <a:rPr lang="id-ID" sz="2400" dirty="0" smtClean="0">
                <a:latin typeface="Tw Cen MT" pitchFamily="34" charset="0"/>
              </a:rPr>
              <a:t>beberapa hal penting yang sering dipertimbangkan </a:t>
            </a:r>
            <a:r>
              <a:rPr lang="id-ID" sz="2400" dirty="0" smtClean="0">
                <a:latin typeface="Tw Cen MT" pitchFamily="34" charset="0"/>
              </a:rPr>
              <a:t>	dalam    pendekatan perbandingan </a:t>
            </a:r>
            <a:r>
              <a:rPr lang="id-ID" sz="2400" dirty="0" smtClean="0">
                <a:latin typeface="Tw Cen MT" pitchFamily="34" charset="0"/>
              </a:rPr>
              <a:t>harga pasar, yaitu </a:t>
            </a:r>
            <a:r>
              <a:rPr lang="id-ID" sz="2400" dirty="0" smtClean="0">
                <a:latin typeface="Tw Cen MT" pitchFamily="34" charset="0"/>
              </a:rPr>
              <a:t>:</a:t>
            </a:r>
          </a:p>
          <a:p>
            <a:r>
              <a:rPr lang="id-ID" sz="2400" dirty="0" smtClean="0">
                <a:latin typeface="Tw Cen MT" pitchFamily="34" charset="0"/>
              </a:rPr>
              <a:t>	</a:t>
            </a:r>
            <a:r>
              <a:rPr lang="id-ID" sz="2400" dirty="0" smtClean="0">
                <a:latin typeface="Tw Cen MT" pitchFamily="34" charset="0"/>
              </a:rPr>
              <a:t>a. 	Jenis </a:t>
            </a:r>
            <a:r>
              <a:rPr lang="id-ID" sz="2400" dirty="0" smtClean="0">
                <a:latin typeface="Tw Cen MT" pitchFamily="34" charset="0"/>
              </a:rPr>
              <a:t>hak yang melekat pada properti</a:t>
            </a:r>
            <a:r>
              <a:rPr lang="id-ID" sz="2400" dirty="0" smtClean="0">
                <a:latin typeface="Tw Cen MT" pitchFamily="34" charset="0"/>
              </a:rPr>
              <a:t>.</a:t>
            </a:r>
          </a:p>
          <a:p>
            <a:r>
              <a:rPr lang="id-ID" sz="2400" dirty="0" smtClean="0">
                <a:latin typeface="Tw Cen MT" pitchFamily="34" charset="0"/>
              </a:rPr>
              <a:t>	</a:t>
            </a:r>
            <a:r>
              <a:rPr lang="id-ID" sz="2400" dirty="0" smtClean="0">
                <a:latin typeface="Tw Cen MT" pitchFamily="34" charset="0"/>
              </a:rPr>
              <a:t>b. 	Kondidi </a:t>
            </a:r>
            <a:r>
              <a:rPr lang="id-ID" sz="2400" dirty="0" smtClean="0">
                <a:latin typeface="Tw Cen MT" pitchFamily="34" charset="0"/>
              </a:rPr>
              <a:t>penjualannya</a:t>
            </a:r>
            <a:r>
              <a:rPr lang="id-ID" sz="2400" dirty="0" smtClean="0">
                <a:latin typeface="Tw Cen MT" pitchFamily="34" charset="0"/>
              </a:rPr>
              <a:t>.</a:t>
            </a:r>
          </a:p>
          <a:p>
            <a:r>
              <a:rPr lang="id-ID" sz="2400" dirty="0" smtClean="0">
                <a:latin typeface="Tw Cen MT" pitchFamily="34" charset="0"/>
              </a:rPr>
              <a:t>	</a:t>
            </a:r>
            <a:r>
              <a:rPr lang="id-ID" sz="2400" dirty="0" smtClean="0">
                <a:latin typeface="Tw Cen MT" pitchFamily="34" charset="0"/>
              </a:rPr>
              <a:t>c. 	Kondisi pasar.</a:t>
            </a:r>
          </a:p>
          <a:p>
            <a:r>
              <a:rPr lang="id-ID" sz="2400" dirty="0" smtClean="0">
                <a:latin typeface="Tw Cen MT" pitchFamily="34" charset="0"/>
              </a:rPr>
              <a:t>	</a:t>
            </a:r>
            <a:r>
              <a:rPr lang="id-ID" sz="2400" dirty="0" smtClean="0">
                <a:latin typeface="Tw Cen MT" pitchFamily="34" charset="0"/>
              </a:rPr>
              <a:t>d. 	Lokasi.</a:t>
            </a:r>
          </a:p>
          <a:p>
            <a:r>
              <a:rPr lang="id-ID" sz="2400" dirty="0" smtClean="0">
                <a:latin typeface="Tw Cen MT" pitchFamily="34" charset="0"/>
              </a:rPr>
              <a:t>	</a:t>
            </a:r>
            <a:r>
              <a:rPr lang="id-ID" sz="2400" dirty="0" smtClean="0">
                <a:latin typeface="Tw Cen MT" pitchFamily="34" charset="0"/>
              </a:rPr>
              <a:t>e. 	Karakteristik </a:t>
            </a:r>
            <a:r>
              <a:rPr lang="id-ID" sz="2400" dirty="0" smtClean="0">
                <a:latin typeface="Tw Cen MT" pitchFamily="34" charset="0"/>
              </a:rPr>
              <a:t>fisik</a:t>
            </a:r>
            <a:r>
              <a:rPr lang="id-ID" sz="2400" dirty="0" smtClean="0">
                <a:latin typeface="Tw Cen MT" pitchFamily="34" charset="0"/>
              </a:rPr>
              <a:t>.</a:t>
            </a:r>
            <a:endParaRPr lang="id-ID" sz="2400" dirty="0" smtClean="0">
              <a:latin typeface="Tw Cen MT" pitchFamily="34" charset="0"/>
            </a:endParaRPr>
          </a:p>
          <a:p>
            <a:r>
              <a:rPr lang="id-ID" sz="2400" dirty="0" smtClean="0">
                <a:latin typeface="Tw Cen MT" pitchFamily="34" charset="0"/>
              </a:rPr>
              <a:t>	f. 	Karakteristik-karakteristik </a:t>
            </a:r>
            <a:r>
              <a:rPr lang="id-ID" sz="2400" dirty="0" smtClean="0">
                <a:latin typeface="Tw Cen MT" pitchFamily="34" charset="0"/>
              </a:rPr>
              <a:t>lainnya.</a:t>
            </a:r>
            <a:endParaRPr lang="id-ID" sz="2400" dirty="0" smtClean="0">
              <a:latin typeface="Tw Cen MT" pitchFamily="34" charset="0"/>
            </a:endParaRPr>
          </a:p>
          <a:p>
            <a:endParaRPr kumimoji="0" lang="id-ID" sz="2400" b="0" u="none" strike="noStrike" kern="1200" cap="none" spc="0" normalizeH="0" baseline="0" noProof="0" dirty="0" smtClean="0">
              <a:ln>
                <a:noFill/>
              </a:ln>
              <a:solidFill>
                <a:schemeClr val="tx1"/>
              </a:solidFill>
              <a:effectLst/>
              <a:uLnTx/>
              <a:uFillTx/>
              <a:latin typeface="Tw Cen MT"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571480"/>
            <a:ext cx="8229600" cy="5929354"/>
          </a:xfrm>
          <a:prstGeom prst="rect">
            <a:avLst/>
          </a:prstGeom>
          <a:solidFill>
            <a:schemeClr val="accent6">
              <a:lumMod val="60000"/>
              <a:lumOff val="40000"/>
            </a:schemeClr>
          </a:solidFill>
        </p:spPr>
        <p:txBody>
          <a:bodyPr vert="horz" lIns="91440" tIns="45720" rIns="91440" bIns="45720" rtlCol="0">
            <a:normAutofit/>
          </a:bodyPr>
          <a:lstStyle/>
          <a:p>
            <a:pPr marL="457200" indent="-457200">
              <a:buAutoNum type="arabicPeriod" startAt="2"/>
            </a:pPr>
            <a:r>
              <a:rPr lang="id-ID" sz="2400" b="1" dirty="0" smtClean="0">
                <a:latin typeface="Tw Cen MT" pitchFamily="34" charset="0"/>
              </a:rPr>
              <a:t>Metode </a:t>
            </a:r>
            <a:r>
              <a:rPr lang="id-ID" sz="2400" b="1" dirty="0" smtClean="0">
                <a:latin typeface="Tw Cen MT" pitchFamily="34" charset="0"/>
              </a:rPr>
              <a:t>Pendekatan </a:t>
            </a:r>
            <a:r>
              <a:rPr lang="id-ID" sz="2400" b="1" dirty="0" smtClean="0">
                <a:latin typeface="Tw Cen MT" pitchFamily="34" charset="0"/>
              </a:rPr>
              <a:t>Biaya</a:t>
            </a:r>
          </a:p>
          <a:p>
            <a:pPr marL="457200" indent="-457200"/>
            <a:r>
              <a:rPr lang="id-ID" sz="2400" b="1" dirty="0" smtClean="0">
                <a:latin typeface="Tw Cen MT" pitchFamily="34" charset="0"/>
              </a:rPr>
              <a:t>	</a:t>
            </a:r>
            <a:r>
              <a:rPr lang="sv-SE" sz="2400" dirty="0" smtClean="0">
                <a:latin typeface="Tw Cen MT" pitchFamily="34" charset="0"/>
              </a:rPr>
              <a:t>Metode </a:t>
            </a:r>
            <a:r>
              <a:rPr lang="sv-SE" sz="2400" dirty="0" smtClean="0">
                <a:latin typeface="Tw Cen MT" pitchFamily="34" charset="0"/>
              </a:rPr>
              <a:t>pendekatan biaya biasanya digunakan untuk </a:t>
            </a:r>
            <a:r>
              <a:rPr lang="id-ID" sz="2400" dirty="0" smtClean="0">
                <a:latin typeface="Tw Cen MT" pitchFamily="34" charset="0"/>
              </a:rPr>
              <a:t> m</a:t>
            </a:r>
            <a:r>
              <a:rPr lang="sv-SE" sz="2400" dirty="0" smtClean="0">
                <a:latin typeface="Tw Cen MT" pitchFamily="34" charset="0"/>
              </a:rPr>
              <a:t>elakukan penilaian</a:t>
            </a:r>
            <a:r>
              <a:rPr lang="id-ID" sz="2400" dirty="0" smtClean="0">
                <a:latin typeface="Tw Cen MT" pitchFamily="34" charset="0"/>
              </a:rPr>
              <a:t> suatu </a:t>
            </a:r>
            <a:r>
              <a:rPr lang="id-ID" sz="2400" dirty="0" smtClean="0">
                <a:latin typeface="Tw Cen MT" pitchFamily="34" charset="0"/>
              </a:rPr>
              <a:t>bangunan. Metode pendekatan biaya adalah proses penilaian dengan </a:t>
            </a:r>
            <a:r>
              <a:rPr lang="id-ID" sz="2400" dirty="0" smtClean="0">
                <a:latin typeface="Tw Cen MT" pitchFamily="34" charset="0"/>
              </a:rPr>
              <a:t>cara melakukan </a:t>
            </a:r>
            <a:r>
              <a:rPr lang="id-ID" sz="2400" dirty="0" smtClean="0">
                <a:latin typeface="Tw Cen MT" pitchFamily="34" charset="0"/>
              </a:rPr>
              <a:t>identifikasi terhadap suatu bangunan yang kemudian </a:t>
            </a:r>
            <a:r>
              <a:rPr lang="id-ID" sz="2400" dirty="0" smtClean="0">
                <a:latin typeface="Tw Cen MT" pitchFamily="34" charset="0"/>
              </a:rPr>
              <a:t>dilakukan analisis </a:t>
            </a:r>
            <a:r>
              <a:rPr lang="id-ID" sz="2400" dirty="0" smtClean="0">
                <a:latin typeface="Tw Cen MT" pitchFamily="34" charset="0"/>
              </a:rPr>
              <a:t>biaya pembuatan barunya (</a:t>
            </a:r>
            <a:r>
              <a:rPr lang="id-ID" sz="2400" i="1" dirty="0" smtClean="0">
                <a:latin typeface="Tw Cen MT" pitchFamily="34" charset="0"/>
              </a:rPr>
              <a:t>reproduction cost new) berdasarkan </a:t>
            </a:r>
            <a:r>
              <a:rPr lang="id-ID" sz="2400" i="1" dirty="0" smtClean="0">
                <a:latin typeface="Tw Cen MT" pitchFamily="34" charset="0"/>
              </a:rPr>
              <a:t>harga </a:t>
            </a:r>
            <a:r>
              <a:rPr lang="id-ID" sz="2400" dirty="0" smtClean="0">
                <a:latin typeface="Tw Cen MT" pitchFamily="34" charset="0"/>
              </a:rPr>
              <a:t>standar </a:t>
            </a:r>
            <a:r>
              <a:rPr lang="id-ID" sz="2400" dirty="0" smtClean="0">
                <a:latin typeface="Tw Cen MT" pitchFamily="34" charset="0"/>
              </a:rPr>
              <a:t>yang berlaku pada saat dilakukannya penilaian dan selanjutnya </a:t>
            </a:r>
            <a:r>
              <a:rPr lang="id-ID" sz="2400" dirty="0" smtClean="0">
                <a:latin typeface="Tw Cen MT" pitchFamily="34" charset="0"/>
              </a:rPr>
              <a:t>dilakukan penyusutan.</a:t>
            </a:r>
          </a:p>
          <a:p>
            <a:pPr marL="457200" indent="-457200"/>
            <a:endParaRPr lang="id-ID" sz="2400" dirty="0" smtClean="0">
              <a:latin typeface="Tw Cen MT" pitchFamily="34" charset="0"/>
            </a:endParaRPr>
          </a:p>
          <a:p>
            <a:pPr marL="457200" indent="-457200">
              <a:buAutoNum type="arabicPeriod" startAt="3"/>
            </a:pPr>
            <a:r>
              <a:rPr lang="id-ID" sz="2400" b="1" dirty="0" smtClean="0">
                <a:latin typeface="Tw Cen MT" pitchFamily="34" charset="0"/>
              </a:rPr>
              <a:t>Metode </a:t>
            </a:r>
            <a:r>
              <a:rPr lang="id-ID" sz="2400" b="1" dirty="0" smtClean="0">
                <a:latin typeface="Tw Cen MT" pitchFamily="34" charset="0"/>
              </a:rPr>
              <a:t>Pendekatan </a:t>
            </a:r>
            <a:r>
              <a:rPr lang="id-ID" sz="2400" b="1" dirty="0" smtClean="0">
                <a:latin typeface="Tw Cen MT" pitchFamily="34" charset="0"/>
              </a:rPr>
              <a:t>Pendapatan</a:t>
            </a:r>
          </a:p>
          <a:p>
            <a:pPr marL="457200" indent="-457200"/>
            <a:r>
              <a:rPr lang="id-ID" sz="2400" b="1" dirty="0" smtClean="0">
                <a:latin typeface="Tw Cen MT" pitchFamily="34" charset="0"/>
              </a:rPr>
              <a:t>	</a:t>
            </a:r>
            <a:r>
              <a:rPr lang="id-ID" sz="2400" i="1" dirty="0" smtClean="0">
                <a:latin typeface="Tw Cen MT" pitchFamily="34" charset="0"/>
              </a:rPr>
              <a:t>adalah metode </a:t>
            </a:r>
            <a:r>
              <a:rPr lang="id-ID" sz="2400" dirty="0" smtClean="0">
                <a:latin typeface="Tw Cen MT" pitchFamily="34" charset="0"/>
              </a:rPr>
              <a:t>penilaian </a:t>
            </a:r>
            <a:r>
              <a:rPr lang="id-ID" sz="2400" dirty="0" smtClean="0">
                <a:latin typeface="Tw Cen MT" pitchFamily="34" charset="0"/>
              </a:rPr>
              <a:t>dengan mendasarkan pada tingkat keuntungan yang mungkin </a:t>
            </a:r>
            <a:r>
              <a:rPr lang="id-ID" sz="2400" dirty="0" smtClean="0">
                <a:latin typeface="Tw Cen MT" pitchFamily="34" charset="0"/>
              </a:rPr>
              <a:t>akan dihasilkan </a:t>
            </a:r>
            <a:r>
              <a:rPr lang="id-ID" sz="2400" dirty="0" smtClean="0">
                <a:latin typeface="Tw Cen MT" pitchFamily="34" charset="0"/>
              </a:rPr>
              <a:t>oleh suatu </a:t>
            </a:r>
            <a:r>
              <a:rPr lang="id-ID" sz="2400" dirty="0" smtClean="0">
                <a:latin typeface="Tw Cen MT" pitchFamily="34" charset="0"/>
              </a:rPr>
              <a:t> properti </a:t>
            </a:r>
            <a:r>
              <a:rPr lang="id-ID" sz="2400" dirty="0" smtClean="0">
                <a:latin typeface="Tw Cen MT" pitchFamily="34" charset="0"/>
              </a:rPr>
              <a:t>pada saat ini dan yang akan datang, </a:t>
            </a:r>
            <a:r>
              <a:rPr lang="id-ID" sz="2400" dirty="0" smtClean="0">
                <a:latin typeface="Tw Cen MT" pitchFamily="34" charset="0"/>
              </a:rPr>
              <a:t>kemudian dilakukan </a:t>
            </a:r>
            <a:r>
              <a:rPr lang="id-ID" sz="2400" dirty="0" smtClean="0">
                <a:latin typeface="Tw Cen MT" pitchFamily="34" charset="0"/>
              </a:rPr>
              <a:t>pengkapitalisasian untuk mengkonversi aliran </a:t>
            </a:r>
            <a:r>
              <a:rPr lang="id-ID" sz="2400" dirty="0" smtClean="0">
                <a:latin typeface="Tw Cen MT" pitchFamily="34" charset="0"/>
              </a:rPr>
              <a:t> pendapatan tersebut dalam </a:t>
            </a:r>
            <a:r>
              <a:rPr lang="id-ID" sz="2400" dirty="0" smtClean="0">
                <a:latin typeface="Tw Cen MT" pitchFamily="34" charset="0"/>
              </a:rPr>
              <a:t>nilai properti.</a:t>
            </a:r>
            <a:endParaRPr lang="id-ID" sz="2400" b="1" dirty="0" smtClean="0">
              <a:latin typeface="Tw Cen MT" pitchFamily="34" charset="0"/>
            </a:endParaRPr>
          </a:p>
          <a:p>
            <a:pPr marL="457200" indent="-457200"/>
            <a:endParaRPr kumimoji="0" lang="id-ID" sz="2400" b="0" u="none" strike="noStrike" kern="1200" cap="none" spc="0" normalizeH="0" baseline="0" noProof="0" dirty="0" smtClean="0">
              <a:ln>
                <a:noFill/>
              </a:ln>
              <a:solidFill>
                <a:schemeClr val="tx1"/>
              </a:solidFill>
              <a:effectLst/>
              <a:uLnTx/>
              <a:uFillTx/>
              <a:latin typeface="Tw Cen MT"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571480"/>
            <a:ext cx="8229600" cy="5929354"/>
          </a:xfrm>
          <a:prstGeom prst="rect">
            <a:avLst/>
          </a:prstGeom>
          <a:solidFill>
            <a:schemeClr val="accent6">
              <a:lumMod val="60000"/>
              <a:lumOff val="40000"/>
            </a:schemeClr>
          </a:solidFill>
        </p:spPr>
        <p:txBody>
          <a:bodyPr vert="horz" lIns="91440" tIns="45720" rIns="91440" bIns="45720" rtlCol="0">
            <a:normAutofit/>
          </a:bodyPr>
          <a:lstStyle/>
          <a:p>
            <a:pPr marL="457200" indent="-457200"/>
            <a:endParaRPr kumimoji="0" lang="id-ID" sz="2400" b="0" u="none" strike="noStrike" kern="1200" cap="none" spc="0" normalizeH="0" baseline="0" noProof="0" dirty="0" smtClean="0">
              <a:ln>
                <a:noFill/>
              </a:ln>
              <a:solidFill>
                <a:schemeClr val="tx1"/>
              </a:solidFill>
              <a:effectLst/>
              <a:uLnTx/>
              <a:uFillTx/>
              <a:latin typeface="Tw Cen MT" pitchFamily="34" charset="0"/>
            </a:endParaRPr>
          </a:p>
          <a:p>
            <a:pPr marL="457200" indent="-457200"/>
            <a:endParaRPr lang="id-ID" sz="2400" dirty="0" smtClean="0">
              <a:latin typeface="Tw Cen MT" pitchFamily="34" charset="0"/>
            </a:endParaRPr>
          </a:p>
          <a:p>
            <a:pPr marL="457200" indent="-457200"/>
            <a:endParaRPr kumimoji="0" lang="id-ID" sz="2400" b="0" u="none" strike="noStrike" kern="1200" cap="none" spc="0" normalizeH="0" baseline="0" noProof="0" dirty="0" smtClean="0">
              <a:ln>
                <a:noFill/>
              </a:ln>
              <a:solidFill>
                <a:schemeClr val="tx1"/>
              </a:solidFill>
              <a:effectLst/>
              <a:uLnTx/>
              <a:uFillTx/>
              <a:latin typeface="Tw Cen MT" pitchFamily="34" charset="0"/>
            </a:endParaRPr>
          </a:p>
          <a:p>
            <a:pPr marL="457200" indent="-457200"/>
            <a:endParaRPr lang="id-ID" sz="2400" dirty="0" smtClean="0">
              <a:latin typeface="Tw Cen MT" pitchFamily="34" charset="0"/>
            </a:endParaRPr>
          </a:p>
          <a:p>
            <a:pPr marL="457200" indent="-457200"/>
            <a:endParaRPr kumimoji="0" lang="id-ID" sz="2400" b="0" u="none" strike="noStrike" kern="1200" cap="none" spc="0" normalizeH="0" baseline="0" noProof="0" dirty="0" smtClean="0">
              <a:ln>
                <a:noFill/>
              </a:ln>
              <a:solidFill>
                <a:schemeClr val="tx1"/>
              </a:solidFill>
              <a:effectLst/>
              <a:uLnTx/>
              <a:uFillTx/>
              <a:latin typeface="Tw Cen MT" pitchFamily="34" charset="0"/>
            </a:endParaRPr>
          </a:p>
          <a:p>
            <a:pPr marL="457200" indent="-457200"/>
            <a:endParaRPr lang="id-ID" sz="2400" dirty="0" smtClean="0">
              <a:latin typeface="Tw Cen MT" pitchFamily="34" charset="0"/>
            </a:endParaRPr>
          </a:p>
          <a:p>
            <a:pPr marL="457200" indent="-457200" algn="ctr"/>
            <a:r>
              <a:rPr lang="id-ID" sz="7200" b="1" dirty="0" smtClean="0">
                <a:latin typeface="Tw Cen MT" pitchFamily="34" charset="0"/>
              </a:rPr>
              <a:t>TERIMA KASIH</a:t>
            </a:r>
            <a:endParaRPr kumimoji="0" lang="id-ID" sz="7200" b="1" u="none" strike="noStrike" kern="1200" cap="none" spc="0" normalizeH="0" baseline="0" noProof="0" dirty="0" smtClean="0">
              <a:ln>
                <a:noFill/>
              </a:ln>
              <a:solidFill>
                <a:schemeClr val="tx1"/>
              </a:solidFill>
              <a:effectLst/>
              <a:uLnTx/>
              <a:uFillTx/>
              <a:latin typeface="Tw Cen MT"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715040"/>
          </a:xfrm>
          <a:solidFill>
            <a:schemeClr val="accent6">
              <a:lumMod val="60000"/>
              <a:lumOff val="40000"/>
            </a:schemeClr>
          </a:solidFill>
        </p:spPr>
        <p:txBody>
          <a:bodyPr>
            <a:normAutofit lnSpcReduction="10000"/>
          </a:bodyPr>
          <a:lstStyle/>
          <a:p>
            <a:pPr>
              <a:buNone/>
            </a:pPr>
            <a:r>
              <a:rPr lang="id-ID" dirty="0" smtClean="0">
                <a:latin typeface="Tw Cen MT" pitchFamily="34" charset="0"/>
              </a:rPr>
              <a:t>	Dalam penilaian bidang properti, nilai yang digunakan adalah </a:t>
            </a:r>
            <a:r>
              <a:rPr lang="id-ID" sz="3600" b="1" dirty="0" smtClean="0">
                <a:latin typeface="Tw Cen MT" pitchFamily="34" charset="0"/>
              </a:rPr>
              <a:t>nilai pasar</a:t>
            </a:r>
            <a:r>
              <a:rPr lang="id-ID" dirty="0" smtClean="0">
                <a:latin typeface="Tw Cen MT" pitchFamily="34" charset="0"/>
              </a:rPr>
              <a:t>. </a:t>
            </a:r>
          </a:p>
          <a:p>
            <a:pPr>
              <a:buNone/>
            </a:pPr>
            <a:endParaRPr lang="id-ID" dirty="0">
              <a:latin typeface="Tw Cen MT" pitchFamily="34" charset="0"/>
            </a:endParaRPr>
          </a:p>
          <a:p>
            <a:pPr>
              <a:buNone/>
            </a:pPr>
            <a:r>
              <a:rPr lang="id-ID" dirty="0" smtClean="0">
                <a:latin typeface="Tw Cen MT" pitchFamily="34" charset="0"/>
              </a:rPr>
              <a:t>	</a:t>
            </a:r>
            <a:r>
              <a:rPr lang="id-ID" sz="2600" dirty="0" smtClean="0">
                <a:latin typeface="Tw Cen MT" pitchFamily="34" charset="0"/>
              </a:rPr>
              <a:t>Nilai parsar  adalah harga dari suatu transaksi yang memenuhi unsur-unsur  sebagai berikut:</a:t>
            </a:r>
          </a:p>
          <a:p>
            <a:pPr marL="514350" indent="-514350">
              <a:buAutoNum type="arabicPeriod"/>
            </a:pPr>
            <a:r>
              <a:rPr lang="id-ID" sz="2600" dirty="0" smtClean="0">
                <a:latin typeface="Tw Cen MT" pitchFamily="34" charset="0"/>
              </a:rPr>
              <a:t>Pemebeli dan penjual berkehendak melakukan  transaksi</a:t>
            </a:r>
          </a:p>
          <a:p>
            <a:pPr marL="514350" indent="-514350">
              <a:buAutoNum type="arabicPeriod"/>
            </a:pPr>
            <a:r>
              <a:rPr lang="id-ID" sz="2600" dirty="0" smtClean="0">
                <a:latin typeface="Tw Cen MT" pitchFamily="34" charset="0"/>
              </a:rPr>
              <a:t>Keadaan pasar terbuka</a:t>
            </a:r>
          </a:p>
          <a:p>
            <a:pPr marL="514350" indent="-514350">
              <a:buAutoNum type="arabicPeriod"/>
            </a:pPr>
            <a:r>
              <a:rPr lang="id-ID" sz="2600" dirty="0" smtClean="0">
                <a:latin typeface="Tw Cen MT" pitchFamily="34" charset="0"/>
              </a:rPr>
              <a:t>Penjual dan pembeli mempunyai pengetahuan, pengalaman dan informasi yang  mencukupi mengenai objek  yang ditransaksikan</a:t>
            </a:r>
          </a:p>
          <a:p>
            <a:pPr marL="514350" indent="-514350">
              <a:buAutoNum type="arabicPeriod"/>
            </a:pPr>
            <a:r>
              <a:rPr lang="id-ID" sz="2600" dirty="0" smtClean="0">
                <a:latin typeface="Tw Cen MT" pitchFamily="34" charset="0"/>
              </a:rPr>
              <a:t>Jangka waktu penawaran mencukupi</a:t>
            </a:r>
          </a:p>
          <a:p>
            <a:pPr marL="514350" indent="-514350">
              <a:buAutoNum type="arabicPeriod"/>
            </a:pPr>
            <a:r>
              <a:rPr lang="id-ID" sz="2600" dirty="0" smtClean="0">
                <a:latin typeface="Tw Cen MT" pitchFamily="34" charset="0"/>
              </a:rPr>
              <a:t>Mengabaikan pembelian dan penjualan istimewa </a:t>
            </a:r>
          </a:p>
          <a:p>
            <a:pPr>
              <a:buNone/>
            </a:pPr>
            <a:endParaRPr lang="id-ID" sz="2600" dirty="0">
              <a:latin typeface="Tw Cen MT"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229600" cy="4857784"/>
          </a:xfrm>
          <a:solidFill>
            <a:schemeClr val="accent6">
              <a:lumMod val="60000"/>
              <a:lumOff val="40000"/>
            </a:schemeClr>
          </a:solidFill>
        </p:spPr>
        <p:txBody>
          <a:bodyPr>
            <a:normAutofit/>
          </a:bodyPr>
          <a:lstStyle/>
          <a:p>
            <a:pPr>
              <a:buNone/>
            </a:pPr>
            <a:r>
              <a:rPr lang="id-ID" dirty="0" smtClean="0">
                <a:latin typeface="Tw Cen MT" pitchFamily="34" charset="0"/>
              </a:rPr>
              <a:t>Nilai tanah dibedakan menjadi dua:</a:t>
            </a:r>
          </a:p>
          <a:p>
            <a:pPr marL="514350" indent="-514350">
              <a:buAutoNum type="arabicPeriod"/>
            </a:pPr>
            <a:r>
              <a:rPr lang="id-ID" sz="2800" dirty="0" smtClean="0">
                <a:latin typeface="Tw Cen MT" pitchFamily="34" charset="0"/>
              </a:rPr>
              <a:t>Tanah yang diusahakan (</a:t>
            </a:r>
            <a:r>
              <a:rPr lang="id-ID" sz="2800" i="1" dirty="0" smtClean="0">
                <a:latin typeface="Tw Cen MT" pitchFamily="34" charset="0"/>
              </a:rPr>
              <a:t>improved land</a:t>
            </a:r>
            <a:r>
              <a:rPr lang="id-ID" sz="2800" dirty="0" smtClean="0">
                <a:latin typeface="Tw Cen MT" pitchFamily="34" charset="0"/>
              </a:rPr>
              <a:t>)</a:t>
            </a:r>
          </a:p>
          <a:p>
            <a:pPr marL="514350" indent="-514350">
              <a:buAutoNum type="arabicPeriod"/>
            </a:pPr>
            <a:r>
              <a:rPr lang="id-ID" sz="2800" dirty="0" smtClean="0">
                <a:latin typeface="Tw Cen MT" pitchFamily="34" charset="0"/>
              </a:rPr>
              <a:t>Tanah yang tidak diusahakan (</a:t>
            </a:r>
            <a:r>
              <a:rPr lang="id-ID" sz="2800" i="1" dirty="0" smtClean="0">
                <a:latin typeface="Tw Cen MT" pitchFamily="34" charset="0"/>
              </a:rPr>
              <a:t>unimproved land</a:t>
            </a:r>
            <a:r>
              <a:rPr lang="id-ID" sz="2800" dirty="0" smtClean="0">
                <a:latin typeface="Tw Cen MT" pitchFamily="34" charset="0"/>
              </a:rPr>
              <a:t>)</a:t>
            </a:r>
          </a:p>
          <a:p>
            <a:pPr>
              <a:buNone/>
            </a:pPr>
            <a:r>
              <a:rPr lang="id-ID" sz="2600" b="1" dirty="0" smtClean="0">
                <a:latin typeface="Tw Cen MT" pitchFamily="34" charset="0"/>
              </a:rPr>
              <a:t>Nilai tanah yang diusahakan </a:t>
            </a:r>
            <a:r>
              <a:rPr lang="id-ID" sz="2600" dirty="0" smtClean="0">
                <a:latin typeface="Tw Cen MT" pitchFamily="34" charset="0"/>
              </a:rPr>
              <a:t>adalah harga tanah ditambah dengan harga bangunan yang terdapat di atasnya. </a:t>
            </a:r>
          </a:p>
          <a:p>
            <a:pPr>
              <a:buNone/>
            </a:pPr>
            <a:r>
              <a:rPr lang="id-ID" sz="2600" b="1" dirty="0" smtClean="0">
                <a:latin typeface="Tw Cen MT" pitchFamily="34" charset="0"/>
              </a:rPr>
              <a:t>Nilai tanah yang tidak diusahakan </a:t>
            </a:r>
            <a:r>
              <a:rPr lang="id-ID" sz="2600" dirty="0" smtClean="0">
                <a:latin typeface="Tw Cen MT" pitchFamily="34" charset="0"/>
              </a:rPr>
              <a:t>adalah harga tanah tanpa ada bangunan didalamnya.  </a:t>
            </a:r>
          </a:p>
          <a:p>
            <a:pPr>
              <a:buNone/>
            </a:pPr>
            <a:endParaRPr lang="id-ID" sz="2600" dirty="0">
              <a:latin typeface="Tw Cen MT" pitchFamily="34" charset="0"/>
            </a:endParaRPr>
          </a:p>
        </p:txBody>
      </p:sp>
      <p:sp>
        <p:nvSpPr>
          <p:cNvPr id="4" name="Title 1"/>
          <p:cNvSpPr>
            <a:spLocks noGrp="1"/>
          </p:cNvSpPr>
          <p:nvPr>
            <p:ph type="title"/>
          </p:nvPr>
        </p:nvSpPr>
        <p:spPr>
          <a:xfrm>
            <a:off x="457200" y="274638"/>
            <a:ext cx="8229600" cy="1154098"/>
          </a:xfrm>
          <a:solidFill>
            <a:srgbClr val="FFC000"/>
          </a:solidFill>
        </p:spPr>
        <p:txBody>
          <a:bodyPr>
            <a:normAutofit/>
          </a:bodyPr>
          <a:lstStyle/>
          <a:p>
            <a:r>
              <a:rPr lang="id-ID" dirty="0" smtClean="0">
                <a:latin typeface="Tw Cen MT" pitchFamily="34" charset="0"/>
              </a:rPr>
              <a:t>NILAI TANAH</a:t>
            </a:r>
            <a:endParaRPr lang="id-ID" dirty="0">
              <a:latin typeface="Tw Cen MT"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715040"/>
          </a:xfrm>
          <a:solidFill>
            <a:schemeClr val="accent6">
              <a:lumMod val="60000"/>
              <a:lumOff val="40000"/>
            </a:schemeClr>
          </a:solidFill>
        </p:spPr>
        <p:txBody>
          <a:bodyPr>
            <a:normAutofit/>
          </a:bodyPr>
          <a:lstStyle/>
          <a:p>
            <a:pPr>
              <a:buNone/>
            </a:pPr>
            <a:r>
              <a:rPr lang="id-ID" dirty="0" smtClean="0">
                <a:latin typeface="Tw Cen MT" pitchFamily="34" charset="0"/>
              </a:rPr>
              <a:t>	Nilai tanah digolongkan dalam tiga kelompok menurut Chapin, dalam Johara (1999) yakni:</a:t>
            </a:r>
          </a:p>
          <a:p>
            <a:pPr marL="514350" indent="-514350">
              <a:buAutoNum type="arabicPeriod"/>
            </a:pPr>
            <a:r>
              <a:rPr lang="id-ID" sz="2400" dirty="0" smtClean="0">
                <a:latin typeface="Tw Cen MT" pitchFamily="34" charset="0"/>
              </a:rPr>
              <a:t>Nilai keuntungan yang dihubungkan dengan tujuan ekonomi dan yang dapat dicapai dengan jual beli tanah di pasaran bebas.</a:t>
            </a:r>
          </a:p>
          <a:p>
            <a:pPr marL="514350" indent="-514350">
              <a:buAutoNum type="arabicPeriod"/>
            </a:pPr>
            <a:r>
              <a:rPr lang="id-ID" sz="2400" dirty="0" smtClean="0">
                <a:latin typeface="Tw Cen MT" pitchFamily="34" charset="0"/>
              </a:rPr>
              <a:t>Nilai kepentingan umum yang dihubungkan dengan kepentingan umum dalam perbaikan kehidupan masyarakat</a:t>
            </a:r>
          </a:p>
          <a:p>
            <a:pPr marL="514350" indent="-514350">
              <a:buAutoNum type="arabicPeriod"/>
            </a:pPr>
            <a:r>
              <a:rPr lang="id-ID" sz="2400" dirty="0" smtClean="0">
                <a:latin typeface="Tw Cen MT" pitchFamily="34" charset="0"/>
              </a:rPr>
              <a:t>Nilai sosial yang merupakan hal mendasar bagi kehidupan dan dinyatakan penduduk dengan perilaku yang berhubungan dengan pelestarian, tradisi, kepercayaan dan ll. </a:t>
            </a:r>
            <a:endParaRPr lang="id-ID" sz="2400" dirty="0">
              <a:latin typeface="Tw Cen MT" pitchFamily="34" charset="0"/>
            </a:endParaRPr>
          </a:p>
          <a:p>
            <a:pPr>
              <a:buNone/>
            </a:pPr>
            <a:endParaRPr lang="id-ID" dirty="0" smtClean="0">
              <a:latin typeface="Tw Cen MT" pitchFamily="34" charset="0"/>
            </a:endParaRPr>
          </a:p>
          <a:p>
            <a:pPr>
              <a:buNone/>
            </a:pPr>
            <a:endParaRPr lang="id-ID" dirty="0" smtClean="0">
              <a:latin typeface="Tw Cen MT" pitchFamily="34" charset="0"/>
            </a:endParaRPr>
          </a:p>
          <a:p>
            <a:pPr>
              <a:buNone/>
            </a:pPr>
            <a:endParaRPr lang="id-ID" sz="2600" dirty="0">
              <a:latin typeface="Tw Cen M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229600" cy="2071702"/>
          </a:xfrm>
          <a:solidFill>
            <a:schemeClr val="accent6">
              <a:lumMod val="60000"/>
              <a:lumOff val="40000"/>
            </a:schemeClr>
          </a:solidFill>
        </p:spPr>
        <p:txBody>
          <a:bodyPr>
            <a:normAutofit/>
          </a:bodyPr>
          <a:lstStyle/>
          <a:p>
            <a:pPr>
              <a:buNone/>
            </a:pPr>
            <a:r>
              <a:rPr lang="id-ID" sz="2800" b="1" dirty="0" smtClean="0">
                <a:latin typeface="Tw Cen MT" pitchFamily="34" charset="0"/>
              </a:rPr>
              <a:t>	Nilai tanah </a:t>
            </a:r>
            <a:r>
              <a:rPr lang="id-ID" sz="2800" dirty="0" smtClean="0">
                <a:latin typeface="Tw Cen MT" pitchFamily="34" charset="0"/>
              </a:rPr>
              <a:t>adalah </a:t>
            </a:r>
            <a:r>
              <a:rPr lang="id-ID" sz="2800" dirty="0">
                <a:latin typeface="Tw Cen MT" pitchFamily="34" charset="0"/>
              </a:rPr>
              <a:t>suatu pengukuran yang didasarkan </a:t>
            </a:r>
            <a:r>
              <a:rPr lang="id-ID" sz="2800" dirty="0" smtClean="0">
                <a:latin typeface="Tw Cen MT" pitchFamily="34" charset="0"/>
              </a:rPr>
              <a:t>pada </a:t>
            </a:r>
            <a:r>
              <a:rPr lang="id-ID" sz="2800" dirty="0">
                <a:latin typeface="Tw Cen MT" pitchFamily="34" charset="0"/>
              </a:rPr>
              <a:t>kemampuan tanah secara </a:t>
            </a:r>
            <a:r>
              <a:rPr lang="id-ID" sz="2800" dirty="0" smtClean="0">
                <a:latin typeface="Tw Cen MT" pitchFamily="34" charset="0"/>
              </a:rPr>
              <a:t>ekonomis  </a:t>
            </a:r>
            <a:r>
              <a:rPr lang="sv-SE" sz="2800" dirty="0" smtClean="0">
                <a:latin typeface="Tw Cen MT" pitchFamily="34" charset="0"/>
              </a:rPr>
              <a:t>dalam </a:t>
            </a:r>
            <a:r>
              <a:rPr lang="id-ID" sz="2800" dirty="0" smtClean="0">
                <a:latin typeface="Tw Cen MT" pitchFamily="34" charset="0"/>
              </a:rPr>
              <a:t>kaitannya</a:t>
            </a:r>
            <a:r>
              <a:rPr lang="sv-SE" sz="2800" dirty="0" smtClean="0">
                <a:latin typeface="Tw Cen MT" pitchFamily="34" charset="0"/>
              </a:rPr>
              <a:t> </a:t>
            </a:r>
            <a:r>
              <a:rPr lang="sv-SE" sz="2800" dirty="0">
                <a:latin typeface="Tw Cen MT" pitchFamily="34" charset="0"/>
              </a:rPr>
              <a:t>dengan produktifitas dan strategi </a:t>
            </a:r>
            <a:r>
              <a:rPr lang="sv-SE" sz="2800" dirty="0" smtClean="0">
                <a:latin typeface="Tw Cen MT" pitchFamily="34" charset="0"/>
              </a:rPr>
              <a:t>ekonomisnya</a:t>
            </a:r>
            <a:r>
              <a:rPr lang="id-ID" sz="2800" dirty="0" smtClean="0">
                <a:latin typeface="Tw Cen MT" pitchFamily="34" charset="0"/>
              </a:rPr>
              <a:t>. </a:t>
            </a:r>
          </a:p>
          <a:p>
            <a:pPr>
              <a:buNone/>
            </a:pPr>
            <a:endParaRPr lang="id-ID" sz="2800" dirty="0" smtClean="0">
              <a:latin typeface="Tw Cen MT" pitchFamily="34" charset="0"/>
            </a:endParaRPr>
          </a:p>
          <a:p>
            <a:pPr>
              <a:buNone/>
            </a:pPr>
            <a:endParaRPr lang="id-ID" sz="2800" dirty="0">
              <a:latin typeface="Tw Cen MT" pitchFamily="34" charset="0"/>
            </a:endParaRPr>
          </a:p>
        </p:txBody>
      </p:sp>
      <p:sp>
        <p:nvSpPr>
          <p:cNvPr id="4" name="Content Placeholder 2"/>
          <p:cNvSpPr txBox="1">
            <a:spLocks/>
          </p:cNvSpPr>
          <p:nvPr/>
        </p:nvSpPr>
        <p:spPr>
          <a:xfrm>
            <a:off x="457200" y="2571744"/>
            <a:ext cx="8229600" cy="4000528"/>
          </a:xfrm>
          <a:prstGeom prst="rect">
            <a:avLst/>
          </a:prstGeom>
          <a:solidFill>
            <a:schemeClr val="accent6">
              <a:lumMod val="60000"/>
              <a:lumOff val="40000"/>
            </a:schemeClr>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id-ID" sz="2800" dirty="0" smtClean="0">
                <a:latin typeface="Tw Cen MT" pitchFamily="34" charset="0"/>
              </a:rPr>
              <a:t>Dalam realitasnya, nilai tanah dibagi menjadi dua yaitu:</a:t>
            </a:r>
          </a:p>
          <a:p>
            <a:r>
              <a:rPr kumimoji="0" lang="id-ID" sz="2800" b="0" i="0" u="none" strike="noStrike" kern="1200" cap="none" spc="0" normalizeH="0" baseline="0" noProof="0" dirty="0" smtClean="0">
                <a:ln>
                  <a:noFill/>
                </a:ln>
                <a:solidFill>
                  <a:schemeClr val="tx1"/>
                </a:solidFill>
                <a:effectLst/>
                <a:uLnTx/>
                <a:uFillTx/>
                <a:latin typeface="Tw Cen MT" pitchFamily="34" charset="0"/>
              </a:rPr>
              <a:t>1.</a:t>
            </a:r>
            <a:r>
              <a:rPr kumimoji="0" lang="id-ID" sz="2800" b="0" i="0" u="none" strike="noStrike" kern="1200" cap="none" spc="0" normalizeH="0" noProof="0" dirty="0" smtClean="0">
                <a:ln>
                  <a:noFill/>
                </a:ln>
                <a:solidFill>
                  <a:schemeClr val="tx1"/>
                </a:solidFill>
                <a:effectLst/>
                <a:uLnTx/>
                <a:uFillTx/>
                <a:latin typeface="Tw Cen MT" pitchFamily="34" charset="0"/>
              </a:rPr>
              <a:t> 	</a:t>
            </a:r>
            <a:r>
              <a:rPr lang="id-ID" sz="2800" b="1" dirty="0">
                <a:latin typeface="Tw Cen MT" pitchFamily="34" charset="0"/>
              </a:rPr>
              <a:t>Nilai tanah langsung</a:t>
            </a:r>
          </a:p>
          <a:p>
            <a:r>
              <a:rPr lang="id-ID" sz="2800" dirty="0" smtClean="0">
                <a:latin typeface="Tw Cen MT" pitchFamily="34" charset="0"/>
              </a:rPr>
              <a:t>	</a:t>
            </a:r>
            <a:r>
              <a:rPr lang="id-ID" sz="2400" dirty="0" smtClean="0">
                <a:latin typeface="Tw Cen MT" pitchFamily="34" charset="0"/>
              </a:rPr>
              <a:t>Suatu </a:t>
            </a:r>
            <a:r>
              <a:rPr lang="id-ID" sz="2400" dirty="0">
                <a:latin typeface="Tw Cen MT" pitchFamily="34" charset="0"/>
              </a:rPr>
              <a:t>ukuran nilai kemampuan tanah yang </a:t>
            </a:r>
            <a:r>
              <a:rPr lang="id-ID" sz="2400" dirty="0" smtClean="0">
                <a:latin typeface="Tw Cen MT" pitchFamily="34" charset="0"/>
              </a:rPr>
              <a:t>secara 	langsung memberikan nilai produktifitas dan kemampuan 	ekonomisnya</a:t>
            </a:r>
            <a:r>
              <a:rPr lang="id-ID" sz="2400" dirty="0">
                <a:latin typeface="Tw Cen MT" pitchFamily="34" charset="0"/>
              </a:rPr>
              <a:t>,  </a:t>
            </a:r>
            <a:r>
              <a:rPr lang="id-ID" sz="2400" dirty="0" smtClean="0">
                <a:latin typeface="Tw Cen MT" pitchFamily="34" charset="0"/>
              </a:rPr>
              <a:t>seperti </a:t>
            </a:r>
            <a:r>
              <a:rPr lang="id-ID" sz="2400" dirty="0">
                <a:latin typeface="Tw Cen MT" pitchFamily="34" charset="0"/>
              </a:rPr>
              <a:t>misalnya </a:t>
            </a:r>
            <a:r>
              <a:rPr lang="id-ID" sz="2400" dirty="0" smtClean="0">
                <a:latin typeface="Tw Cen MT" pitchFamily="34" charset="0"/>
              </a:rPr>
              <a:t>lahan atau </a:t>
            </a:r>
            <a:r>
              <a:rPr lang="id-ID" sz="2400" dirty="0">
                <a:latin typeface="Tw Cen MT" pitchFamily="34" charset="0"/>
              </a:rPr>
              <a:t>tanah yang </a:t>
            </a:r>
            <a:r>
              <a:rPr lang="id-ID" sz="2400" dirty="0" smtClean="0">
                <a:latin typeface="Tw Cen MT" pitchFamily="34" charset="0"/>
              </a:rPr>
              <a:t>	secara 	langsung </a:t>
            </a:r>
            <a:r>
              <a:rPr lang="id-ID" sz="2400" dirty="0">
                <a:latin typeface="Tw Cen MT" pitchFamily="34" charset="0"/>
              </a:rPr>
              <a:t>dapat  </a:t>
            </a:r>
            <a:r>
              <a:rPr lang="id-ID" sz="2400" dirty="0" smtClean="0">
                <a:latin typeface="Tw Cen MT" pitchFamily="34" charset="0"/>
              </a:rPr>
              <a:t>berproduksi</a:t>
            </a:r>
            <a:r>
              <a:rPr lang="id-ID" sz="2400" dirty="0">
                <a:latin typeface="Tw Cen MT" pitchFamily="34" charset="0"/>
              </a:rPr>
              <a:t>, contohnya </a:t>
            </a:r>
            <a:r>
              <a:rPr lang="id-ID" sz="2400" dirty="0" smtClean="0">
                <a:latin typeface="Tw Cen MT" pitchFamily="34" charset="0"/>
              </a:rPr>
              <a:t>tanah 	pertanian.</a:t>
            </a:r>
          </a:p>
          <a:p>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a:p>
            <a:r>
              <a:rPr kumimoji="0" lang="id-ID" sz="2800" b="0" i="0" u="none" strike="noStrike" kern="1200" cap="none" spc="0" normalizeH="0" baseline="0" noProof="0" dirty="0" smtClean="0">
                <a:ln>
                  <a:noFill/>
                </a:ln>
                <a:solidFill>
                  <a:schemeClr val="tx1"/>
                </a:solidFill>
                <a:effectLst/>
                <a:uLnTx/>
                <a:uFillTx/>
                <a:latin typeface="Tw Cen MT"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428604"/>
            <a:ext cx="8229600" cy="3000396"/>
          </a:xfrm>
          <a:prstGeom prst="rect">
            <a:avLst/>
          </a:prstGeom>
          <a:solidFill>
            <a:schemeClr val="accent6">
              <a:lumMod val="60000"/>
              <a:lumOff val="40000"/>
            </a:schemeClr>
          </a:solidFill>
        </p:spPr>
        <p:txBody>
          <a:bodyPr vert="horz" lIns="91440" tIns="45720" rIns="91440" bIns="45720" rtlCol="0">
            <a:normAutofit/>
          </a:bodyPr>
          <a:lstStyle/>
          <a:p>
            <a:r>
              <a:rPr lang="id-ID" sz="2800" dirty="0">
                <a:latin typeface="Tw Cen MT" pitchFamily="34" charset="0"/>
              </a:rPr>
              <a:t>2</a:t>
            </a:r>
            <a:r>
              <a:rPr kumimoji="0" lang="id-ID" sz="2800" b="0" i="0" u="none" strike="noStrike" kern="1200" cap="none" spc="0" normalizeH="0" baseline="0" noProof="0" dirty="0" smtClean="0">
                <a:ln>
                  <a:noFill/>
                </a:ln>
                <a:solidFill>
                  <a:schemeClr val="tx1"/>
                </a:solidFill>
                <a:effectLst/>
                <a:uLnTx/>
                <a:uFillTx/>
                <a:latin typeface="Tw Cen MT" pitchFamily="34" charset="0"/>
              </a:rPr>
              <a:t>.</a:t>
            </a:r>
            <a:r>
              <a:rPr kumimoji="0" lang="id-ID" sz="2800" b="0" i="0" u="none" strike="noStrike" kern="1200" cap="none" spc="0" normalizeH="0" noProof="0" dirty="0" smtClean="0">
                <a:ln>
                  <a:noFill/>
                </a:ln>
                <a:solidFill>
                  <a:schemeClr val="tx1"/>
                </a:solidFill>
                <a:effectLst/>
                <a:uLnTx/>
                <a:uFillTx/>
                <a:latin typeface="Tw Cen MT" pitchFamily="34" charset="0"/>
              </a:rPr>
              <a:t> 	</a:t>
            </a:r>
            <a:r>
              <a:rPr lang="id-ID" sz="2800" b="1" dirty="0">
                <a:latin typeface="Tw Cen MT" pitchFamily="34" charset="0"/>
              </a:rPr>
              <a:t>Nilai tanah </a:t>
            </a:r>
            <a:r>
              <a:rPr lang="id-ID" sz="2800" b="1" dirty="0" smtClean="0">
                <a:latin typeface="Tw Cen MT" pitchFamily="34" charset="0"/>
              </a:rPr>
              <a:t>tidak langsung</a:t>
            </a:r>
            <a:endParaRPr lang="id-ID" sz="2800" b="1" dirty="0">
              <a:latin typeface="Tw Cen MT" pitchFamily="34" charset="0"/>
            </a:endParaRPr>
          </a:p>
          <a:p>
            <a:r>
              <a:rPr lang="id-ID" sz="2800" dirty="0" smtClean="0">
                <a:latin typeface="Tw Cen MT" pitchFamily="34" charset="0"/>
              </a:rPr>
              <a:t>	</a:t>
            </a:r>
            <a:r>
              <a:rPr lang="id-ID" sz="2800" dirty="0"/>
              <a:t> </a:t>
            </a:r>
            <a:r>
              <a:rPr lang="id-ID" sz="2400" dirty="0">
                <a:latin typeface="Tw Cen MT" pitchFamily="34" charset="0"/>
              </a:rPr>
              <a:t>Suatu ukuran nilai kemampuan tanah dilihat dari segi </a:t>
            </a:r>
            <a:r>
              <a:rPr lang="id-ID" sz="2400" dirty="0" smtClean="0">
                <a:latin typeface="Tw Cen MT" pitchFamily="34" charset="0"/>
              </a:rPr>
              <a:t>	letak strategis sehingga </a:t>
            </a:r>
            <a:r>
              <a:rPr lang="id-ID" sz="2400" dirty="0">
                <a:latin typeface="Tw Cen MT" pitchFamily="34" charset="0"/>
              </a:rPr>
              <a:t>dapat memberikan nilai </a:t>
            </a:r>
            <a:r>
              <a:rPr lang="id-ID" sz="2400" dirty="0" smtClean="0">
                <a:latin typeface="Tw Cen MT" pitchFamily="34" charset="0"/>
              </a:rPr>
              <a:t>	produktifitas </a:t>
            </a:r>
            <a:r>
              <a:rPr lang="id-ID" sz="2400" dirty="0">
                <a:latin typeface="Tw Cen MT" pitchFamily="34" charset="0"/>
              </a:rPr>
              <a:t>dan kemampuan </a:t>
            </a:r>
            <a:r>
              <a:rPr lang="id-ID" sz="2400" dirty="0" smtClean="0">
                <a:latin typeface="Tw Cen MT" pitchFamily="34" charset="0"/>
              </a:rPr>
              <a:t>ekonomis </a:t>
            </a:r>
            <a:r>
              <a:rPr lang="sv-SE" sz="2400" dirty="0" smtClean="0">
                <a:latin typeface="Tw Cen MT" pitchFamily="34" charset="0"/>
              </a:rPr>
              <a:t> </a:t>
            </a:r>
            <a:r>
              <a:rPr lang="sv-SE" sz="2400" dirty="0">
                <a:latin typeface="Tw Cen MT" pitchFamily="34" charset="0"/>
              </a:rPr>
              <a:t>misalnya tanah </a:t>
            </a:r>
            <a:r>
              <a:rPr lang="id-ID" sz="2400" dirty="0" smtClean="0">
                <a:latin typeface="Tw Cen MT" pitchFamily="34" charset="0"/>
              </a:rPr>
              <a:t>	</a:t>
            </a:r>
            <a:r>
              <a:rPr lang="sv-SE" sz="2400" dirty="0" smtClean="0">
                <a:latin typeface="Tw Cen MT" pitchFamily="34" charset="0"/>
              </a:rPr>
              <a:t>yang </a:t>
            </a:r>
            <a:r>
              <a:rPr lang="sv-SE" sz="2400" dirty="0">
                <a:latin typeface="Tw Cen MT" pitchFamily="34" charset="0"/>
              </a:rPr>
              <a:t>letaknya berada di pusat </a:t>
            </a:r>
            <a:r>
              <a:rPr lang="sv-SE" sz="2400" dirty="0" smtClean="0">
                <a:latin typeface="Tw Cen MT" pitchFamily="34" charset="0"/>
              </a:rPr>
              <a:t>perdagangan,</a:t>
            </a:r>
            <a:r>
              <a:rPr lang="id-ID" sz="2400" dirty="0" smtClean="0">
                <a:latin typeface="Tw Cen MT" pitchFamily="34" charset="0"/>
              </a:rPr>
              <a:t> </a:t>
            </a:r>
            <a:r>
              <a:rPr lang="sv-SE" sz="2400" dirty="0" smtClean="0">
                <a:latin typeface="Tw Cen MT" pitchFamily="34" charset="0"/>
              </a:rPr>
              <a:t>industri</a:t>
            </a:r>
            <a:r>
              <a:rPr lang="sv-SE" sz="2400" dirty="0">
                <a:latin typeface="Tw Cen MT" pitchFamily="34" charset="0"/>
              </a:rPr>
              <a:t>, </a:t>
            </a:r>
            <a:r>
              <a:rPr lang="id-ID" sz="2400" smtClean="0">
                <a:latin typeface="Tw Cen MT" pitchFamily="34" charset="0"/>
              </a:rPr>
              <a:t>	</a:t>
            </a:r>
            <a:r>
              <a:rPr lang="sv-SE" sz="2400" smtClean="0">
                <a:latin typeface="Tw Cen MT" pitchFamily="34" charset="0"/>
              </a:rPr>
              <a:t>perkantoran </a:t>
            </a:r>
            <a:r>
              <a:rPr lang="sv-SE" sz="2400" dirty="0">
                <a:latin typeface="Tw Cen MT" pitchFamily="34" charset="0"/>
              </a:rPr>
              <a:t>dan tempat rekreasi</a:t>
            </a:r>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p:txBody>
      </p:sp>
      <p:sp>
        <p:nvSpPr>
          <p:cNvPr id="3" name="Content Placeholder 2"/>
          <p:cNvSpPr>
            <a:spLocks noGrp="1"/>
          </p:cNvSpPr>
          <p:nvPr>
            <p:ph idx="1"/>
          </p:nvPr>
        </p:nvSpPr>
        <p:spPr>
          <a:xfrm>
            <a:off x="500034" y="3857628"/>
            <a:ext cx="8229600" cy="2071702"/>
          </a:xfrm>
          <a:solidFill>
            <a:schemeClr val="accent6">
              <a:lumMod val="60000"/>
              <a:lumOff val="40000"/>
            </a:schemeClr>
          </a:solidFill>
        </p:spPr>
        <p:txBody>
          <a:bodyPr>
            <a:normAutofit/>
          </a:bodyPr>
          <a:lstStyle/>
          <a:p>
            <a:pPr>
              <a:buNone/>
            </a:pPr>
            <a:r>
              <a:rPr lang="id-ID" sz="2800" b="1" dirty="0" smtClean="0">
                <a:latin typeface="Tw Cen MT" pitchFamily="34" charset="0"/>
              </a:rPr>
              <a:t>Nilai tanah </a:t>
            </a:r>
            <a:r>
              <a:rPr lang="id-ID" sz="2400" dirty="0" smtClean="0">
                <a:latin typeface="Tw Cen MT" pitchFamily="34" charset="0"/>
              </a:rPr>
              <a:t>adalah perwujudan dari kemampuan tanah sehubungan dengan pemanfaatan dan penggunaan tanah, dimana penentuan nilai tanahnya tidak terlepas dari nilai keseluruhan tanah dimana tanah itu berlokasi (Sujarto. 1986)</a:t>
            </a:r>
          </a:p>
          <a:p>
            <a:pPr>
              <a:buNone/>
            </a:pPr>
            <a:endParaRPr lang="id-ID" sz="2800" dirty="0" smtClean="0">
              <a:latin typeface="Tw Cen MT" pitchFamily="34" charset="0"/>
            </a:endParaRPr>
          </a:p>
          <a:p>
            <a:pPr>
              <a:buNone/>
            </a:pPr>
            <a:endParaRPr lang="id-ID" sz="2800" dirty="0">
              <a:latin typeface="Tw Cen MT"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3429000"/>
            <a:ext cx="8229600" cy="3286148"/>
          </a:xfrm>
          <a:prstGeom prst="rect">
            <a:avLst/>
          </a:prstGeom>
          <a:solidFill>
            <a:schemeClr val="accent6">
              <a:lumMod val="60000"/>
              <a:lumOff val="40000"/>
            </a:schemeClr>
          </a:solidFill>
        </p:spPr>
        <p:txBody>
          <a:bodyPr vert="horz" lIns="91440" tIns="45720" rIns="91440" bIns="45720" rtlCol="0">
            <a:normAutofit/>
          </a:bodyPr>
          <a:lstStyle/>
          <a:p>
            <a:r>
              <a:rPr lang="id-ID" sz="2400" b="1" dirty="0" smtClean="0">
                <a:latin typeface="Tw Cen MT" pitchFamily="34" charset="0"/>
              </a:rPr>
              <a:t>Nilai tanah </a:t>
            </a:r>
            <a:r>
              <a:rPr lang="id-ID" sz="2400" dirty="0" smtClean="0">
                <a:latin typeface="Tw Cen MT" pitchFamily="34" charset="0"/>
              </a:rPr>
              <a:t>adalah </a:t>
            </a:r>
            <a:r>
              <a:rPr lang="sv-SE" sz="2400" dirty="0" smtClean="0">
                <a:latin typeface="Tw Cen MT" pitchFamily="34" charset="0"/>
              </a:rPr>
              <a:t>perwujudan dari kemampuan pemanfaatan dan penggunaan</a:t>
            </a:r>
            <a:r>
              <a:rPr lang="id-ID" sz="2400" dirty="0" smtClean="0">
                <a:latin typeface="Tw Cen MT" pitchFamily="34" charset="0"/>
              </a:rPr>
              <a:t> tanah sebagai ilustrasi,  dimana harga tanah merupakan salah satu refleksi dari nilai tanah dan sering digunakan sebagai indeks bagi nilai tanah.</a:t>
            </a:r>
          </a:p>
          <a:p>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a:p>
            <a:r>
              <a:rPr lang="id-ID" sz="2400" dirty="0" smtClean="0">
                <a:latin typeface="Tw Cen MT" pitchFamily="34" charset="0"/>
              </a:rPr>
              <a:t>Nilai tanah dan harga tanah mempunyai hubungan yang </a:t>
            </a:r>
            <a:r>
              <a:rPr lang="id-ID" sz="2400" dirty="0" smtClean="0">
                <a:latin typeface="Tw Cen MT" pitchFamily="34" charset="0"/>
              </a:rPr>
              <a:t>fungsional, dimana </a:t>
            </a:r>
            <a:r>
              <a:rPr lang="id-ID" sz="2400" dirty="0" smtClean="0">
                <a:latin typeface="Tw Cen MT" pitchFamily="34" charset="0"/>
              </a:rPr>
              <a:t>harga tanah mencerminkan</a:t>
            </a:r>
          </a:p>
          <a:p>
            <a:r>
              <a:rPr lang="id-ID" sz="2400" dirty="0" smtClean="0">
                <a:latin typeface="Tw Cen MT" pitchFamily="34" charset="0"/>
              </a:rPr>
              <a:t>tinggi rendahnya nilai </a:t>
            </a:r>
            <a:r>
              <a:rPr lang="id-ID" sz="2400" dirty="0" smtClean="0">
                <a:latin typeface="Tw Cen MT" pitchFamily="34" charset="0"/>
              </a:rPr>
              <a:t>tanah. </a:t>
            </a:r>
            <a:r>
              <a:rPr kumimoji="0" lang="id-ID" sz="2400" b="0" i="0" u="none" strike="noStrike" kern="1200" cap="none" spc="0" normalizeH="0" baseline="0" noProof="0" dirty="0" smtClean="0">
                <a:ln>
                  <a:noFill/>
                </a:ln>
                <a:solidFill>
                  <a:schemeClr val="tx1"/>
                </a:solidFill>
                <a:effectLst/>
                <a:uLnTx/>
                <a:uFillTx/>
                <a:latin typeface="Tw Cen MT" pitchFamily="34" charset="0"/>
              </a:rPr>
              <a:t>	</a:t>
            </a:r>
          </a:p>
        </p:txBody>
      </p:sp>
      <p:sp>
        <p:nvSpPr>
          <p:cNvPr id="6" name="Content Placeholder 2"/>
          <p:cNvSpPr txBox="1">
            <a:spLocks/>
          </p:cNvSpPr>
          <p:nvPr/>
        </p:nvSpPr>
        <p:spPr>
          <a:xfrm>
            <a:off x="457200" y="357166"/>
            <a:ext cx="8229600" cy="2857520"/>
          </a:xfrm>
          <a:prstGeom prst="rect">
            <a:avLst/>
          </a:prstGeom>
          <a:solidFill>
            <a:schemeClr val="accent6">
              <a:lumMod val="60000"/>
              <a:lumOff val="40000"/>
            </a:schemeClr>
          </a:solidFill>
        </p:spPr>
        <p:txBody>
          <a:bodyPr vert="horz" lIns="91440" tIns="45720" rIns="91440" bIns="45720" rtlCol="0">
            <a:normAutofit fontScale="92500"/>
          </a:bodyPr>
          <a:lstStyle/>
          <a:p>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a:p>
            <a:r>
              <a:rPr lang="id-ID" sz="2400" b="1" dirty="0" smtClean="0">
                <a:latin typeface="Tw Cen MT" pitchFamily="34" charset="0"/>
              </a:rPr>
              <a:t>Nilai Tanah </a:t>
            </a:r>
            <a:r>
              <a:rPr lang="id-ID" sz="2400" dirty="0" smtClean="0">
                <a:latin typeface="Tw Cen MT" pitchFamily="34" charset="0"/>
              </a:rPr>
              <a:t>adalah nilai pasar (</a:t>
            </a:r>
            <a:r>
              <a:rPr lang="id-ID" sz="2400" i="1" dirty="0" smtClean="0">
                <a:latin typeface="Tw Cen MT" pitchFamily="34" charset="0"/>
              </a:rPr>
              <a:t>market value) yang ditetapkan oleh</a:t>
            </a:r>
          </a:p>
          <a:p>
            <a:r>
              <a:rPr lang="id-ID" sz="2400" dirty="0" smtClean="0">
                <a:latin typeface="Tw Cen MT" pitchFamily="34" charset="0"/>
              </a:rPr>
              <a:t>Badan Pertanahan Nasional dalam Peta Zona Nilai Tanah yang disahkan oleh Kepala Kantor Pertanahan untuk tahun berkenaan dan untuk wilayah yang belum tersedia Peta Zona Nilai Tanah digunakan Nilai Jual Objek Pajak atas tanah pada tahun berkenaan (BPN RI, 2013)</a:t>
            </a:r>
            <a:endParaRPr kumimoji="0" lang="id-ID" sz="2400" b="0" i="0" u="none" strike="noStrike" kern="1200" cap="none" spc="0" normalizeH="0" baseline="0" noProof="0" dirty="0" smtClean="0">
              <a:ln>
                <a:noFill/>
              </a:ln>
              <a:solidFill>
                <a:schemeClr val="tx1"/>
              </a:solidFill>
              <a:effectLst/>
              <a:uLnTx/>
              <a:uFillTx/>
              <a:latin typeface="Tw Cen MT" pitchFamily="34" charset="0"/>
            </a:endParaRPr>
          </a:p>
          <a:p>
            <a:r>
              <a:rPr kumimoji="0" lang="id-ID" sz="2800" b="0" i="0" u="none" strike="noStrike" kern="1200" cap="none" spc="0" normalizeH="0" baseline="0" noProof="0" dirty="0" smtClean="0">
                <a:ln>
                  <a:noFill/>
                </a:ln>
                <a:solidFill>
                  <a:schemeClr val="tx1"/>
                </a:solidFill>
                <a:effectLst/>
                <a:uLnTx/>
                <a:uFillTx/>
                <a:latin typeface="Tw Cen MT"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857364"/>
            <a:ext cx="8229600" cy="3357586"/>
          </a:xfrm>
          <a:prstGeom prst="rect">
            <a:avLst/>
          </a:prstGeom>
          <a:solidFill>
            <a:schemeClr val="accent6">
              <a:lumMod val="60000"/>
              <a:lumOff val="40000"/>
            </a:schemeClr>
          </a:solidFill>
        </p:spPr>
        <p:txBody>
          <a:bodyPr vert="horz" lIns="91440" tIns="45720" rIns="91440" bIns="45720" rtlCol="0">
            <a:normAutofit/>
          </a:bodyPr>
          <a:lstStyle/>
          <a:p>
            <a:r>
              <a:rPr lang="id-ID" sz="2400" dirty="0" smtClean="0">
                <a:latin typeface="Tw Cen MT" pitchFamily="34" charset="0"/>
              </a:rPr>
              <a:t>Nilai tanah </a:t>
            </a:r>
            <a:r>
              <a:rPr lang="id-ID" sz="2400" dirty="0" smtClean="0">
                <a:latin typeface="Tw Cen MT" pitchFamily="34" charset="0"/>
              </a:rPr>
              <a:t>dibagi ke dalam dua tipe </a:t>
            </a:r>
            <a:r>
              <a:rPr lang="id-ID" sz="2400" dirty="0" smtClean="0">
                <a:latin typeface="Tw Cen MT" pitchFamily="34" charset="0"/>
              </a:rPr>
              <a:t>(Yunus, 2002)  </a:t>
            </a:r>
            <a:r>
              <a:rPr lang="id-ID" sz="2400" dirty="0" smtClean="0">
                <a:latin typeface="Tw Cen MT" pitchFamily="34" charset="0"/>
              </a:rPr>
              <a:t>yaitu </a:t>
            </a:r>
            <a:r>
              <a:rPr lang="id-ID" sz="2400" dirty="0" smtClean="0">
                <a:latin typeface="Tw Cen MT" pitchFamily="34" charset="0"/>
              </a:rPr>
              <a:t>:</a:t>
            </a:r>
          </a:p>
          <a:p>
            <a:pPr marL="457200" indent="-457200">
              <a:buAutoNum type="arabicPeriod"/>
            </a:pPr>
            <a:r>
              <a:rPr lang="id-ID" sz="2400" dirty="0" smtClean="0">
                <a:latin typeface="Tw Cen MT" pitchFamily="34" charset="0"/>
              </a:rPr>
              <a:t>nilai </a:t>
            </a:r>
            <a:r>
              <a:rPr lang="id-ID" sz="2400" dirty="0" smtClean="0">
                <a:latin typeface="Tw Cen MT" pitchFamily="34" charset="0"/>
              </a:rPr>
              <a:t>tanah pertanian </a:t>
            </a:r>
            <a:r>
              <a:rPr lang="id-ID" sz="2400" dirty="0" smtClean="0">
                <a:latin typeface="Tw Cen MT" pitchFamily="34" charset="0"/>
              </a:rPr>
              <a:t>yang </a:t>
            </a:r>
            <a:r>
              <a:rPr lang="sv-SE" sz="2400" dirty="0" smtClean="0">
                <a:latin typeface="Tw Cen MT" pitchFamily="34" charset="0"/>
              </a:rPr>
              <a:t>dikaitkan </a:t>
            </a:r>
            <a:r>
              <a:rPr lang="sv-SE" sz="2400" dirty="0" smtClean="0">
                <a:latin typeface="Tw Cen MT" pitchFamily="34" charset="0"/>
              </a:rPr>
              <a:t>dengan usaha - </a:t>
            </a:r>
            <a:r>
              <a:rPr lang="id-ID" sz="2400" dirty="0" smtClean="0">
                <a:latin typeface="Tw Cen MT" pitchFamily="34" charset="0"/>
              </a:rPr>
              <a:t>u</a:t>
            </a:r>
            <a:r>
              <a:rPr lang="sv-SE" sz="2400" dirty="0" smtClean="0">
                <a:latin typeface="Tw Cen MT" pitchFamily="34" charset="0"/>
              </a:rPr>
              <a:t>saha </a:t>
            </a:r>
            <a:r>
              <a:rPr lang="sv-SE" sz="2400" dirty="0" smtClean="0">
                <a:latin typeface="Tw Cen MT" pitchFamily="34" charset="0"/>
              </a:rPr>
              <a:t>dalam bidang </a:t>
            </a:r>
            <a:r>
              <a:rPr lang="sv-SE" sz="2400" dirty="0" smtClean="0">
                <a:latin typeface="Tw Cen MT" pitchFamily="34" charset="0"/>
              </a:rPr>
              <a:t>pertanian</a:t>
            </a:r>
            <a:endParaRPr lang="id-ID" sz="2400" dirty="0" smtClean="0">
              <a:latin typeface="Tw Cen MT" pitchFamily="34" charset="0"/>
            </a:endParaRPr>
          </a:p>
          <a:p>
            <a:pPr marL="457200" indent="-457200">
              <a:buAutoNum type="arabicPeriod"/>
            </a:pPr>
            <a:r>
              <a:rPr lang="sv-SE" sz="2400" dirty="0" smtClean="0">
                <a:latin typeface="Tw Cen MT" pitchFamily="34" charset="0"/>
              </a:rPr>
              <a:t>nilai </a:t>
            </a:r>
            <a:r>
              <a:rPr lang="sv-SE" sz="2400" dirty="0" smtClean="0">
                <a:latin typeface="Tw Cen MT" pitchFamily="34" charset="0"/>
              </a:rPr>
              <a:t>tanah </a:t>
            </a:r>
            <a:r>
              <a:rPr lang="sv-SE" sz="2400" dirty="0" smtClean="0">
                <a:latin typeface="Tw Cen MT" pitchFamily="34" charset="0"/>
              </a:rPr>
              <a:t>spekulatif</a:t>
            </a:r>
            <a:r>
              <a:rPr lang="id-ID" sz="2400" dirty="0" smtClean="0">
                <a:latin typeface="Tw Cen MT" pitchFamily="34" charset="0"/>
              </a:rPr>
              <a:t> sebagai </a:t>
            </a:r>
            <a:r>
              <a:rPr lang="id-ID" sz="2400" dirty="0" smtClean="0">
                <a:latin typeface="Tw Cen MT" pitchFamily="34" charset="0"/>
              </a:rPr>
              <a:t>akibat adanya derajad antisipasi terhadap perluasan fisik kota </a:t>
            </a:r>
            <a:r>
              <a:rPr lang="id-ID" sz="2400" dirty="0" smtClean="0">
                <a:latin typeface="Tw Cen MT" pitchFamily="34" charset="0"/>
              </a:rPr>
              <a:t>yang meningkat </a:t>
            </a:r>
            <a:r>
              <a:rPr lang="id-ID" sz="2400" dirty="0" smtClean="0">
                <a:latin typeface="Tw Cen MT" pitchFamily="34" charset="0"/>
              </a:rPr>
              <a:t>pada areal yang bersangkutan sehingga penentuan besarnya nilai </a:t>
            </a:r>
            <a:r>
              <a:rPr lang="id-ID" sz="2400" dirty="0" smtClean="0">
                <a:latin typeface="Tw Cen MT" pitchFamily="34" charset="0"/>
              </a:rPr>
              <a:t>tanah selalu </a:t>
            </a:r>
            <a:r>
              <a:rPr lang="id-ID" sz="2400" dirty="0" smtClean="0">
                <a:latin typeface="Tw Cen MT" pitchFamily="34" charset="0"/>
              </a:rPr>
              <a:t>dikaitkan dengan kepentingan non agraris.</a:t>
            </a:r>
            <a:endParaRPr kumimoji="0" lang="id-ID" sz="2800" b="0" i="0" u="none" strike="noStrike" kern="1200" cap="none" spc="0" normalizeH="0" baseline="0" noProof="0" dirty="0" smtClean="0">
              <a:ln>
                <a:noFill/>
              </a:ln>
              <a:solidFill>
                <a:schemeClr val="tx1"/>
              </a:solidFill>
              <a:effectLst/>
              <a:uLnTx/>
              <a:uFillTx/>
              <a:latin typeface="Tw Cen MT" pitchFamily="34" charset="0"/>
            </a:endParaRPr>
          </a:p>
        </p:txBody>
      </p:sp>
      <p:sp>
        <p:nvSpPr>
          <p:cNvPr id="6" name="Title 1"/>
          <p:cNvSpPr>
            <a:spLocks noGrp="1"/>
          </p:cNvSpPr>
          <p:nvPr>
            <p:ph type="title"/>
          </p:nvPr>
        </p:nvSpPr>
        <p:spPr>
          <a:xfrm>
            <a:off x="457200" y="274638"/>
            <a:ext cx="8229600" cy="1154098"/>
          </a:xfrm>
          <a:solidFill>
            <a:srgbClr val="FFC000"/>
          </a:solidFill>
        </p:spPr>
        <p:txBody>
          <a:bodyPr>
            <a:normAutofit/>
          </a:bodyPr>
          <a:lstStyle/>
          <a:p>
            <a:r>
              <a:rPr lang="id-ID" dirty="0" smtClean="0">
                <a:latin typeface="Tw Cen MT" pitchFamily="34" charset="0"/>
              </a:rPr>
              <a:t>POLA DAN STRUKTUR</a:t>
            </a:r>
            <a:endParaRPr lang="id-ID" dirty="0">
              <a:latin typeface="Tw Cen MT"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766</Words>
  <Application>Microsoft Office PowerPoint</Application>
  <PresentationFormat>On-screen Show (4:3)</PresentationFormat>
  <Paragraphs>156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LAND VALUE</vt:lpstr>
      <vt:lpstr>DEFINISI</vt:lpstr>
      <vt:lpstr>Slide 3</vt:lpstr>
      <vt:lpstr>NILAI TANAH</vt:lpstr>
      <vt:lpstr>Slide 5</vt:lpstr>
      <vt:lpstr>Slide 6</vt:lpstr>
      <vt:lpstr>Slide 7</vt:lpstr>
      <vt:lpstr>Slide 8</vt:lpstr>
      <vt:lpstr>POLA DAN STRUKTUR</vt:lpstr>
      <vt:lpstr>Slide 10</vt:lpstr>
      <vt:lpstr>FAKTOR PENENTU NILAI TANAH</vt:lpstr>
      <vt:lpstr>Slide 12</vt:lpstr>
      <vt:lpstr>Slide 13</vt:lpstr>
      <vt:lpstr>Slide 14</vt:lpstr>
      <vt:lpstr>Slide 15</vt:lpstr>
      <vt:lpstr>Slide 16</vt:lpstr>
      <vt:lpstr>Slide 17</vt:lpstr>
      <vt:lpstr>PENILAIAN TANAH</vt:lpstr>
      <vt:lpstr>Slide 19</vt:lpstr>
      <vt:lpstr>METODE PENILAIAN TANAH</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VALUE</dc:title>
  <dc:creator>IDHAR_KU</dc:creator>
  <cp:lastModifiedBy>IDHAR_KU</cp:lastModifiedBy>
  <cp:revision>33</cp:revision>
  <dcterms:created xsi:type="dcterms:W3CDTF">2018-10-16T02:24:36Z</dcterms:created>
  <dcterms:modified xsi:type="dcterms:W3CDTF">2018-10-17T17:27:35Z</dcterms:modified>
</cp:coreProperties>
</file>