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9" r:id="rId11"/>
    <p:sldId id="276" r:id="rId12"/>
    <p:sldId id="277" r:id="rId13"/>
    <p:sldId id="278" r:id="rId14"/>
    <p:sldId id="267" r:id="rId15"/>
    <p:sldId id="266" r:id="rId16"/>
    <p:sldId id="268" r:id="rId17"/>
    <p:sldId id="271" r:id="rId18"/>
    <p:sldId id="270" r:id="rId19"/>
    <p:sldId id="273" r:id="rId20"/>
    <p:sldId id="272" r:id="rId21"/>
    <p:sldId id="279" r:id="rId22"/>
    <p:sldId id="274" r:id="rId23"/>
    <p:sldId id="275" r:id="rId24"/>
    <p:sldId id="280" r:id="rId2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5" d="100"/>
          <a:sy n="55" d="100"/>
        </p:scale>
        <p:origin x="-102"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7BAF89B-8762-4693-AB43-511D67956FD5}" type="datetimeFigureOut">
              <a:rPr lang="id-ID" smtClean="0"/>
              <a:pPr/>
              <a:t>07/11/2018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FADF357-0B39-4B71-9752-85BF3792BA67}"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7BAF89B-8762-4693-AB43-511D67956FD5}" type="datetimeFigureOut">
              <a:rPr lang="id-ID" smtClean="0"/>
              <a:pPr/>
              <a:t>07/11/2018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FADF357-0B39-4B71-9752-85BF3792BA67}"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7BAF89B-8762-4693-AB43-511D67956FD5}" type="datetimeFigureOut">
              <a:rPr lang="id-ID" smtClean="0"/>
              <a:pPr/>
              <a:t>07/11/2018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FADF357-0B39-4B71-9752-85BF3792BA67}"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7BAF89B-8762-4693-AB43-511D67956FD5}" type="datetimeFigureOut">
              <a:rPr lang="id-ID" smtClean="0"/>
              <a:pPr/>
              <a:t>07/11/2018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FADF357-0B39-4B71-9752-85BF3792BA67}"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BAF89B-8762-4693-AB43-511D67956FD5}" type="datetimeFigureOut">
              <a:rPr lang="id-ID" smtClean="0"/>
              <a:pPr/>
              <a:t>07/11/2018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FADF357-0B39-4B71-9752-85BF3792BA67}"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7BAF89B-8762-4693-AB43-511D67956FD5}" type="datetimeFigureOut">
              <a:rPr lang="id-ID" smtClean="0"/>
              <a:pPr/>
              <a:t>07/11/2018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FADF357-0B39-4B71-9752-85BF3792BA67}"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7BAF89B-8762-4693-AB43-511D67956FD5}" type="datetimeFigureOut">
              <a:rPr lang="id-ID" smtClean="0"/>
              <a:pPr/>
              <a:t>07/11/2018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FADF357-0B39-4B71-9752-85BF3792BA67}"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7BAF89B-8762-4693-AB43-511D67956FD5}" type="datetimeFigureOut">
              <a:rPr lang="id-ID" smtClean="0"/>
              <a:pPr/>
              <a:t>07/11/2018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FADF357-0B39-4B71-9752-85BF3792BA67}"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BAF89B-8762-4693-AB43-511D67956FD5}" type="datetimeFigureOut">
              <a:rPr lang="id-ID" smtClean="0"/>
              <a:pPr/>
              <a:t>07/11/2018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FADF357-0B39-4B71-9752-85BF3792BA6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BAF89B-8762-4693-AB43-511D67956FD5}" type="datetimeFigureOut">
              <a:rPr lang="id-ID" smtClean="0"/>
              <a:pPr/>
              <a:t>07/11/2018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FADF357-0B39-4B71-9752-85BF3792BA67}"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BAF89B-8762-4693-AB43-511D67956FD5}" type="datetimeFigureOut">
              <a:rPr lang="id-ID" smtClean="0"/>
              <a:pPr/>
              <a:t>07/11/2018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FADF357-0B39-4B71-9752-85BF3792BA67}"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AF89B-8762-4693-AB43-511D67956FD5}" type="datetimeFigureOut">
              <a:rPr lang="id-ID" smtClean="0"/>
              <a:pPr/>
              <a:t>07/11/2018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ADF357-0B39-4B71-9752-85BF3792BA67}"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LAND DEVELOPMENT</a:t>
            </a:r>
            <a:endParaRPr lang="id-ID" dirty="0"/>
          </a:p>
        </p:txBody>
      </p:sp>
      <p:sp>
        <p:nvSpPr>
          <p:cNvPr id="3" name="Subtitle 2"/>
          <p:cNvSpPr>
            <a:spLocks noGrp="1"/>
          </p:cNvSpPr>
          <p:nvPr>
            <p:ph type="subTitle" idx="1"/>
          </p:nvPr>
        </p:nvSpPr>
        <p:spPr/>
        <p:txBody>
          <a:bodyPr/>
          <a:lstStyle/>
          <a:p>
            <a:r>
              <a:rPr lang="id-ID" dirty="0" smtClean="0"/>
              <a:t>Wa Ode nurhaidar</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357298"/>
            <a:ext cx="8229600" cy="4500594"/>
          </a:xfrm>
          <a:solidFill>
            <a:schemeClr val="accent6">
              <a:lumMod val="60000"/>
              <a:lumOff val="40000"/>
            </a:schemeClr>
          </a:solidFill>
        </p:spPr>
        <p:txBody>
          <a:bodyPr>
            <a:normAutofit/>
          </a:bodyPr>
          <a:lstStyle/>
          <a:p>
            <a:pPr marL="514350" indent="-514350">
              <a:buNone/>
            </a:pPr>
            <a:r>
              <a:rPr lang="id-ID" dirty="0" smtClean="0">
                <a:latin typeface="Tw Cen MT" pitchFamily="34" charset="0"/>
              </a:rPr>
              <a:t>	Secara sederhana kebijakan penguasaan tanah merumuskan bagaimana tanah dikelompokkan bedasarkan hak penguasan tanah apakah tanah negara atau bukan tanah negara. Selanjutnya ditentukan jenis hak atas tanah, seberapa luas yang dapat dikuasai dan bagaimana distribusi penguasaan tanah.  </a:t>
            </a:r>
            <a:endParaRPr lang="id-ID" dirty="0" smtClean="0">
              <a:latin typeface="Tw Cen MT"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290"/>
            <a:ext cx="8229600" cy="6429420"/>
          </a:xfrm>
          <a:solidFill>
            <a:schemeClr val="accent6">
              <a:lumMod val="60000"/>
              <a:lumOff val="40000"/>
            </a:schemeClr>
          </a:solidFill>
        </p:spPr>
        <p:txBody>
          <a:bodyPr>
            <a:normAutofit lnSpcReduction="10000"/>
          </a:bodyPr>
          <a:lstStyle/>
          <a:p>
            <a:pPr marL="514350" indent="-514350">
              <a:buNone/>
            </a:pPr>
            <a:r>
              <a:rPr lang="id-ID" sz="2800" dirty="0" smtClean="0">
                <a:latin typeface="Tw Cen MT" pitchFamily="34" charset="0"/>
              </a:rPr>
              <a:t>	Sebagaimana dijelaskan pengelompokan/ kategorisasi penguasaan tanah di Indonesia dibedakan menjadi tanah negara dan bukan tanah negara.</a:t>
            </a:r>
          </a:p>
          <a:p>
            <a:pPr marL="514350" indent="-514350">
              <a:buNone/>
            </a:pPr>
            <a:r>
              <a:rPr lang="id-ID" sz="2800" dirty="0" smtClean="0">
                <a:latin typeface="Tw Cen MT" pitchFamily="34" charset="0"/>
              </a:rPr>
              <a:t>Sehingga kebijakan ini harus memberikan definisi dan kriteria yang jelas atas pembagiannya.</a:t>
            </a:r>
          </a:p>
          <a:p>
            <a:pPr marL="514350" indent="-514350">
              <a:buNone/>
            </a:pPr>
            <a:r>
              <a:rPr lang="id-ID" sz="2800" dirty="0" smtClean="0">
                <a:latin typeface="Tw Cen MT" pitchFamily="34" charset="0"/>
              </a:rPr>
              <a:t>Pada kenyataannya di Indonesia definisi dan kriteria tanah negara masih menjadi perdebatan terutama dikaitkan dengan sistem penguasaan masyarakat adat. </a:t>
            </a:r>
          </a:p>
          <a:p>
            <a:pPr marL="514350" indent="-514350">
              <a:buNone/>
            </a:pPr>
            <a:r>
              <a:rPr lang="id-ID" sz="2800" dirty="0" smtClean="0">
                <a:latin typeface="Tw Cen MT" pitchFamily="34" charset="0"/>
              </a:rPr>
              <a:t>Disatu sisi, negara memgakui sistem penguasaan masyarakat ada sementara disisi lain seringkali di marginalkan dengan alasan kepentingan pembangunan atau kepentingan nasional yang lebih luas.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290"/>
            <a:ext cx="8229600" cy="6429420"/>
          </a:xfrm>
          <a:solidFill>
            <a:schemeClr val="accent6">
              <a:lumMod val="60000"/>
              <a:lumOff val="40000"/>
            </a:schemeClr>
          </a:solidFill>
        </p:spPr>
        <p:txBody>
          <a:bodyPr>
            <a:normAutofit/>
          </a:bodyPr>
          <a:lstStyle/>
          <a:p>
            <a:pPr marL="514350" indent="-514350">
              <a:buNone/>
            </a:pPr>
            <a:r>
              <a:rPr lang="id-ID" sz="2800" dirty="0" smtClean="0">
                <a:latin typeface="Tw Cen MT" pitchFamily="34" charset="0"/>
              </a:rPr>
              <a:t>Sebenarnya kategorisasi hak atas tanah diatur dalam UUPA 4 jenis hak, namun kenyataannya dalam praktek pendaftaran tanah hanya mencatat dan mendaftarkan hak atas tanah kedalam sistem administrasi pertanahan yaitu:</a:t>
            </a:r>
          </a:p>
          <a:p>
            <a:pPr marL="514350" indent="-514350">
              <a:buNone/>
            </a:pPr>
            <a:r>
              <a:rPr lang="id-ID" sz="2800" dirty="0" smtClean="0">
                <a:latin typeface="Tw Cen MT" pitchFamily="34" charset="0"/>
              </a:rPr>
              <a:t>	</a:t>
            </a:r>
            <a:r>
              <a:rPr lang="id-ID" sz="2800" dirty="0" smtClean="0">
                <a:latin typeface="Tw Cen MT" pitchFamily="34" charset="0"/>
              </a:rPr>
              <a:t>1. Hak milik</a:t>
            </a:r>
          </a:p>
          <a:p>
            <a:pPr marL="514350" indent="-514350">
              <a:buNone/>
            </a:pPr>
            <a:r>
              <a:rPr lang="id-ID" sz="2800" dirty="0" smtClean="0">
                <a:latin typeface="Tw Cen MT" pitchFamily="34" charset="0"/>
              </a:rPr>
              <a:t>	</a:t>
            </a:r>
            <a:r>
              <a:rPr lang="id-ID" sz="2800" dirty="0" smtClean="0">
                <a:latin typeface="Tw Cen MT" pitchFamily="34" charset="0"/>
              </a:rPr>
              <a:t>2. Hak Guna Bangunan (HGB)</a:t>
            </a:r>
          </a:p>
          <a:p>
            <a:pPr marL="514350" indent="-514350">
              <a:buNone/>
            </a:pPr>
            <a:r>
              <a:rPr lang="id-ID" sz="2800" dirty="0" smtClean="0">
                <a:latin typeface="Tw Cen MT" pitchFamily="34" charset="0"/>
              </a:rPr>
              <a:t>	</a:t>
            </a:r>
            <a:r>
              <a:rPr lang="id-ID" sz="2800" dirty="0" smtClean="0">
                <a:latin typeface="Tw Cen MT" pitchFamily="34" charset="0"/>
              </a:rPr>
              <a:t>3. Hak Guna Usahan (HGU)</a:t>
            </a:r>
          </a:p>
          <a:p>
            <a:pPr marL="514350" indent="-514350">
              <a:buNone/>
            </a:pPr>
            <a:r>
              <a:rPr lang="id-ID" sz="2800" dirty="0" smtClean="0">
                <a:latin typeface="Tw Cen MT" pitchFamily="34" charset="0"/>
              </a:rPr>
              <a:t>	</a:t>
            </a:r>
            <a:r>
              <a:rPr lang="id-ID" sz="2800" dirty="0" smtClean="0">
                <a:latin typeface="Tw Cen MT" pitchFamily="34" charset="0"/>
              </a:rPr>
              <a:t>4. Hak pakai (HP)</a:t>
            </a:r>
          </a:p>
          <a:p>
            <a:pPr marL="514350" indent="-514350">
              <a:buNone/>
            </a:pPr>
            <a:r>
              <a:rPr lang="id-ID" sz="2800" dirty="0" smtClean="0">
                <a:latin typeface="Tw Cen MT" pitchFamily="34" charset="0"/>
              </a:rPr>
              <a:t>	</a:t>
            </a:r>
            <a:r>
              <a:rPr lang="id-ID" sz="2800" dirty="0" smtClean="0">
                <a:latin typeface="Tw Cen MT" pitchFamily="34" charset="0"/>
              </a:rPr>
              <a:t>5. Hak pengelolaan (HPI)</a:t>
            </a:r>
          </a:p>
          <a:p>
            <a:pPr marL="514350" indent="-514350">
              <a:buNone/>
            </a:pPr>
            <a:endParaRPr lang="id-ID" sz="2800" dirty="0" smtClean="0">
              <a:latin typeface="Tw Cen MT"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290"/>
            <a:ext cx="8229600" cy="6429420"/>
          </a:xfrm>
          <a:solidFill>
            <a:schemeClr val="accent6">
              <a:lumMod val="60000"/>
              <a:lumOff val="40000"/>
            </a:schemeClr>
          </a:solidFill>
        </p:spPr>
        <p:txBody>
          <a:bodyPr>
            <a:normAutofit/>
          </a:bodyPr>
          <a:lstStyle/>
          <a:p>
            <a:pPr marL="514350" indent="-514350">
              <a:buNone/>
            </a:pPr>
            <a:r>
              <a:rPr lang="id-ID" sz="2800" dirty="0" smtClean="0">
                <a:latin typeface="Tw Cen MT" pitchFamily="34" charset="0"/>
              </a:rPr>
              <a:t>	Hal ini menunjukkan adanya kesenjangan antara penguasaan tanah dengan sistem administrasi pertanahan yang ada.</a:t>
            </a:r>
          </a:p>
          <a:p>
            <a:pPr marL="514350" indent="-514350">
              <a:buNone/>
            </a:pPr>
            <a:endParaRPr lang="id-ID" sz="2800" dirty="0" smtClean="0">
              <a:latin typeface="Tw Cen MT" pitchFamily="34" charset="0"/>
            </a:endParaRPr>
          </a:p>
          <a:p>
            <a:pPr marL="514350" indent="-514350">
              <a:buNone/>
            </a:pPr>
            <a:endParaRPr lang="id-ID" sz="2800" dirty="0" smtClean="0">
              <a:latin typeface="Tw Cen MT" pitchFamily="34" charset="0"/>
            </a:endParaRPr>
          </a:p>
          <a:p>
            <a:pPr marL="514350" indent="-514350">
              <a:buNone/>
            </a:pPr>
            <a:r>
              <a:rPr lang="id-ID" sz="2800" dirty="0" smtClean="0">
                <a:latin typeface="Tw Cen MT" pitchFamily="34" charset="0"/>
              </a:rPr>
              <a:t>	Untuk itu, kebijakan penguasaan tanah diarahkan pada penyederhanaan instrumen, memastikan distribusi penguasaan tanag yang adil dan merata bagi seluruh rakyat Indonesia. </a:t>
            </a:r>
            <a:endParaRPr lang="id-ID" sz="2800" dirty="0" smtClean="0">
              <a:latin typeface="Tw Cen MT"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572560" cy="6143668"/>
          </a:xfrm>
          <a:solidFill>
            <a:schemeClr val="accent6">
              <a:lumMod val="40000"/>
              <a:lumOff val="60000"/>
            </a:schemeClr>
          </a:solidFill>
        </p:spPr>
        <p:txBody>
          <a:bodyPr>
            <a:noAutofit/>
          </a:bodyPr>
          <a:lstStyle/>
          <a:p>
            <a:pPr marL="514350" indent="-514350">
              <a:buNone/>
            </a:pPr>
            <a:r>
              <a:rPr lang="id-ID" sz="3600" b="1" dirty="0" smtClean="0">
                <a:latin typeface="Tw Cen MT" pitchFamily="34" charset="0"/>
              </a:rPr>
              <a:t>Dasar Hukum kebijakan penguasaan tanah </a:t>
            </a:r>
          </a:p>
          <a:p>
            <a:pPr marL="514350" indent="-514350">
              <a:buAutoNum type="arabicPeriod"/>
            </a:pPr>
            <a:endParaRPr lang="id-ID" sz="2400" dirty="0">
              <a:latin typeface="Tw Cen MT" pitchFamily="34" charset="0"/>
            </a:endParaRPr>
          </a:p>
          <a:p>
            <a:pPr marL="514350" indent="-514350">
              <a:buAutoNum type="arabicPeriod"/>
            </a:pPr>
            <a:r>
              <a:rPr lang="id-ID" sz="2400" dirty="0" smtClean="0">
                <a:latin typeface="Tw Cen MT" pitchFamily="34" charset="0"/>
              </a:rPr>
              <a:t>Pasal 7, 10 dan 17 Undang Undang Pokok Agraria (UUPA)</a:t>
            </a:r>
          </a:p>
          <a:p>
            <a:pPr marL="514350" indent="-514350">
              <a:buAutoNum type="arabicPeriod"/>
            </a:pPr>
            <a:r>
              <a:rPr lang="id-ID" sz="2400" dirty="0" smtClean="0">
                <a:latin typeface="Tw Cen MT" pitchFamily="34" charset="0"/>
              </a:rPr>
              <a:t>Undang Undang No. 1 Tahun 1958 tentang penghapusan tanah partikelir jo peraturan pemerintah No. 18 Tahun 1958 tentang pelaksanaan undang undang penghapusan tanah partikelir</a:t>
            </a:r>
          </a:p>
          <a:p>
            <a:pPr marL="514350" indent="-514350">
              <a:buAutoNum type="arabicPeriod"/>
            </a:pPr>
            <a:r>
              <a:rPr lang="id-ID" sz="2400" dirty="0" smtClean="0">
                <a:latin typeface="Tw Cen MT" pitchFamily="34" charset="0"/>
              </a:rPr>
              <a:t>Undang Undang No. 56 Tahun 1960 tentang penetapan </a:t>
            </a:r>
            <a:r>
              <a:rPr lang="id-ID" sz="2800" dirty="0" smtClean="0">
                <a:latin typeface="Tw Cen MT" pitchFamily="34" charset="0"/>
              </a:rPr>
              <a:t>luas tanah pertanian jo peraturan pemerintah No. 224 Tahun 1961 tentang pelaksanaan pembagian tanah dan pemberian ganti rugi </a:t>
            </a:r>
          </a:p>
          <a:p>
            <a:pPr marL="514350" indent="-514350">
              <a:buAutoNum type="arabicPeriod"/>
            </a:pPr>
            <a:r>
              <a:rPr lang="id-ID" sz="2800" dirty="0" smtClean="0">
                <a:latin typeface="Tw Cen MT" pitchFamily="34" charset="0"/>
              </a:rPr>
              <a:t>Undang Undang No. 2 Tahun 1960 tentang perjanjian bagi hasil. </a:t>
            </a:r>
            <a:endParaRPr lang="id-ID" sz="2800" dirty="0">
              <a:latin typeface="Tw Cen MT"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229600" cy="6357982"/>
          </a:xfrm>
          <a:solidFill>
            <a:schemeClr val="accent6">
              <a:lumMod val="60000"/>
              <a:lumOff val="40000"/>
            </a:schemeClr>
          </a:solidFill>
        </p:spPr>
        <p:txBody>
          <a:bodyPr>
            <a:normAutofit/>
          </a:bodyPr>
          <a:lstStyle/>
          <a:p>
            <a:pPr marL="514350" indent="-514350">
              <a:buNone/>
            </a:pPr>
            <a:r>
              <a:rPr lang="id-ID" sz="3600" b="1" dirty="0" smtClean="0">
                <a:latin typeface="Tw Cen MT" pitchFamily="34" charset="0"/>
              </a:rPr>
              <a:t>2. Komponen Kebijakan Administrasi Pertanahan</a:t>
            </a:r>
          </a:p>
          <a:p>
            <a:pPr marL="514350" indent="-514350">
              <a:buNone/>
            </a:pPr>
            <a:endParaRPr lang="id-ID" dirty="0">
              <a:latin typeface="Tw Cen MT" pitchFamily="34" charset="0"/>
            </a:endParaRPr>
          </a:p>
          <a:p>
            <a:pPr marL="514350" indent="-514350">
              <a:buNone/>
            </a:pPr>
            <a:r>
              <a:rPr lang="id-ID" dirty="0" smtClean="0">
                <a:latin typeface="Tw Cen MT" pitchFamily="34" charset="0"/>
              </a:rPr>
              <a:t>	Komponen </a:t>
            </a:r>
            <a:r>
              <a:rPr lang="id-ID" dirty="0" smtClean="0">
                <a:latin typeface="Tw Cen MT" pitchFamily="34" charset="0"/>
              </a:rPr>
              <a:t>kebijakan ini merumuskan bagaimana pengelolaan </a:t>
            </a:r>
            <a:r>
              <a:rPr lang="id-ID" dirty="0" smtClean="0">
                <a:latin typeface="Tw Cen MT" pitchFamily="34" charset="0"/>
              </a:rPr>
              <a:t>pertanahan </a:t>
            </a:r>
            <a:r>
              <a:rPr lang="id-ID" dirty="0" smtClean="0">
                <a:latin typeface="Tw Cen MT" pitchFamily="34" charset="0"/>
              </a:rPr>
              <a:t>mulai dari aspek  </a:t>
            </a:r>
            <a:r>
              <a:rPr lang="id-ID" dirty="0" smtClean="0"/>
              <a:t>pengaturan, penguasaan dan penatagunaan tanah, pengurusan hak-hak atas tanah, serta pengukuran, pemetaan dan pendaftaran tanah. </a:t>
            </a:r>
            <a:endParaRPr lang="id-ID" dirty="0" smtClean="0">
              <a:latin typeface="Tw Cen MT"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229600" cy="6357982"/>
          </a:xfrm>
          <a:solidFill>
            <a:schemeClr val="accent6">
              <a:lumMod val="60000"/>
              <a:lumOff val="40000"/>
            </a:schemeClr>
          </a:solidFill>
        </p:spPr>
        <p:txBody>
          <a:bodyPr>
            <a:normAutofit/>
          </a:bodyPr>
          <a:lstStyle/>
          <a:p>
            <a:pPr marL="514350" indent="-514350">
              <a:buNone/>
            </a:pPr>
            <a:endParaRPr lang="id-ID" dirty="0" smtClean="0">
              <a:latin typeface="Tw Cen MT" pitchFamily="34" charset="0"/>
            </a:endParaRPr>
          </a:p>
        </p:txBody>
      </p:sp>
      <p:pic>
        <p:nvPicPr>
          <p:cNvPr id="1026" name="Picture 2"/>
          <p:cNvPicPr>
            <a:picLocks noChangeAspect="1" noChangeArrowheads="1"/>
          </p:cNvPicPr>
          <p:nvPr/>
        </p:nvPicPr>
        <p:blipFill>
          <a:blip r:embed="rId2"/>
          <a:srcRect t="14634"/>
          <a:stretch>
            <a:fillRect/>
          </a:stretch>
        </p:blipFill>
        <p:spPr bwMode="auto">
          <a:xfrm>
            <a:off x="666723" y="1357298"/>
            <a:ext cx="7810554" cy="5000660"/>
          </a:xfrm>
          <a:prstGeom prst="rect">
            <a:avLst/>
          </a:prstGeom>
          <a:noFill/>
          <a:ln w="9525">
            <a:noFill/>
            <a:miter lim="800000"/>
            <a:headEnd/>
            <a:tailEnd/>
          </a:ln>
          <a:effectLst/>
        </p:spPr>
      </p:pic>
      <p:sp>
        <p:nvSpPr>
          <p:cNvPr id="6" name="TextBox 5"/>
          <p:cNvSpPr txBox="1"/>
          <p:nvPr/>
        </p:nvSpPr>
        <p:spPr>
          <a:xfrm>
            <a:off x="714348" y="571481"/>
            <a:ext cx="7786742" cy="584775"/>
          </a:xfrm>
          <a:prstGeom prst="rect">
            <a:avLst/>
          </a:prstGeom>
          <a:solidFill>
            <a:schemeClr val="accent6">
              <a:lumMod val="75000"/>
            </a:schemeClr>
          </a:solidFill>
        </p:spPr>
        <p:txBody>
          <a:bodyPr wrap="square" rtlCol="0">
            <a:spAutoFit/>
          </a:bodyPr>
          <a:lstStyle/>
          <a:p>
            <a:r>
              <a:rPr lang="id-ID" sz="3200" dirty="0" smtClean="0">
                <a:latin typeface="Tw Cen MT" pitchFamily="34" charset="0"/>
              </a:rPr>
              <a:t>KEBIJAKAN PENGEMBANGAN PERTANAHAN</a:t>
            </a:r>
            <a:endParaRPr lang="id-ID" sz="3200" dirty="0">
              <a:latin typeface="Tw Cen MT"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229600" cy="6357982"/>
          </a:xfrm>
          <a:solidFill>
            <a:schemeClr val="accent6">
              <a:lumMod val="60000"/>
              <a:lumOff val="40000"/>
            </a:schemeClr>
          </a:solidFill>
        </p:spPr>
        <p:txBody>
          <a:bodyPr>
            <a:normAutofit fontScale="92500" lnSpcReduction="20000"/>
          </a:bodyPr>
          <a:lstStyle/>
          <a:p>
            <a:pPr>
              <a:buNone/>
            </a:pPr>
            <a:r>
              <a:rPr lang="id-ID" dirty="0" smtClean="0">
                <a:latin typeface="Tw Cen MT" pitchFamily="34" charset="0"/>
              </a:rPr>
              <a:t>Pada </a:t>
            </a:r>
            <a:r>
              <a:rPr lang="id-ID" dirty="0" smtClean="0">
                <a:latin typeface="Tw Cen MT" pitchFamily="34" charset="0"/>
              </a:rPr>
              <a:t>dasarnya </a:t>
            </a:r>
            <a:r>
              <a:rPr lang="id-ID" dirty="0" smtClean="0">
                <a:latin typeface="Tw Cen MT" pitchFamily="34" charset="0"/>
              </a:rPr>
              <a:t>kebijakan administrasi pertanahan adalah </a:t>
            </a:r>
            <a:r>
              <a:rPr lang="id-ID" sz="2800" dirty="0" smtClean="0">
                <a:latin typeface="Tw Cen MT" pitchFamily="34" charset="0"/>
              </a:rPr>
              <a:t>merumuskan bagaimana penguasaan dan pemilikan </a:t>
            </a:r>
            <a:r>
              <a:rPr lang="id-ID" sz="2800" dirty="0" smtClean="0">
                <a:latin typeface="Tw Cen MT" pitchFamily="34" charset="0"/>
              </a:rPr>
              <a:t>tanah oleh </a:t>
            </a:r>
            <a:r>
              <a:rPr lang="id-ID" sz="2800" b="1" dirty="0" smtClean="0">
                <a:latin typeface="Tw Cen MT" pitchFamily="34" charset="0"/>
              </a:rPr>
              <a:t>subyek hak</a:t>
            </a:r>
            <a:r>
              <a:rPr lang="id-ID" sz="2800" dirty="0" smtClean="0">
                <a:latin typeface="Tw Cen MT" pitchFamily="34" charset="0"/>
              </a:rPr>
              <a:t> baik perorangan maupun badan hukum tersebut </a:t>
            </a:r>
            <a:r>
              <a:rPr lang="id-ID" sz="2800" dirty="0" smtClean="0">
                <a:latin typeface="Tw Cen MT" pitchFamily="34" charset="0"/>
              </a:rPr>
              <a:t>dicatat berdasarkan </a:t>
            </a:r>
            <a:r>
              <a:rPr lang="id-ID" sz="2800" dirty="0" smtClean="0">
                <a:latin typeface="Tw Cen MT" pitchFamily="34" charset="0"/>
              </a:rPr>
              <a:t>jenis atau status hubungan hukumnya. </a:t>
            </a:r>
            <a:endParaRPr lang="id-ID" sz="2800" dirty="0" smtClean="0">
              <a:latin typeface="Tw Cen MT" pitchFamily="34" charset="0"/>
            </a:endParaRPr>
          </a:p>
          <a:p>
            <a:pPr>
              <a:buNone/>
            </a:pPr>
            <a:r>
              <a:rPr lang="id-ID" dirty="0" smtClean="0">
                <a:latin typeface="Tw Cen MT" pitchFamily="34" charset="0"/>
              </a:rPr>
              <a:t> </a:t>
            </a:r>
            <a:r>
              <a:rPr lang="id-ID" sz="2800" dirty="0" smtClean="0">
                <a:latin typeface="Tw Cen MT" pitchFamily="34" charset="0"/>
              </a:rPr>
              <a:t>Pencatatan dimaksudkan untuk memberi  kepastian hukum hak atas kepemilikan sebidang tanah yang dilindungi oleh negara. </a:t>
            </a:r>
          </a:p>
          <a:p>
            <a:pPr>
              <a:buNone/>
            </a:pPr>
            <a:r>
              <a:rPr lang="id-ID" sz="2800" dirty="0" smtClean="0">
                <a:latin typeface="Tw Cen MT" pitchFamily="34" charset="0"/>
              </a:rPr>
              <a:t>Dengan pencatatan, maka tersedia informasi mengenai kepemilikan sebidang tanah diantaranya dapat diketahui:</a:t>
            </a:r>
          </a:p>
          <a:p>
            <a:pPr>
              <a:buNone/>
            </a:pPr>
            <a:r>
              <a:rPr lang="id-ID" sz="2800" dirty="0" smtClean="0">
                <a:latin typeface="Tw Cen MT" pitchFamily="34" charset="0"/>
              </a:rPr>
              <a:t>	</a:t>
            </a:r>
            <a:r>
              <a:rPr lang="id-ID" sz="2800" dirty="0" smtClean="0">
                <a:latin typeface="Tw Cen MT" pitchFamily="34" charset="0"/>
              </a:rPr>
              <a:t>1. siapa pemilik tanah</a:t>
            </a:r>
          </a:p>
          <a:p>
            <a:pPr>
              <a:buNone/>
            </a:pPr>
            <a:r>
              <a:rPr lang="id-ID" sz="2800" dirty="0" smtClean="0">
                <a:latin typeface="Tw Cen MT" pitchFamily="34" charset="0"/>
              </a:rPr>
              <a:t>	</a:t>
            </a:r>
            <a:r>
              <a:rPr lang="id-ID" sz="2800" dirty="0" smtClean="0">
                <a:latin typeface="Tw Cen MT" pitchFamily="34" charset="0"/>
              </a:rPr>
              <a:t>2. dimana lokasinya</a:t>
            </a:r>
          </a:p>
          <a:p>
            <a:pPr>
              <a:buNone/>
            </a:pPr>
            <a:r>
              <a:rPr lang="id-ID" sz="2800" dirty="0" smtClean="0">
                <a:latin typeface="Tw Cen MT" pitchFamily="34" charset="0"/>
              </a:rPr>
              <a:t>	</a:t>
            </a:r>
            <a:r>
              <a:rPr lang="id-ID" sz="2800" dirty="0" smtClean="0">
                <a:latin typeface="Tw Cen MT" pitchFamily="34" charset="0"/>
              </a:rPr>
              <a:t>3. digunakan untuk apa</a:t>
            </a:r>
          </a:p>
          <a:p>
            <a:pPr>
              <a:buNone/>
            </a:pPr>
            <a:r>
              <a:rPr lang="id-ID" sz="2800" dirty="0" smtClean="0">
                <a:latin typeface="Tw Cen MT" pitchFamily="34" charset="0"/>
              </a:rPr>
              <a:t>	</a:t>
            </a:r>
            <a:r>
              <a:rPr lang="id-ID" sz="2800" dirty="0" smtClean="0">
                <a:latin typeface="Tw Cen MT" pitchFamily="34" charset="0"/>
              </a:rPr>
              <a:t>4. nilai tanahnya</a:t>
            </a:r>
          </a:p>
          <a:p>
            <a:pPr>
              <a:buNone/>
            </a:pPr>
            <a:r>
              <a:rPr lang="id-ID" sz="2800" dirty="0" smtClean="0">
                <a:latin typeface="Tw Cen MT" pitchFamily="34" charset="0"/>
              </a:rPr>
              <a:t>	</a:t>
            </a:r>
            <a:r>
              <a:rPr lang="id-ID" sz="2800" dirty="0" smtClean="0">
                <a:latin typeface="Tw Cen MT" pitchFamily="34" charset="0"/>
              </a:rPr>
              <a:t>5. perpindahan status (permanen/sementara)</a:t>
            </a:r>
            <a:endParaRPr lang="id-ID" sz="2800" dirty="0" smtClean="0">
              <a:latin typeface="Tw Cen MT" pitchFamily="34" charset="0"/>
            </a:endParaRPr>
          </a:p>
          <a:p>
            <a:pPr>
              <a:buNone/>
            </a:pPr>
            <a:r>
              <a:rPr lang="id-ID" dirty="0" smtClean="0">
                <a:latin typeface="Tw Cen MT" pitchFamily="34" charset="0"/>
              </a:rPr>
              <a:t>	</a:t>
            </a:r>
            <a:endParaRPr lang="id-ID" dirty="0" smtClean="0">
              <a:latin typeface="Tw Cen MT"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229600" cy="6357982"/>
          </a:xfrm>
          <a:solidFill>
            <a:schemeClr val="accent6">
              <a:lumMod val="60000"/>
              <a:lumOff val="40000"/>
            </a:schemeClr>
          </a:solidFill>
        </p:spPr>
        <p:txBody>
          <a:bodyPr>
            <a:normAutofit fontScale="85000" lnSpcReduction="10000"/>
          </a:bodyPr>
          <a:lstStyle/>
          <a:p>
            <a:pPr>
              <a:buNone/>
            </a:pPr>
            <a:r>
              <a:rPr lang="id-ID" dirty="0" smtClean="0">
                <a:latin typeface="Tw Cen MT" pitchFamily="34" charset="0"/>
              </a:rPr>
              <a:t>Kasus,</a:t>
            </a:r>
          </a:p>
          <a:p>
            <a:pPr>
              <a:buNone/>
            </a:pPr>
            <a:r>
              <a:rPr lang="id-ID" dirty="0" smtClean="0">
                <a:latin typeface="Tw Cen MT" pitchFamily="34" charset="0"/>
              </a:rPr>
              <a:t>	 status tanah </a:t>
            </a:r>
            <a:r>
              <a:rPr lang="id-ID" b="1" dirty="0" smtClean="0">
                <a:latin typeface="Tw Cen MT" pitchFamily="34" charset="0"/>
              </a:rPr>
              <a:t>hak milik </a:t>
            </a:r>
            <a:r>
              <a:rPr lang="id-ID" dirty="0" smtClean="0">
                <a:latin typeface="Tw Cen MT" pitchFamily="34" charset="0"/>
              </a:rPr>
              <a:t>yang berdasarkan ketentuan </a:t>
            </a:r>
            <a:r>
              <a:rPr lang="id-ID" b="1" dirty="0" smtClean="0">
                <a:latin typeface="Tw Cen MT" pitchFamily="34" charset="0"/>
              </a:rPr>
              <a:t>tata ruang </a:t>
            </a:r>
            <a:r>
              <a:rPr lang="id-ID" dirty="0" smtClean="0">
                <a:latin typeface="Tw Cen MT" pitchFamily="34" charset="0"/>
              </a:rPr>
              <a:t>diperuntukkan bagi jalur hijau, maka harus dengan tegas dilakukan dalam pencatatannya.</a:t>
            </a:r>
          </a:p>
          <a:p>
            <a:pPr>
              <a:buNone/>
            </a:pPr>
            <a:endParaRPr lang="id-ID" dirty="0" smtClean="0">
              <a:latin typeface="Tw Cen MT" pitchFamily="34" charset="0"/>
            </a:endParaRPr>
          </a:p>
          <a:p>
            <a:pPr>
              <a:buNone/>
            </a:pPr>
            <a:r>
              <a:rPr lang="id-ID" dirty="0" smtClean="0">
                <a:latin typeface="Tw Cen MT" pitchFamily="34" charset="0"/>
              </a:rPr>
              <a:t>Termasuk kaitan </a:t>
            </a:r>
            <a:r>
              <a:rPr lang="id-ID" dirty="0" smtClean="0">
                <a:latin typeface="Tw Cen MT" pitchFamily="34" charset="0"/>
              </a:rPr>
              <a:t>antara hak atas permukaan bumi (tanah) </a:t>
            </a:r>
            <a:r>
              <a:rPr lang="id-ID" dirty="0" smtClean="0">
                <a:latin typeface="Tw Cen MT" pitchFamily="34" charset="0"/>
              </a:rPr>
              <a:t>dengan </a:t>
            </a:r>
            <a:r>
              <a:rPr lang="sv-SE" dirty="0" smtClean="0">
                <a:latin typeface="Tw Cen MT" pitchFamily="34" charset="0"/>
              </a:rPr>
              <a:t>ijin </a:t>
            </a:r>
            <a:r>
              <a:rPr lang="sv-SE" dirty="0" smtClean="0">
                <a:latin typeface="Tw Cen MT" pitchFamily="34" charset="0"/>
              </a:rPr>
              <a:t>pengambilan bahan tambang yang ada di bawah permukaan bumi, </a:t>
            </a:r>
            <a:r>
              <a:rPr lang="sv-SE" dirty="0" smtClean="0">
                <a:latin typeface="Tw Cen MT" pitchFamily="34" charset="0"/>
              </a:rPr>
              <a:t>dan</a:t>
            </a:r>
            <a:r>
              <a:rPr lang="id-ID" dirty="0" smtClean="0">
                <a:latin typeface="Tw Cen MT" pitchFamily="34" charset="0"/>
              </a:rPr>
              <a:t> sebagainya.</a:t>
            </a:r>
          </a:p>
          <a:p>
            <a:pPr>
              <a:buNone/>
            </a:pPr>
            <a:endParaRPr lang="id-ID" dirty="0" smtClean="0">
              <a:latin typeface="Tw Cen MT" pitchFamily="34" charset="0"/>
            </a:endParaRPr>
          </a:p>
          <a:p>
            <a:pPr>
              <a:buNone/>
            </a:pPr>
            <a:r>
              <a:rPr lang="id-ID" dirty="0" smtClean="0">
                <a:latin typeface="Tw Cen MT" pitchFamily="34" charset="0"/>
              </a:rPr>
              <a:t>Dalam pengadministrasian tersebut di satu sisi harus </a:t>
            </a:r>
            <a:r>
              <a:rPr lang="id-ID" dirty="0" smtClean="0">
                <a:latin typeface="Tw Cen MT" pitchFamily="34" charset="0"/>
              </a:rPr>
              <a:t>memperhatikan kebijakan </a:t>
            </a:r>
            <a:r>
              <a:rPr lang="id-ID" b="1" dirty="0" smtClean="0">
                <a:latin typeface="Tw Cen MT" pitchFamily="34" charset="0"/>
              </a:rPr>
              <a:t>pemanfaatan, peruntukan dan penggunaan tanahnya</a:t>
            </a:r>
            <a:r>
              <a:rPr lang="id-ID" dirty="0" smtClean="0">
                <a:latin typeface="Tw Cen MT" pitchFamily="34" charset="0"/>
              </a:rPr>
              <a:t>, di sisi lainnya </a:t>
            </a:r>
            <a:r>
              <a:rPr lang="id-ID" dirty="0" smtClean="0">
                <a:latin typeface="Tw Cen MT" pitchFamily="34" charset="0"/>
              </a:rPr>
              <a:t>juga </a:t>
            </a:r>
            <a:r>
              <a:rPr lang="fi-FI" dirty="0" smtClean="0">
                <a:latin typeface="Tw Cen MT" pitchFamily="34" charset="0"/>
              </a:rPr>
              <a:t>harus </a:t>
            </a:r>
            <a:r>
              <a:rPr lang="fi-FI" dirty="0" smtClean="0">
                <a:latin typeface="Tw Cen MT" pitchFamily="34" charset="0"/>
              </a:rPr>
              <a:t>memperhatikan kebijakan </a:t>
            </a:r>
            <a:r>
              <a:rPr lang="fi-FI" b="1" dirty="0" smtClean="0">
                <a:latin typeface="Tw Cen MT" pitchFamily="34" charset="0"/>
              </a:rPr>
              <a:t>pemilikan dan penguasaan tanah.</a:t>
            </a:r>
            <a:endParaRPr lang="id-ID" b="1" dirty="0" smtClean="0">
              <a:latin typeface="Tw Cen MT"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229600" cy="6357982"/>
          </a:xfrm>
          <a:solidFill>
            <a:schemeClr val="accent6">
              <a:lumMod val="60000"/>
              <a:lumOff val="40000"/>
            </a:schemeClr>
          </a:solidFill>
        </p:spPr>
        <p:txBody>
          <a:bodyPr>
            <a:normAutofit/>
          </a:bodyPr>
          <a:lstStyle/>
          <a:p>
            <a:pPr>
              <a:buNone/>
            </a:pPr>
            <a:r>
              <a:rPr lang="id-ID" dirty="0" smtClean="0">
                <a:latin typeface="Tw Cen MT" pitchFamily="34" charset="0"/>
              </a:rPr>
              <a:t>Termasuk </a:t>
            </a:r>
            <a:r>
              <a:rPr lang="id-ID" dirty="0" smtClean="0">
                <a:latin typeface="Tw Cen MT" pitchFamily="34" charset="0"/>
              </a:rPr>
              <a:t>kaitan </a:t>
            </a:r>
            <a:r>
              <a:rPr lang="id-ID" dirty="0" smtClean="0">
                <a:latin typeface="Tw Cen MT" pitchFamily="34" charset="0"/>
              </a:rPr>
              <a:t>antara hak atas permukaan bumi (tanah) </a:t>
            </a:r>
            <a:r>
              <a:rPr lang="id-ID" dirty="0" smtClean="0">
                <a:latin typeface="Tw Cen MT" pitchFamily="34" charset="0"/>
              </a:rPr>
              <a:t>dengan </a:t>
            </a:r>
            <a:r>
              <a:rPr lang="sv-SE" dirty="0" smtClean="0">
                <a:latin typeface="Tw Cen MT" pitchFamily="34" charset="0"/>
              </a:rPr>
              <a:t>ijin </a:t>
            </a:r>
            <a:r>
              <a:rPr lang="sv-SE" dirty="0" smtClean="0">
                <a:latin typeface="Tw Cen MT" pitchFamily="34" charset="0"/>
              </a:rPr>
              <a:t>pengambilan bahan tambang yang ada di bawah permukaan bumi, </a:t>
            </a:r>
            <a:r>
              <a:rPr lang="sv-SE" dirty="0" smtClean="0">
                <a:latin typeface="Tw Cen MT" pitchFamily="34" charset="0"/>
              </a:rPr>
              <a:t>dan</a:t>
            </a:r>
            <a:r>
              <a:rPr lang="id-ID" dirty="0" smtClean="0">
                <a:latin typeface="Tw Cen MT" pitchFamily="34" charset="0"/>
              </a:rPr>
              <a:t> sebagainya.</a:t>
            </a:r>
          </a:p>
          <a:p>
            <a:pPr>
              <a:buNone/>
            </a:pPr>
            <a:endParaRPr lang="id-ID" dirty="0" smtClean="0">
              <a:latin typeface="Tw Cen MT" pitchFamily="34" charset="0"/>
            </a:endParaRPr>
          </a:p>
          <a:p>
            <a:pPr>
              <a:buNone/>
            </a:pPr>
            <a:r>
              <a:rPr lang="id-ID" dirty="0" smtClean="0">
                <a:latin typeface="Tw Cen MT" pitchFamily="34" charset="0"/>
              </a:rPr>
              <a:t>Dalam pengadministrasian tersebut di satu sisi harus </a:t>
            </a:r>
            <a:r>
              <a:rPr lang="id-ID" dirty="0" smtClean="0">
                <a:latin typeface="Tw Cen MT" pitchFamily="34" charset="0"/>
              </a:rPr>
              <a:t>memperhatikan kebijakan </a:t>
            </a:r>
            <a:r>
              <a:rPr lang="id-ID" b="1" dirty="0" smtClean="0">
                <a:latin typeface="Tw Cen MT" pitchFamily="34" charset="0"/>
              </a:rPr>
              <a:t>pemanfaatan, peruntukan dan penggunaan tanahnya</a:t>
            </a:r>
            <a:r>
              <a:rPr lang="id-ID" dirty="0" smtClean="0">
                <a:latin typeface="Tw Cen MT" pitchFamily="34" charset="0"/>
              </a:rPr>
              <a:t>, di sisi lainnya </a:t>
            </a:r>
            <a:r>
              <a:rPr lang="id-ID" dirty="0" smtClean="0">
                <a:latin typeface="Tw Cen MT" pitchFamily="34" charset="0"/>
              </a:rPr>
              <a:t>juga </a:t>
            </a:r>
            <a:r>
              <a:rPr lang="fi-FI" dirty="0" smtClean="0">
                <a:latin typeface="Tw Cen MT" pitchFamily="34" charset="0"/>
              </a:rPr>
              <a:t>harus </a:t>
            </a:r>
            <a:r>
              <a:rPr lang="fi-FI" dirty="0" smtClean="0">
                <a:latin typeface="Tw Cen MT" pitchFamily="34" charset="0"/>
              </a:rPr>
              <a:t>memperhatikan kebijakan </a:t>
            </a:r>
            <a:r>
              <a:rPr lang="fi-FI" b="1" dirty="0" smtClean="0">
                <a:latin typeface="Tw Cen MT" pitchFamily="34" charset="0"/>
              </a:rPr>
              <a:t>pemilikan dan penguasaan tanah.</a:t>
            </a:r>
            <a:endParaRPr lang="id-ID" b="1" dirty="0" smtClean="0">
              <a:latin typeface="Tw Cen MT"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a:solidFill>
            <a:schemeClr val="accent6">
              <a:lumMod val="60000"/>
              <a:lumOff val="40000"/>
            </a:schemeClr>
          </a:solidFill>
        </p:spPr>
        <p:txBody>
          <a:bodyPr>
            <a:normAutofit/>
          </a:bodyPr>
          <a:lstStyle/>
          <a:p>
            <a:pPr>
              <a:buNone/>
            </a:pPr>
            <a:r>
              <a:rPr lang="id-ID" sz="4000" dirty="0" smtClean="0">
                <a:latin typeface="Tw Cen MT" pitchFamily="34" charset="0"/>
              </a:rPr>
              <a:t>	</a:t>
            </a:r>
            <a:r>
              <a:rPr lang="id-ID" sz="3600" dirty="0" smtClean="0">
                <a:latin typeface="Tw Cen MT" pitchFamily="34" charset="0"/>
              </a:rPr>
              <a:t>Land Development dapat diartikan sebagai </a:t>
            </a:r>
            <a:r>
              <a:rPr lang="id-ID" sz="3600" b="1" dirty="0" smtClean="0">
                <a:latin typeface="Tw Cen MT" pitchFamily="34" charset="0"/>
              </a:rPr>
              <a:t>pengembangan pertanahan</a:t>
            </a:r>
            <a:r>
              <a:rPr lang="id-ID" sz="3600" dirty="0" smtClean="0">
                <a:latin typeface="Tw Cen MT" pitchFamily="34" charset="0"/>
              </a:rPr>
              <a:t>.</a:t>
            </a:r>
          </a:p>
          <a:p>
            <a:pPr>
              <a:buNone/>
            </a:pPr>
            <a:endParaRPr lang="id-ID" sz="3600" dirty="0">
              <a:latin typeface="Tw Cen MT" pitchFamily="34" charset="0"/>
            </a:endParaRPr>
          </a:p>
          <a:p>
            <a:pPr>
              <a:buNone/>
            </a:pPr>
            <a:r>
              <a:rPr lang="id-ID" sz="3600" dirty="0" smtClean="0">
                <a:latin typeface="Tw Cen MT" pitchFamily="34" charset="0"/>
              </a:rPr>
              <a:t>	Pengembangan pertanahan terkait dengan kebijakan/regulasi yang ada.</a:t>
            </a:r>
          </a:p>
          <a:p>
            <a:pPr>
              <a:buNone/>
            </a:pPr>
            <a:endParaRPr lang="id-ID" sz="3600" dirty="0">
              <a:latin typeface="Tw Cen MT" pitchFamily="34" charset="0"/>
            </a:endParaRPr>
          </a:p>
          <a:p>
            <a:pPr>
              <a:buNone/>
            </a:pPr>
            <a:r>
              <a:rPr lang="id-ID" sz="3600" dirty="0" smtClean="0">
                <a:latin typeface="Tw Cen MT" pitchFamily="34" charset="0"/>
              </a:rPr>
              <a:t>	</a:t>
            </a:r>
            <a:r>
              <a:rPr lang="id-ID" sz="3600" b="1" dirty="0" smtClean="0">
                <a:latin typeface="Tw Cen MT" pitchFamily="34" charset="0"/>
              </a:rPr>
              <a:t>Bagaimana</a:t>
            </a:r>
            <a:r>
              <a:rPr lang="id-ID" sz="3600" dirty="0" smtClean="0">
                <a:latin typeface="Tw Cen MT" pitchFamily="34" charset="0"/>
              </a:rPr>
              <a:t> kebijakan pengembangan pertanahan di Indonesia</a:t>
            </a:r>
            <a:endParaRPr lang="id-ID" sz="3600" dirty="0">
              <a:latin typeface="Tw Cen MT"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229600" cy="6357982"/>
          </a:xfrm>
          <a:solidFill>
            <a:schemeClr val="accent6">
              <a:lumMod val="60000"/>
              <a:lumOff val="40000"/>
            </a:schemeClr>
          </a:solidFill>
        </p:spPr>
        <p:txBody>
          <a:bodyPr>
            <a:normAutofit/>
          </a:bodyPr>
          <a:lstStyle/>
          <a:p>
            <a:pPr>
              <a:buNone/>
            </a:pPr>
            <a:r>
              <a:rPr lang="id-ID" dirty="0" smtClean="0">
                <a:latin typeface="Tw Cen MT" pitchFamily="34" charset="0"/>
              </a:rPr>
              <a:t>	</a:t>
            </a:r>
            <a:r>
              <a:rPr lang="id-ID" sz="2800" dirty="0" smtClean="0">
                <a:latin typeface="Tw Cen MT" pitchFamily="34" charset="0"/>
              </a:rPr>
              <a:t>Kendala yang terjadi adalah </a:t>
            </a:r>
            <a:endParaRPr lang="id-ID" sz="2800" dirty="0" smtClean="0">
              <a:latin typeface="Tw Cen MT" pitchFamily="34" charset="0"/>
            </a:endParaRPr>
          </a:p>
          <a:p>
            <a:pPr>
              <a:buNone/>
            </a:pPr>
            <a:r>
              <a:rPr lang="id-ID" sz="2800" dirty="0" smtClean="0">
                <a:latin typeface="Tw Cen MT" pitchFamily="34" charset="0"/>
              </a:rPr>
              <a:t>	belum </a:t>
            </a:r>
            <a:r>
              <a:rPr lang="id-ID" sz="2800" dirty="0" smtClean="0">
                <a:latin typeface="Tw Cen MT" pitchFamily="34" charset="0"/>
              </a:rPr>
              <a:t>lengkap peraturan/hukum yang mengatur hubungan hukum mengenai </a:t>
            </a:r>
            <a:r>
              <a:rPr lang="id-ID" sz="2800" dirty="0" smtClean="0">
                <a:latin typeface="Tw Cen MT" pitchFamily="34" charset="0"/>
              </a:rPr>
              <a:t>orang dengan </a:t>
            </a:r>
            <a:r>
              <a:rPr lang="id-ID" sz="2800" dirty="0" smtClean="0">
                <a:latin typeface="Tw Cen MT" pitchFamily="34" charset="0"/>
              </a:rPr>
              <a:t>tanah. </a:t>
            </a:r>
            <a:endParaRPr lang="id-ID" sz="2800" dirty="0" smtClean="0">
              <a:latin typeface="Tw Cen MT" pitchFamily="34" charset="0"/>
            </a:endParaRPr>
          </a:p>
          <a:p>
            <a:pPr>
              <a:buNone/>
            </a:pPr>
            <a:endParaRPr lang="id-ID" sz="2800" dirty="0" smtClean="0">
              <a:latin typeface="Tw Cen MT" pitchFamily="34" charset="0"/>
            </a:endParaRPr>
          </a:p>
          <a:p>
            <a:pPr>
              <a:buNone/>
            </a:pPr>
            <a:r>
              <a:rPr lang="id-ID" sz="2800" dirty="0" smtClean="0">
                <a:latin typeface="Tw Cen MT" pitchFamily="34" charset="0"/>
              </a:rPr>
              <a:t>	Hasil dari pencatatan tersebut akhirnya menghasilkan suatu sistem informasi bidang-bidang tanah yang biasa disebut dengan </a:t>
            </a:r>
            <a:r>
              <a:rPr lang="id-ID" sz="2800" b="1" dirty="0" smtClean="0">
                <a:latin typeface="Tw Cen MT" pitchFamily="34" charset="0"/>
              </a:rPr>
              <a:t>sistem informasi pertanahan</a:t>
            </a:r>
            <a:r>
              <a:rPr lang="id-ID" sz="2800" dirty="0" smtClean="0">
                <a:latin typeface="Tw Cen MT" pitchFamily="34" charset="0"/>
              </a:rPr>
              <a:t>. </a:t>
            </a:r>
          </a:p>
          <a:p>
            <a:pPr>
              <a:buNone/>
            </a:pPr>
            <a:endParaRPr lang="id-ID" sz="2800" dirty="0" smtClean="0">
              <a:latin typeface="Tw Cen MT" pitchFamily="34" charset="0"/>
            </a:endParaRPr>
          </a:p>
          <a:p>
            <a:pPr>
              <a:buNone/>
            </a:pPr>
            <a:r>
              <a:rPr lang="id-ID" sz="2800" dirty="0" smtClean="0">
                <a:latin typeface="Tw Cen MT" pitchFamily="34" charset="0"/>
              </a:rPr>
              <a:t>	Konsekuensi atas jaminan dan perlindungan dan biaya untuk pencatatan adalah negara berhak memungut pajak.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229600" cy="6357982"/>
          </a:xfrm>
          <a:solidFill>
            <a:schemeClr val="accent6">
              <a:lumMod val="60000"/>
              <a:lumOff val="40000"/>
            </a:schemeClr>
          </a:solidFill>
        </p:spPr>
        <p:txBody>
          <a:bodyPr>
            <a:normAutofit/>
          </a:bodyPr>
          <a:lstStyle/>
          <a:p>
            <a:pPr>
              <a:buNone/>
            </a:pPr>
            <a:r>
              <a:rPr lang="id-ID" sz="2800" dirty="0" smtClean="0">
                <a:latin typeface="Tw Cen MT" pitchFamily="34" charset="0"/>
              </a:rPr>
              <a:t>Pengembangan kebijakan administrasi pertanahan ke depan di arahkan pada penyederhanaan sistem pencatatan tanah yang bisa mempercepat proses pendaftaran tanah termasuk pendaftaran tanah adat. </a:t>
            </a:r>
          </a:p>
          <a:p>
            <a:pPr>
              <a:buNone/>
            </a:pPr>
            <a:r>
              <a:rPr lang="id-ID" sz="2800" dirty="0" smtClean="0">
                <a:latin typeface="Tw Cen MT" pitchFamily="34" charset="0"/>
              </a:rPr>
              <a:t>Melalui program percepatan pendaftaran tanah yang ................................................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229600" cy="6357982"/>
          </a:xfrm>
          <a:solidFill>
            <a:schemeClr val="accent6">
              <a:lumMod val="60000"/>
              <a:lumOff val="40000"/>
            </a:schemeClr>
          </a:solidFill>
        </p:spPr>
        <p:txBody>
          <a:bodyPr>
            <a:normAutofit/>
          </a:bodyPr>
          <a:lstStyle/>
          <a:p>
            <a:pPr marL="514350" indent="-514350">
              <a:buNone/>
            </a:pPr>
            <a:r>
              <a:rPr lang="id-ID" sz="3600" b="1" dirty="0" smtClean="0">
                <a:latin typeface="Tw Cen MT" pitchFamily="34" charset="0"/>
              </a:rPr>
              <a:t>3</a:t>
            </a:r>
            <a:r>
              <a:rPr lang="id-ID" sz="3600" b="1" dirty="0" smtClean="0">
                <a:latin typeface="Tw Cen MT" pitchFamily="34" charset="0"/>
              </a:rPr>
              <a:t>. </a:t>
            </a:r>
            <a:r>
              <a:rPr lang="id-ID" sz="3600" b="1" dirty="0" smtClean="0">
                <a:latin typeface="Tw Cen MT" pitchFamily="34" charset="0"/>
              </a:rPr>
              <a:t>Komponen Kebijakan </a:t>
            </a:r>
            <a:r>
              <a:rPr lang="id-ID" sz="3600" b="1" dirty="0" smtClean="0">
                <a:latin typeface="Tw Cen MT" pitchFamily="34" charset="0"/>
              </a:rPr>
              <a:t>Penataan Ruang</a:t>
            </a:r>
            <a:endParaRPr lang="id-ID" sz="3600" b="1" dirty="0" smtClean="0">
              <a:latin typeface="Tw Cen MT" pitchFamily="34" charset="0"/>
            </a:endParaRPr>
          </a:p>
          <a:p>
            <a:pPr marL="514350" indent="-514350">
              <a:buNone/>
            </a:pPr>
            <a:endParaRPr lang="id-ID" dirty="0">
              <a:latin typeface="Tw Cen MT" pitchFamily="34" charset="0"/>
            </a:endParaRPr>
          </a:p>
          <a:p>
            <a:pPr marL="514350" indent="-514350">
              <a:buNone/>
            </a:pPr>
            <a:r>
              <a:rPr lang="id-ID" dirty="0" smtClean="0">
                <a:latin typeface="Tw Cen MT" pitchFamily="34" charset="0"/>
              </a:rPr>
              <a:t>	Komponen </a:t>
            </a:r>
            <a:r>
              <a:rPr lang="id-ID" dirty="0" smtClean="0">
                <a:latin typeface="Tw Cen MT" pitchFamily="34" charset="0"/>
              </a:rPr>
              <a:t>kebijakan ini merumuskan bagaimana </a:t>
            </a:r>
            <a:r>
              <a:rPr lang="id-ID" dirty="0" smtClean="0">
                <a:latin typeface="Tw Cen MT" pitchFamily="34" charset="0"/>
              </a:rPr>
              <a:t>pengaturan penggunaan dan pemanfaatan sebidang tanah. </a:t>
            </a:r>
          </a:p>
          <a:p>
            <a:pPr marL="514350" indent="-514350">
              <a:buNone/>
            </a:pPr>
            <a:r>
              <a:rPr lang="id-ID" dirty="0" smtClean="0">
                <a:latin typeface="Tw Cen MT" pitchFamily="34" charset="0"/>
              </a:rPr>
              <a:t>	</a:t>
            </a:r>
          </a:p>
          <a:p>
            <a:pPr marL="514350" indent="-514350">
              <a:buNone/>
            </a:pPr>
            <a:r>
              <a:rPr lang="id-ID" dirty="0" smtClean="0">
                <a:latin typeface="Tw Cen MT" pitchFamily="34" charset="0"/>
              </a:rPr>
              <a:t>	</a:t>
            </a:r>
            <a:r>
              <a:rPr lang="id-ID" dirty="0" smtClean="0">
                <a:latin typeface="Tw Cen MT" pitchFamily="34" charset="0"/>
              </a:rPr>
              <a:t>Dari diagram diatas menunjukan bahwa komponen kebijakan administrasi pertanahan berada ditengah komponen kebijakan penguasaan tanah dan kebijakan penataan runag.</a:t>
            </a:r>
            <a:endParaRPr lang="id-ID" dirty="0" smtClean="0">
              <a:latin typeface="Tw Cen MT"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229600" cy="6357982"/>
          </a:xfrm>
          <a:solidFill>
            <a:schemeClr val="accent6">
              <a:lumMod val="60000"/>
              <a:lumOff val="40000"/>
            </a:schemeClr>
          </a:solidFill>
        </p:spPr>
        <p:txBody>
          <a:bodyPr>
            <a:normAutofit/>
          </a:bodyPr>
          <a:lstStyle/>
          <a:p>
            <a:pPr marL="514350" indent="-514350">
              <a:buNone/>
            </a:pPr>
            <a:r>
              <a:rPr lang="id-ID" sz="2800" dirty="0" smtClean="0">
                <a:latin typeface="Tw Cen MT" pitchFamily="34" charset="0"/>
              </a:rPr>
              <a:t>Hal ini menunjukan bahwa kebijakan administrasi menjadi penengah kebijakan sistem penguasaan tanah.</a:t>
            </a:r>
          </a:p>
          <a:p>
            <a:pPr marL="514350" indent="-514350">
              <a:buNone/>
            </a:pPr>
            <a:endParaRPr lang="id-ID" sz="2800" dirty="0" smtClean="0">
              <a:latin typeface="Tw Cen MT" pitchFamily="34" charset="0"/>
            </a:endParaRPr>
          </a:p>
          <a:p>
            <a:pPr marL="514350" indent="-514350">
              <a:buNone/>
            </a:pPr>
            <a:r>
              <a:rPr lang="id-ID" sz="2800" dirty="0" smtClean="0">
                <a:latin typeface="Tw Cen MT" pitchFamily="34" charset="0"/>
              </a:rPr>
              <a:t>Perlu dipahami bahwa semua komponen kebijakan pertanahan saling terkait dan saling mempengaruhi. Misal bagaimana mempercepat pendaftaran tanah, akan sulit diimplementasikan jika sistem penguasaan tanah masil terlalu rumit dan belum jelas (penguasaan tanah adat).</a:t>
            </a:r>
          </a:p>
          <a:p>
            <a:pPr marL="514350" indent="-514350">
              <a:buNone/>
            </a:pPr>
            <a:r>
              <a:rPr lang="id-ID" sz="2800" dirty="0" smtClean="0">
                <a:latin typeface="Tw Cen MT" pitchFamily="34" charset="0"/>
              </a:rPr>
              <a:t>Begitu pula penataan ruang akan sulit diimplementasikan jika sistem penguasaan tanah dan administrasi pertanahan belum mendukung penataan ruang.</a:t>
            </a:r>
            <a:endParaRPr lang="id-ID" sz="2800" dirty="0" smtClean="0">
              <a:latin typeface="Tw Cen MT" pitchFamily="34" charset="0"/>
            </a:endParaRPr>
          </a:p>
          <a:p>
            <a:pPr marL="514350" indent="-514350">
              <a:buNone/>
            </a:pPr>
            <a:endParaRPr lang="id-ID" sz="2800" dirty="0" smtClean="0">
              <a:latin typeface="Tw Cen MT" pitchFamily="34" charset="0"/>
            </a:endParaRPr>
          </a:p>
          <a:p>
            <a:pPr marL="514350" indent="-514350">
              <a:buNone/>
            </a:pPr>
            <a:endParaRPr lang="id-ID" sz="2800" dirty="0" smtClean="0">
              <a:latin typeface="Tw Cen MT"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229600" cy="6357982"/>
          </a:xfrm>
          <a:solidFill>
            <a:schemeClr val="accent6">
              <a:lumMod val="60000"/>
              <a:lumOff val="40000"/>
            </a:schemeClr>
          </a:solidFill>
        </p:spPr>
        <p:txBody>
          <a:bodyPr>
            <a:normAutofit/>
          </a:bodyPr>
          <a:lstStyle/>
          <a:p>
            <a:pPr marL="514350" indent="-514350">
              <a:buNone/>
            </a:pPr>
            <a:endParaRPr lang="id-ID" sz="2800" dirty="0" smtClean="0">
              <a:latin typeface="Tw Cen MT" pitchFamily="34" charset="0"/>
            </a:endParaRPr>
          </a:p>
          <a:p>
            <a:pPr marL="514350" indent="-514350">
              <a:buNone/>
            </a:pPr>
            <a:endParaRPr lang="id-ID" sz="2800" dirty="0" smtClean="0">
              <a:latin typeface="Tw Cen MT" pitchFamily="34" charset="0"/>
            </a:endParaRPr>
          </a:p>
          <a:p>
            <a:pPr marL="514350" indent="-514350">
              <a:buNone/>
            </a:pPr>
            <a:endParaRPr lang="id-ID" sz="2800" dirty="0" smtClean="0">
              <a:latin typeface="Tw Cen MT" pitchFamily="34" charset="0"/>
            </a:endParaRPr>
          </a:p>
          <a:p>
            <a:pPr marL="514350" indent="-514350">
              <a:buNone/>
            </a:pPr>
            <a:endParaRPr lang="id-ID" sz="2800" dirty="0" smtClean="0">
              <a:latin typeface="Tw Cen MT" pitchFamily="34" charset="0"/>
            </a:endParaRPr>
          </a:p>
          <a:p>
            <a:pPr marL="514350" indent="-514350">
              <a:buNone/>
            </a:pPr>
            <a:endParaRPr lang="id-ID" sz="2800" dirty="0" smtClean="0">
              <a:latin typeface="Tw Cen MT" pitchFamily="34" charset="0"/>
            </a:endParaRPr>
          </a:p>
          <a:p>
            <a:pPr marL="514350" indent="-514350">
              <a:buNone/>
            </a:pPr>
            <a:r>
              <a:rPr lang="id-ID" sz="2800" smtClean="0">
                <a:latin typeface="Tw Cen MT" pitchFamily="34" charset="0"/>
              </a:rPr>
              <a:t>	</a:t>
            </a:r>
            <a:r>
              <a:rPr lang="id-ID" sz="2800" smtClean="0">
                <a:latin typeface="Tw Cen MT" pitchFamily="34" charset="0"/>
              </a:rPr>
              <a:t>		TERIMA KASIH</a:t>
            </a:r>
            <a:endParaRPr lang="id-ID" sz="2800" dirty="0" smtClean="0">
              <a:latin typeface="Tw Cen MT"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1"/>
            <a:ext cx="8229600" cy="3429023"/>
          </a:xfrm>
          <a:solidFill>
            <a:schemeClr val="accent6">
              <a:lumMod val="60000"/>
              <a:lumOff val="40000"/>
            </a:schemeClr>
          </a:solidFill>
        </p:spPr>
        <p:txBody>
          <a:bodyPr>
            <a:normAutofit/>
          </a:bodyPr>
          <a:lstStyle/>
          <a:p>
            <a:pPr>
              <a:buNone/>
            </a:pPr>
            <a:r>
              <a:rPr lang="id-ID" dirty="0" smtClean="0">
                <a:latin typeface="Tw Cen MT" pitchFamily="34" charset="0"/>
              </a:rPr>
              <a:t>	Pandangan terhadap kebijakan pengembangan pertanahan di Indonesia:</a:t>
            </a:r>
          </a:p>
          <a:p>
            <a:pPr marL="742950" indent="-742950">
              <a:buAutoNum type="arabicPeriod"/>
            </a:pPr>
            <a:r>
              <a:rPr lang="id-ID" dirty="0" smtClean="0">
                <a:latin typeface="Tw Cen MT" pitchFamily="34" charset="0"/>
              </a:rPr>
              <a:t>Tidak komprehensif</a:t>
            </a:r>
          </a:p>
          <a:p>
            <a:pPr marL="742950" indent="-742950">
              <a:buAutoNum type="arabicPeriod"/>
            </a:pPr>
            <a:r>
              <a:rPr lang="id-ID" dirty="0" smtClean="0">
                <a:latin typeface="Tw Cen MT" pitchFamily="34" charset="0"/>
              </a:rPr>
              <a:t>Dikembangkan secara terpisah-pisah (</a:t>
            </a:r>
            <a:r>
              <a:rPr lang="id-ID" i="1" dirty="0" smtClean="0">
                <a:latin typeface="Tw Cen MT" pitchFamily="34" charset="0"/>
              </a:rPr>
              <a:t>incremental</a:t>
            </a:r>
            <a:r>
              <a:rPr lang="id-ID" dirty="0" smtClean="0">
                <a:latin typeface="Tw Cen MT" pitchFamily="34" charset="0"/>
              </a:rPr>
              <a:t>)</a:t>
            </a:r>
          </a:p>
          <a:p>
            <a:pPr marL="742950" indent="-742950">
              <a:buAutoNum type="arabicPeriod"/>
            </a:pPr>
            <a:r>
              <a:rPr lang="id-ID" dirty="0" smtClean="0">
                <a:latin typeface="Tw Cen MT" pitchFamily="34" charset="0"/>
              </a:rPr>
              <a:t>Tidak ada kerangka (</a:t>
            </a:r>
            <a:r>
              <a:rPr lang="id-ID" i="1" dirty="0" smtClean="0">
                <a:latin typeface="Tw Cen MT" pitchFamily="34" charset="0"/>
              </a:rPr>
              <a:t>framework</a:t>
            </a:r>
            <a:r>
              <a:rPr lang="id-ID" dirty="0" smtClean="0">
                <a:latin typeface="Tw Cen MT" pitchFamily="34" charset="0"/>
              </a:rPr>
              <a:t>) yang jelas </a:t>
            </a:r>
            <a:endParaRPr lang="id-ID" dirty="0">
              <a:latin typeface="Tw Cen MT" pitchFamily="34" charset="0"/>
            </a:endParaRPr>
          </a:p>
        </p:txBody>
      </p:sp>
      <p:sp>
        <p:nvSpPr>
          <p:cNvPr id="4" name="Content Placeholder 2"/>
          <p:cNvSpPr txBox="1">
            <a:spLocks/>
          </p:cNvSpPr>
          <p:nvPr/>
        </p:nvSpPr>
        <p:spPr>
          <a:xfrm>
            <a:off x="428596" y="3786191"/>
            <a:ext cx="8229600" cy="2786082"/>
          </a:xfrm>
          <a:prstGeom prst="rect">
            <a:avLst/>
          </a:prstGeom>
          <a:solidFill>
            <a:schemeClr val="accent6">
              <a:lumMod val="60000"/>
              <a:lumOff val="40000"/>
            </a:schemeClr>
          </a:solid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id-ID" sz="3200" dirty="0" smtClean="0">
                <a:latin typeface="Tw Cen MT" pitchFamily="34" charset="0"/>
              </a:rPr>
              <a:t>Sebenarnya sudah jelas tertuang dalam konstitusi negara bahwa pengelolaan sumberdaya alam, termasuk didalamnya tanah digunakan untuk sebesar-besarnya untuk kemakmuran rakyat (pasal 33 UUD 1945).</a:t>
            </a:r>
            <a:endParaRPr kumimoji="0" lang="id-ID" sz="3200" b="0" i="0" u="none" strike="noStrike" kern="1200" cap="none" spc="0" normalizeH="0" baseline="0" noProof="0" dirty="0" smtClean="0">
              <a:ln>
                <a:noFill/>
              </a:ln>
              <a:solidFill>
                <a:schemeClr val="tx1"/>
              </a:solidFill>
              <a:effectLst/>
              <a:uLnTx/>
              <a:uFillTx/>
              <a:latin typeface="Tw Cen MT" pitchFamily="34" charset="0"/>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229600" cy="3429023"/>
          </a:xfrm>
          <a:solidFill>
            <a:schemeClr val="accent6">
              <a:lumMod val="60000"/>
              <a:lumOff val="40000"/>
            </a:schemeClr>
          </a:solidFill>
        </p:spPr>
        <p:txBody>
          <a:bodyPr>
            <a:normAutofit/>
          </a:bodyPr>
          <a:lstStyle/>
          <a:p>
            <a:pPr marL="514350" indent="-514350">
              <a:buNone/>
            </a:pPr>
            <a:r>
              <a:rPr lang="id-ID" dirty="0" smtClean="0">
                <a:latin typeface="Tw Cen MT" pitchFamily="34" charset="0"/>
              </a:rPr>
              <a:t>Pertanyaan yang kemudian muncul adalah:</a:t>
            </a:r>
          </a:p>
          <a:p>
            <a:pPr marL="514350" indent="-514350">
              <a:buAutoNum type="arabicPeriod"/>
            </a:pPr>
            <a:r>
              <a:rPr lang="id-ID" dirty="0" smtClean="0">
                <a:latin typeface="Tw Cen MT" pitchFamily="34" charset="0"/>
              </a:rPr>
              <a:t>Apa saja komponen yang menjadi fokus dalam kebijakan pertanahan di Indonesia.</a:t>
            </a:r>
          </a:p>
          <a:p>
            <a:pPr marL="514350" indent="-514350">
              <a:buAutoNum type="arabicPeriod"/>
            </a:pPr>
            <a:r>
              <a:rPr lang="id-ID" dirty="0" smtClean="0">
                <a:latin typeface="Tw Cen MT" pitchFamily="34" charset="0"/>
              </a:rPr>
              <a:t>Bagaimana keterkaitan antara komponen dalam kebijakan pertanahan</a:t>
            </a:r>
          </a:p>
          <a:p>
            <a:pPr>
              <a:buNone/>
            </a:pPr>
            <a:endParaRPr lang="id-ID" dirty="0" smtClean="0">
              <a:latin typeface="Tw Cen MT" pitchFamily="34" charset="0"/>
            </a:endParaRPr>
          </a:p>
          <a:p>
            <a:pPr>
              <a:buNone/>
            </a:pPr>
            <a:endParaRPr lang="id-ID" dirty="0">
              <a:latin typeface="Tw Cen MT"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0"/>
            <a:ext cx="8501122" cy="6858000"/>
          </a:xfrm>
          <a:solidFill>
            <a:schemeClr val="accent6">
              <a:lumMod val="60000"/>
              <a:lumOff val="40000"/>
            </a:schemeClr>
          </a:solidFill>
        </p:spPr>
        <p:txBody>
          <a:bodyPr>
            <a:normAutofit/>
          </a:bodyPr>
          <a:lstStyle/>
          <a:p>
            <a:pPr marL="514350" indent="-514350">
              <a:buNone/>
            </a:pPr>
            <a:endParaRPr lang="id-ID" dirty="0" smtClean="0">
              <a:latin typeface="Tw Cen MT" pitchFamily="34" charset="0"/>
            </a:endParaRPr>
          </a:p>
        </p:txBody>
      </p:sp>
      <p:pic>
        <p:nvPicPr>
          <p:cNvPr id="1026" name="Picture 2"/>
          <p:cNvPicPr>
            <a:picLocks noChangeAspect="1" noChangeArrowheads="1"/>
          </p:cNvPicPr>
          <p:nvPr/>
        </p:nvPicPr>
        <p:blipFill>
          <a:blip r:embed="rId2"/>
          <a:srcRect/>
          <a:stretch>
            <a:fillRect/>
          </a:stretch>
        </p:blipFill>
        <p:spPr bwMode="auto">
          <a:xfrm>
            <a:off x="1758299" y="1"/>
            <a:ext cx="5528346" cy="6737278"/>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290"/>
            <a:ext cx="8229600" cy="6357982"/>
          </a:xfrm>
          <a:solidFill>
            <a:schemeClr val="accent6">
              <a:lumMod val="60000"/>
              <a:lumOff val="40000"/>
            </a:schemeClr>
          </a:solidFill>
        </p:spPr>
        <p:txBody>
          <a:bodyPr>
            <a:normAutofit fontScale="85000" lnSpcReduction="10000"/>
          </a:bodyPr>
          <a:lstStyle/>
          <a:p>
            <a:pPr marL="514350" indent="-514350">
              <a:buNone/>
            </a:pPr>
            <a:r>
              <a:rPr lang="id-ID" sz="3900" b="1" dirty="0" smtClean="0">
                <a:latin typeface="Tw Cen MT" pitchFamily="34" charset="0"/>
              </a:rPr>
              <a:t>Landasan Kebijakan Pertanahan dalam Konstitusi</a:t>
            </a:r>
          </a:p>
          <a:p>
            <a:pPr marL="514350" indent="-514350">
              <a:buNone/>
            </a:pPr>
            <a:endParaRPr lang="id-ID" dirty="0">
              <a:latin typeface="Tw Cen MT" pitchFamily="34" charset="0"/>
            </a:endParaRPr>
          </a:p>
          <a:p>
            <a:pPr marL="514350" indent="-514350">
              <a:buNone/>
            </a:pPr>
            <a:r>
              <a:rPr lang="id-ID" dirty="0" smtClean="0">
                <a:latin typeface="Tw Cen MT" pitchFamily="34" charset="0"/>
              </a:rPr>
              <a:t>	Tertuang dalam UUD 1945 pasal 33 yaitu </a:t>
            </a:r>
            <a:r>
              <a:rPr lang="id-ID" dirty="0">
                <a:latin typeface="Tw Cen MT" pitchFamily="34" charset="0"/>
              </a:rPr>
              <a:t>pengelolaan sumberdaya alam, termasuk didalamnya tanah digunakan untuk sebesar-besarnya untuk kemakmuran </a:t>
            </a:r>
            <a:r>
              <a:rPr lang="id-ID" dirty="0" smtClean="0">
                <a:latin typeface="Tw Cen MT" pitchFamily="34" charset="0"/>
              </a:rPr>
              <a:t>rakyat. </a:t>
            </a:r>
          </a:p>
          <a:p>
            <a:pPr marL="514350" indent="-514350">
              <a:buNone/>
            </a:pPr>
            <a:endParaRPr lang="id-ID" dirty="0">
              <a:latin typeface="Tw Cen MT" pitchFamily="34" charset="0"/>
            </a:endParaRPr>
          </a:p>
          <a:p>
            <a:pPr marL="514350" indent="-514350">
              <a:buNone/>
            </a:pPr>
            <a:r>
              <a:rPr lang="id-ID" dirty="0" smtClean="0">
                <a:latin typeface="Tw Cen MT" pitchFamily="34" charset="0"/>
              </a:rPr>
              <a:t>Sehingga semua kebijakan pertanahan yang akan dikebangkan harus memberi kontribusi nyata terhadap kemakmuran rakyat.</a:t>
            </a:r>
          </a:p>
          <a:p>
            <a:pPr marL="514350" indent="-514350">
              <a:buNone/>
            </a:pPr>
            <a:endParaRPr lang="id-ID" dirty="0">
              <a:latin typeface="Tw Cen MT" pitchFamily="34" charset="0"/>
            </a:endParaRPr>
          </a:p>
          <a:p>
            <a:pPr marL="514350" indent="-514350">
              <a:buNone/>
            </a:pPr>
            <a:r>
              <a:rPr lang="id-ID" dirty="0" smtClean="0">
                <a:latin typeface="Tw Cen MT" pitchFamily="34" charset="0"/>
              </a:rPr>
              <a:t>Tidak hanya berlaku bagi kebijakan pertanahan, tetapi juga bagi kebijakan sumberdaya alam lainnya seperti pertambangan, kelautan, kehutanan, dll.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290"/>
            <a:ext cx="8229600" cy="6357982"/>
          </a:xfrm>
          <a:solidFill>
            <a:schemeClr val="accent6">
              <a:lumMod val="60000"/>
              <a:lumOff val="40000"/>
            </a:schemeClr>
          </a:solidFill>
        </p:spPr>
        <p:txBody>
          <a:bodyPr>
            <a:normAutofit/>
          </a:bodyPr>
          <a:lstStyle/>
          <a:p>
            <a:pPr marL="514350" indent="-514350">
              <a:buNone/>
            </a:pPr>
            <a:r>
              <a:rPr lang="id-ID" dirty="0" smtClean="0">
                <a:latin typeface="Tw Cen MT" pitchFamily="34" charset="0"/>
              </a:rPr>
              <a:t>	Semua kebijakan yang berhubungan dengan pengelolaan sumberdaya alam harus sinkron satu dengan yang lain karena masing-masing kebijakan saling mempengaruhi. </a:t>
            </a:r>
          </a:p>
          <a:p>
            <a:pPr marL="514350" indent="-514350">
              <a:buNone/>
            </a:pPr>
            <a:endParaRPr lang="id-ID" dirty="0">
              <a:latin typeface="Tw Cen MT" pitchFamily="34" charset="0"/>
            </a:endParaRPr>
          </a:p>
          <a:p>
            <a:pPr marL="514350" indent="-514350">
              <a:buNone/>
            </a:pPr>
            <a:r>
              <a:rPr lang="id-ID" dirty="0" smtClean="0">
                <a:latin typeface="Tw Cen MT" pitchFamily="34" charset="0"/>
              </a:rPr>
              <a:t>Dari bagan diatas kebijakan pertahanan dan kebijakan sumberdaya alam beririsan satu dengan yang lain.</a:t>
            </a:r>
          </a:p>
          <a:p>
            <a:pPr marL="514350" indent="-514350">
              <a:buNone/>
            </a:pPr>
            <a:endParaRPr lang="id-ID" dirty="0">
              <a:latin typeface="Tw Cen MT" pitchFamily="34" charset="0"/>
            </a:endParaRPr>
          </a:p>
          <a:p>
            <a:pPr marL="514350" indent="-514350">
              <a:buNone/>
            </a:pPr>
            <a:r>
              <a:rPr lang="id-ID" dirty="0" smtClean="0">
                <a:latin typeface="Tw Cen MT" pitchFamily="34" charset="0"/>
              </a:rPr>
              <a:t>Kebijakan yang tidak sinkron berpotensi menimbulkan konflik dalam pengelolaannya.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290"/>
            <a:ext cx="8229600" cy="6357982"/>
          </a:xfrm>
          <a:solidFill>
            <a:schemeClr val="accent6">
              <a:lumMod val="60000"/>
              <a:lumOff val="40000"/>
            </a:schemeClr>
          </a:solidFill>
        </p:spPr>
        <p:txBody>
          <a:bodyPr>
            <a:normAutofit/>
          </a:bodyPr>
          <a:lstStyle/>
          <a:p>
            <a:pPr marL="514350" indent="-514350">
              <a:buNone/>
            </a:pPr>
            <a:r>
              <a:rPr lang="id-ID" sz="4000" b="1" dirty="0" smtClean="0">
                <a:latin typeface="Tw Cen MT" pitchFamily="34" charset="0"/>
              </a:rPr>
              <a:t>Komponen Kebijakan Pertanahan</a:t>
            </a:r>
          </a:p>
          <a:p>
            <a:pPr marL="514350" indent="-514350">
              <a:buNone/>
            </a:pPr>
            <a:endParaRPr lang="id-ID" sz="3600" b="1" dirty="0" smtClean="0">
              <a:latin typeface="Tw Cen MT" pitchFamily="34" charset="0"/>
            </a:endParaRPr>
          </a:p>
          <a:p>
            <a:pPr>
              <a:buNone/>
            </a:pPr>
            <a:r>
              <a:rPr lang="id-ID" dirty="0" smtClean="0">
                <a:latin typeface="Tw Cen MT" pitchFamily="34" charset="0"/>
              </a:rPr>
              <a:t>Komponen yang menjadi fokus analisis dalam pengembangan kebijakan pertanahan terdiri dari:</a:t>
            </a:r>
          </a:p>
          <a:p>
            <a:pPr marL="514350" indent="-514350">
              <a:buAutoNum type="arabicPeriod"/>
            </a:pPr>
            <a:r>
              <a:rPr lang="id-ID" dirty="0" smtClean="0">
                <a:latin typeface="Tw Cen MT" pitchFamily="34" charset="0"/>
              </a:rPr>
              <a:t>Sistem penguasaan tanah </a:t>
            </a:r>
          </a:p>
          <a:p>
            <a:pPr marL="514350" indent="-514350">
              <a:buAutoNum type="arabicPeriod"/>
            </a:pPr>
            <a:r>
              <a:rPr lang="id-ID" dirty="0" smtClean="0">
                <a:latin typeface="Tw Cen MT" pitchFamily="34" charset="0"/>
              </a:rPr>
              <a:t>Administrasi pertanahan</a:t>
            </a:r>
          </a:p>
          <a:p>
            <a:pPr marL="514350" indent="-514350">
              <a:buAutoNum type="arabicPeriod"/>
            </a:pPr>
            <a:r>
              <a:rPr lang="id-ID" dirty="0" smtClean="0">
                <a:latin typeface="Tw Cen MT" pitchFamily="34" charset="0"/>
              </a:rPr>
              <a:t>Perencanaan penggunaan tanah (</a:t>
            </a:r>
            <a:r>
              <a:rPr lang="id-ID" i="1" dirty="0" smtClean="0">
                <a:latin typeface="Tw Cen MT" pitchFamily="34" charset="0"/>
              </a:rPr>
              <a:t>spatial planning</a:t>
            </a:r>
            <a:r>
              <a:rPr lang="id-ID" dirty="0" smtClean="0">
                <a:latin typeface="Tw Cen MT" pitchFamily="34" charset="0"/>
              </a:rPr>
              <a:t>)</a:t>
            </a:r>
          </a:p>
          <a:p>
            <a:pPr marL="514350" indent="-514350">
              <a:buNone/>
            </a:pPr>
            <a:endParaRPr lang="id-ID" dirty="0">
              <a:latin typeface="Tw Cen MT"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214290"/>
            <a:ext cx="8229600" cy="6357982"/>
          </a:xfrm>
          <a:solidFill>
            <a:schemeClr val="accent6">
              <a:lumMod val="60000"/>
              <a:lumOff val="40000"/>
            </a:schemeClr>
          </a:solidFill>
        </p:spPr>
        <p:txBody>
          <a:bodyPr>
            <a:normAutofit lnSpcReduction="10000"/>
          </a:bodyPr>
          <a:lstStyle/>
          <a:p>
            <a:pPr marL="514350" indent="-514350">
              <a:buNone/>
            </a:pPr>
            <a:r>
              <a:rPr lang="id-ID" sz="3600" b="1" dirty="0" smtClean="0">
                <a:latin typeface="Tw Cen MT" pitchFamily="34" charset="0"/>
              </a:rPr>
              <a:t>1. Komponen Kebijakan Sistem Penguasaan Tanah</a:t>
            </a:r>
          </a:p>
          <a:p>
            <a:pPr marL="514350" indent="-514350">
              <a:buNone/>
            </a:pPr>
            <a:endParaRPr lang="id-ID" sz="3600" b="1" dirty="0" smtClean="0">
              <a:latin typeface="Tw Cen MT" pitchFamily="34" charset="0"/>
            </a:endParaRPr>
          </a:p>
          <a:p>
            <a:pPr marL="514350" indent="-514350">
              <a:buNone/>
            </a:pPr>
            <a:r>
              <a:rPr lang="id-ID" dirty="0" smtClean="0">
                <a:latin typeface="Tw Cen MT" pitchFamily="34" charset="0"/>
              </a:rPr>
              <a:t>Kebijakan ini merumuskan bagaimana upaya </a:t>
            </a:r>
            <a:r>
              <a:rPr lang="sv-SE" dirty="0" smtClean="0">
                <a:latin typeface="Tw Cen MT" pitchFamily="34" charset="0"/>
              </a:rPr>
              <a:t>yang dilakukan oleh</a:t>
            </a:r>
            <a:r>
              <a:rPr lang="id-ID" dirty="0" smtClean="0">
                <a:latin typeface="Tw Cen MT" pitchFamily="34" charset="0"/>
              </a:rPr>
              <a:t> pemerintah </a:t>
            </a:r>
            <a:r>
              <a:rPr lang="sv-SE" dirty="0" smtClean="0">
                <a:latin typeface="Tw Cen MT" pitchFamily="34" charset="0"/>
              </a:rPr>
              <a:t>untuk melakukan perubahan dalam proses pemilikan dan</a:t>
            </a:r>
            <a:r>
              <a:rPr lang="id-ID" dirty="0" smtClean="0">
                <a:latin typeface="Tw Cen MT" pitchFamily="34" charset="0"/>
              </a:rPr>
              <a:t> peningkatan produktifitas atas tanah.</a:t>
            </a:r>
          </a:p>
          <a:p>
            <a:pPr marL="514350" indent="-514350">
              <a:buNone/>
            </a:pPr>
            <a:r>
              <a:rPr lang="id-ID" dirty="0">
                <a:latin typeface="Tw Cen MT" pitchFamily="34" charset="0"/>
              </a:rPr>
              <a:t> </a:t>
            </a:r>
            <a:r>
              <a:rPr lang="id-ID" dirty="0" smtClean="0">
                <a:latin typeface="Tw Cen MT" pitchFamily="34" charset="0"/>
              </a:rPr>
              <a:t>Sehingga menciptakan pemerataan hak atas tanah diantara para pemilik tanah melalui redisribusi tanah sekaligus meningkatkan dan memperbaiki daya guna penggunaan tanah.</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600</TotalTime>
  <Words>485</Words>
  <Application>Microsoft Office PowerPoint</Application>
  <PresentationFormat>On-screen Show (4:3)</PresentationFormat>
  <Paragraphs>103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LAND DEVELOPMENT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 DEVELOPMENT</dc:title>
  <dc:creator>IDHAR_KU</dc:creator>
  <cp:lastModifiedBy>IDHAR_KU</cp:lastModifiedBy>
  <cp:revision>34</cp:revision>
  <dcterms:created xsi:type="dcterms:W3CDTF">2018-11-07T04:43:12Z</dcterms:created>
  <dcterms:modified xsi:type="dcterms:W3CDTF">2018-11-07T18:22:07Z</dcterms:modified>
</cp:coreProperties>
</file>