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58" r:id="rId9"/>
    <p:sldId id="269" r:id="rId10"/>
    <p:sldId id="270" r:id="rId11"/>
    <p:sldId id="271" r:id="rId12"/>
    <p:sldId id="272" r:id="rId13"/>
    <p:sldId id="273" r:id="rId14"/>
    <p:sldId id="274" r:id="rId15"/>
    <p:sldId id="275" r:id="rId16"/>
    <p:sldId id="276" r:id="rId17"/>
    <p:sldId id="277" r:id="rId18"/>
    <p:sldId id="259" r:id="rId19"/>
    <p:sldId id="278" r:id="rId20"/>
    <p:sldId id="279" r:id="rId21"/>
    <p:sldId id="280" r:id="rId22"/>
    <p:sldId id="281" r:id="rId23"/>
    <p:sldId id="260" r:id="rId24"/>
    <p:sldId id="282" r:id="rId25"/>
    <p:sldId id="283" r:id="rId26"/>
    <p:sldId id="261" r:id="rId27"/>
    <p:sldId id="284" r:id="rId28"/>
    <p:sldId id="262" r:id="rId29"/>
    <p:sldId id="263" r:id="rId30"/>
    <p:sldId id="285" r:id="rId31"/>
    <p:sldId id="286" r:id="rId32"/>
    <p:sldId id="287"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14E07-B13F-473A-AFFC-5328AAC616F5}" type="datetimeFigureOut">
              <a:rPr lang="id-ID" smtClean="0"/>
              <a:pPr/>
              <a:t>14/11/2018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5FF384-DCD8-420C-A520-C00BF226345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14E07-B13F-473A-AFFC-5328AAC616F5}" type="datetimeFigureOut">
              <a:rPr lang="id-ID" smtClean="0"/>
              <a:pPr/>
              <a:t>14/11/2018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FF384-DCD8-420C-A520-C00BF226345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latin typeface="Tw Cen MT" pitchFamily="34" charset="0"/>
              </a:rPr>
              <a:t>PENDAFTARAN TANAH</a:t>
            </a:r>
            <a:endParaRPr lang="id-ID" b="1" dirty="0">
              <a:latin typeface="Tw Cen MT" pitchFamily="34" charset="0"/>
            </a:endParaRPr>
          </a:p>
        </p:txBody>
      </p:sp>
      <p:sp>
        <p:nvSpPr>
          <p:cNvPr id="3" name="Subtitle 2"/>
          <p:cNvSpPr>
            <a:spLocks noGrp="1"/>
          </p:cNvSpPr>
          <p:nvPr>
            <p:ph type="subTitle" idx="1"/>
          </p:nvPr>
        </p:nvSpPr>
        <p:spPr/>
        <p:txBody>
          <a:bodyPr/>
          <a:lstStyle/>
          <a:p>
            <a:r>
              <a:rPr lang="id-ID" dirty="0" smtClean="0">
                <a:latin typeface="Tw Cen MT" pitchFamily="34" charset="0"/>
              </a:rPr>
              <a:t>Wa Ode Nurhaidar, ST., M.Sc</a:t>
            </a:r>
            <a:endParaRPr lang="id-ID" dirty="0">
              <a:latin typeface="Tw Cen M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fontScale="70000" lnSpcReduction="20000"/>
          </a:bodyPr>
          <a:lstStyle/>
          <a:p>
            <a:pPr>
              <a:buNone/>
            </a:pPr>
            <a:r>
              <a:rPr lang="id-ID" b="1" dirty="0"/>
              <a:t>Boedi Harsono </a:t>
            </a:r>
            <a:r>
              <a:rPr lang="id-ID" dirty="0"/>
              <a:t>menyatakan bahwa pendaftaran tanah adalah suatu rangkaian kegiatan yang dilakukan oleh Negara/Pemerintah secara terus menerus dan teratur, berupa pengumpulan keterangan atau data tertentu mengenai tanah-tanah tertentu yang ada di </a:t>
            </a:r>
            <a:r>
              <a:rPr lang="id-ID" dirty="0" smtClean="0"/>
              <a:t>wilayah-wilayah </a:t>
            </a:r>
            <a:r>
              <a:rPr lang="id-ID" dirty="0"/>
              <a:t>tertentu, pengelolaan, penyimpanan dan penyajian bagi kepentingan rakyat, dalam rangka memberikan jaminan kepastian hukum di bidang pertanahan, termasuk penerbitan tanda buktinya dan </a:t>
            </a:r>
            <a:r>
              <a:rPr lang="id-ID" dirty="0" smtClean="0"/>
              <a:t>pemeliharaannya.</a:t>
            </a:r>
          </a:p>
          <a:p>
            <a:pPr>
              <a:buNone/>
            </a:pPr>
            <a:r>
              <a:rPr lang="id-ID" b="1" dirty="0"/>
              <a:t>Effendi Perangin </a:t>
            </a:r>
            <a:r>
              <a:rPr lang="id-ID" dirty="0"/>
              <a:t>menjelaskan bahwa pendaftaran tanah meliputi: </a:t>
            </a:r>
            <a:endParaRPr lang="id-ID" dirty="0" smtClean="0"/>
          </a:p>
          <a:p>
            <a:pPr marL="514350" indent="-514350">
              <a:buAutoNum type="arabicParenR"/>
            </a:pPr>
            <a:r>
              <a:rPr lang="id-ID" dirty="0" smtClean="0"/>
              <a:t>Pengukuran</a:t>
            </a:r>
            <a:r>
              <a:rPr lang="id-ID" dirty="0"/>
              <a:t>, pemetaan dan pembukuan yang menghasilkan peta-peta pendaftaran dan surat ukur, dari peta dan pendaftaran surat ukur dapat diperoleh kepastian luas dan batas tanah yang bersangkutan</a:t>
            </a:r>
            <a:r>
              <a:rPr lang="id-ID" dirty="0" smtClean="0"/>
              <a:t>;</a:t>
            </a:r>
          </a:p>
          <a:p>
            <a:pPr marL="514350" indent="-514350">
              <a:buAutoNum type="arabicParenR"/>
            </a:pPr>
            <a:r>
              <a:rPr lang="id-ID" dirty="0" smtClean="0"/>
              <a:t>Pendaftaran </a:t>
            </a:r>
            <a:r>
              <a:rPr lang="id-ID" dirty="0"/>
              <a:t>hak-hak atas tanah dan peralihan hak-hak tersebut termasuk dalam hal ini pendaftaran atau pencatatan daripada hak-hak lain (baik hak atas tanah maupun jaminan) serta beban-beban lain yang membebani hak-hak atas </a:t>
            </a:r>
            <a:r>
              <a:rPr lang="id-ID" dirty="0" smtClean="0"/>
              <a:t>tanah</a:t>
            </a:r>
          </a:p>
          <a:p>
            <a:pPr marL="514350" indent="-514350">
              <a:buAutoNum type="arabicParenR"/>
            </a:pPr>
            <a:r>
              <a:rPr lang="id-ID" dirty="0" smtClean="0"/>
              <a:t>Pemberian </a:t>
            </a:r>
            <a:r>
              <a:rPr lang="id-ID" dirty="0"/>
              <a:t>surat-surat tanda bukti hak yang menurut Pasal 19 ayat 2 berlaku sebagai alat bukti yang kuat.</a:t>
            </a:r>
            <a:endParaRPr lang="id-ID" dirty="0" smtClean="0"/>
          </a:p>
          <a:p>
            <a:pPr>
              <a:buNone/>
            </a:pPr>
            <a:endParaRPr lang="id-ID"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a:bodyPr>
          <a:lstStyle/>
          <a:p>
            <a:pPr>
              <a:buNone/>
            </a:pPr>
            <a:r>
              <a:rPr lang="id-ID" sz="2400" dirty="0"/>
              <a:t>Meskipun definisi kadaster tersebut berbeda-beda, pada hakekatnya semua pendapat menyebutkan </a:t>
            </a:r>
            <a:r>
              <a:rPr lang="id-ID" sz="2400" dirty="0" smtClean="0"/>
              <a:t>2 </a:t>
            </a:r>
            <a:r>
              <a:rPr lang="id-ID" sz="2400" dirty="0"/>
              <a:t>unsur yang harus dipenuhi </a:t>
            </a:r>
            <a:r>
              <a:rPr lang="id-ID" sz="2400" dirty="0" smtClean="0"/>
              <a:t>yaitu</a:t>
            </a:r>
            <a:r>
              <a:rPr lang="id-ID" sz="2400" dirty="0"/>
              <a:t>: </a:t>
            </a:r>
            <a:endParaRPr lang="id-ID" sz="2400" dirty="0" smtClean="0"/>
          </a:p>
          <a:p>
            <a:pPr marL="457200" indent="-457200">
              <a:buFont typeface="+mj-lt"/>
              <a:buAutoNum type="arabicPeriod"/>
            </a:pPr>
            <a:r>
              <a:rPr lang="id-ID" sz="2400" dirty="0"/>
              <a:t>P</a:t>
            </a:r>
            <a:r>
              <a:rPr lang="id-ID" sz="2400" dirty="0" smtClean="0"/>
              <a:t>endaftaran </a:t>
            </a:r>
            <a:r>
              <a:rPr lang="id-ID" sz="2400" dirty="0"/>
              <a:t>atau pembukuan bidang-bidang tanah yang terletak disuatu </a:t>
            </a:r>
            <a:r>
              <a:rPr lang="id-ID" sz="2400" dirty="0" smtClean="0"/>
              <a:t>daerah terkait dengan letak</a:t>
            </a:r>
            <a:r>
              <a:rPr lang="id-ID" sz="2400" dirty="0"/>
              <a:t>, batas-batas, luas dari setiap bidang tanah serta hak-hak yang terdapat diatasnya dan orang-orang yang menjadi pemegang hak. </a:t>
            </a:r>
            <a:endParaRPr lang="id-ID" sz="2400" dirty="0" smtClean="0"/>
          </a:p>
          <a:p>
            <a:pPr marL="457200" indent="-457200">
              <a:buFont typeface="+mj-lt"/>
              <a:buAutoNum type="arabicPeriod"/>
            </a:pPr>
            <a:r>
              <a:rPr lang="id-ID" sz="2400" dirty="0" smtClean="0"/>
              <a:t>Pengukuran </a:t>
            </a:r>
            <a:r>
              <a:rPr lang="id-ID" sz="2400" dirty="0"/>
              <a:t>dan pemetaan bidang tanah. </a:t>
            </a:r>
            <a:endParaRPr lang="id-ID" sz="2400" dirty="0" smtClean="0"/>
          </a:p>
          <a:p>
            <a:pPr>
              <a:buNone/>
            </a:pPr>
            <a:endParaRPr lang="id-ID" sz="2400" dirty="0" smtClean="0"/>
          </a:p>
          <a:p>
            <a:pPr>
              <a:buNone/>
            </a:pPr>
            <a:r>
              <a:rPr lang="id-ID" sz="2400" b="1" dirty="0" smtClean="0"/>
              <a:t>Pendaftaran tanah </a:t>
            </a:r>
            <a:r>
              <a:rPr lang="id-ID" sz="2400" dirty="0" smtClean="0"/>
              <a:t>dalam </a:t>
            </a:r>
            <a:r>
              <a:rPr lang="id-ID" sz="2400" dirty="0"/>
              <a:t>arti modern dapat dirumuskan sebagai </a:t>
            </a:r>
            <a:r>
              <a:rPr lang="id-ID" sz="2400" b="1" dirty="0"/>
              <a:t>pengukuran, pemetaan dan pembukuan bidang-bidang tanah dan pendaftaran hak atas tanah</a:t>
            </a:r>
            <a:r>
              <a:rPr lang="id-ID" sz="2400" b="1" dirty="0" smtClean="0"/>
              <a:t>.</a:t>
            </a:r>
          </a:p>
          <a:p>
            <a:pPr>
              <a:buNone/>
            </a:pPr>
            <a:r>
              <a:rPr lang="id-ID" sz="2400"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solidFill>
            <a:schemeClr val="bg2">
              <a:lumMod val="90000"/>
            </a:schemeClr>
          </a:solidFill>
        </p:spPr>
        <p:txBody>
          <a:bodyPr>
            <a:normAutofit/>
          </a:bodyPr>
          <a:lstStyle/>
          <a:p>
            <a:pPr marL="514350" indent="-514350">
              <a:buNone/>
            </a:pPr>
            <a:r>
              <a:rPr lang="id-ID" b="1" dirty="0" smtClean="0"/>
              <a:t>2. Pengertian dalam Peraturan Perundang-undangan</a:t>
            </a:r>
          </a:p>
          <a:p>
            <a:pPr marL="514350" indent="-514350">
              <a:buNone/>
            </a:pPr>
            <a:r>
              <a:rPr lang="id-ID" dirty="0"/>
              <a:t>Berdasar Penjelasan Umum </a:t>
            </a:r>
            <a:r>
              <a:rPr lang="id-ID" b="1" dirty="0"/>
              <a:t>PP No. 10 Tahun 1961</a:t>
            </a:r>
            <a:r>
              <a:rPr lang="id-ID" dirty="0"/>
              <a:t> diketahui bahwa pendaftaran tanah adalah kegiatan pendaftaran hak-hak atas tanah yang diselenggarakan </a:t>
            </a:r>
            <a:r>
              <a:rPr lang="id-ID" b="1" dirty="0"/>
              <a:t>desa demi desa </a:t>
            </a:r>
            <a:r>
              <a:rPr lang="id-ID" dirty="0"/>
              <a:t>atau daerah-daerah yang setingkat, dilaksanakan oleh jawatan pendaftaran tanah dalam rangka untuk menjamin kepastian hukum hak-hak atas tanah </a:t>
            </a:r>
            <a:endParaRPr lang="id-ID"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solidFill>
            <a:schemeClr val="bg2">
              <a:lumMod val="90000"/>
            </a:schemeClr>
          </a:solidFill>
        </p:spPr>
        <p:txBody>
          <a:bodyPr>
            <a:normAutofit fontScale="92500" lnSpcReduction="10000"/>
          </a:bodyPr>
          <a:lstStyle/>
          <a:p>
            <a:pPr marL="514350" indent="-514350">
              <a:buNone/>
            </a:pPr>
            <a:r>
              <a:rPr lang="id-ID" dirty="0"/>
              <a:t>Pasal 1 butir (1) </a:t>
            </a:r>
            <a:r>
              <a:rPr lang="id-ID" b="1" dirty="0"/>
              <a:t>PP No. 24 Tahun 1997 </a:t>
            </a:r>
            <a:r>
              <a:rPr lang="id-ID" dirty="0"/>
              <a:t>(penyempurnaan PP 10 Tahun 1961), menyebutkan bahwa: “Pendaftaran tanah adalah serangkaian kegiatan yang dilakukan oleh pemerintah secara terus menerus, berkesinambungan dan teratur, </a:t>
            </a:r>
            <a:r>
              <a:rPr lang="id-ID" dirty="0" smtClean="0"/>
              <a:t>meliputi: </a:t>
            </a:r>
          </a:p>
          <a:p>
            <a:pPr marL="514350" indent="-514350">
              <a:buNone/>
            </a:pPr>
            <a:r>
              <a:rPr lang="id-ID" dirty="0" smtClean="0"/>
              <a:t>	</a:t>
            </a:r>
            <a:r>
              <a:rPr lang="id-ID" dirty="0" smtClean="0"/>
              <a:t>1. </a:t>
            </a:r>
            <a:r>
              <a:rPr lang="id-ID" dirty="0" smtClean="0"/>
              <a:t>pengumpulan</a:t>
            </a:r>
          </a:p>
          <a:p>
            <a:pPr marL="514350" indent="-514350">
              <a:buNone/>
            </a:pPr>
            <a:r>
              <a:rPr lang="id-ID" dirty="0" smtClean="0"/>
              <a:t>	</a:t>
            </a:r>
            <a:r>
              <a:rPr lang="id-ID" dirty="0" smtClean="0"/>
              <a:t>2. </a:t>
            </a:r>
            <a:r>
              <a:rPr lang="id-ID" dirty="0" smtClean="0"/>
              <a:t>pengolahan</a:t>
            </a:r>
          </a:p>
          <a:p>
            <a:pPr marL="514350" indent="-514350">
              <a:buNone/>
            </a:pPr>
            <a:r>
              <a:rPr lang="id-ID" dirty="0" smtClean="0"/>
              <a:t>	</a:t>
            </a:r>
            <a:r>
              <a:rPr lang="id-ID" dirty="0" smtClean="0"/>
              <a:t>3.</a:t>
            </a:r>
            <a:r>
              <a:rPr lang="id-ID" dirty="0" smtClean="0"/>
              <a:t> </a:t>
            </a:r>
            <a:r>
              <a:rPr lang="id-ID" dirty="0"/>
              <a:t>pembukuan dan penyajian </a:t>
            </a:r>
            <a:endParaRPr lang="id-ID" dirty="0" smtClean="0"/>
          </a:p>
          <a:p>
            <a:pPr marL="514350" indent="-514350">
              <a:buNone/>
            </a:pPr>
            <a:r>
              <a:rPr lang="id-ID" dirty="0" smtClean="0"/>
              <a:t>	</a:t>
            </a:r>
            <a:r>
              <a:rPr lang="id-ID" dirty="0" smtClean="0"/>
              <a:t>4. </a:t>
            </a:r>
            <a:r>
              <a:rPr lang="id-ID" dirty="0" smtClean="0"/>
              <a:t>pemeliharaan </a:t>
            </a:r>
            <a:r>
              <a:rPr lang="id-ID" dirty="0"/>
              <a:t>data fisik dan data </a:t>
            </a:r>
            <a:r>
              <a:rPr lang="id-ID" dirty="0" smtClean="0"/>
              <a:t>yuridis</a:t>
            </a:r>
          </a:p>
          <a:p>
            <a:pPr marL="514350" indent="-514350">
              <a:buNone/>
            </a:pPr>
            <a:r>
              <a:rPr lang="id-ID" dirty="0" smtClean="0"/>
              <a:t>	</a:t>
            </a:r>
            <a:r>
              <a:rPr lang="id-ID" dirty="0" smtClean="0"/>
              <a:t>dalam </a:t>
            </a:r>
            <a:r>
              <a:rPr lang="id-ID" dirty="0"/>
              <a:t>bentuk </a:t>
            </a:r>
            <a:r>
              <a:rPr lang="id-ID" b="1" dirty="0"/>
              <a:t>peta dan daftar</a:t>
            </a:r>
            <a:r>
              <a:rPr lang="id-ID" dirty="0"/>
              <a:t>, mengenai bidang-bidang tanah dan satuan-satuan rumah </a:t>
            </a:r>
            <a:r>
              <a:rPr lang="id-ID" dirty="0" smtClean="0"/>
              <a:t>susun.</a:t>
            </a:r>
            <a:endParaRPr lang="id-ID"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solidFill>
            <a:schemeClr val="bg2">
              <a:lumMod val="90000"/>
            </a:schemeClr>
          </a:solidFill>
        </p:spPr>
        <p:txBody>
          <a:bodyPr>
            <a:normAutofit fontScale="85000" lnSpcReduction="20000"/>
          </a:bodyPr>
          <a:lstStyle/>
          <a:p>
            <a:pPr marL="514350" indent="-514350">
              <a:buNone/>
            </a:pPr>
            <a:r>
              <a:rPr lang="id-ID" dirty="0"/>
              <a:t>Dengan demikian, pendaftaran tanah merupakan suatu proses pencatatan dan pemberian informasi tentang pemilikan tanah, penggunaan tanah dan status pemilikan yang dilakukan oleh </a:t>
            </a:r>
            <a:r>
              <a:rPr lang="id-ID" dirty="0" smtClean="0"/>
              <a:t>Pemerintah. </a:t>
            </a:r>
          </a:p>
          <a:p>
            <a:pPr marL="514350" indent="-514350">
              <a:buNone/>
            </a:pPr>
            <a:endParaRPr lang="id-ID" b="1" dirty="0"/>
          </a:p>
          <a:p>
            <a:pPr marL="514350" indent="-514350">
              <a:buNone/>
            </a:pPr>
            <a:r>
              <a:rPr lang="id-ID" dirty="0"/>
              <a:t>Proses pencatatan dimaksud meliputi </a:t>
            </a:r>
            <a:r>
              <a:rPr lang="id-ID" dirty="0" smtClean="0"/>
              <a:t>kegiatan :</a:t>
            </a:r>
          </a:p>
          <a:p>
            <a:pPr marL="514350" indent="-514350">
              <a:buAutoNum type="arabicPeriod"/>
            </a:pPr>
            <a:r>
              <a:rPr lang="id-ID" b="1" dirty="0" smtClean="0"/>
              <a:t>bidang </a:t>
            </a:r>
            <a:r>
              <a:rPr lang="id-ID" b="1" dirty="0"/>
              <a:t>teknik </a:t>
            </a:r>
            <a:r>
              <a:rPr lang="id-ID" b="1" dirty="0" smtClean="0"/>
              <a:t>geodesi </a:t>
            </a:r>
            <a:r>
              <a:rPr lang="id-ID" dirty="0" smtClean="0"/>
              <a:t>(pengumpulan data fisik : pengukuran dan pemetaan batas-batas bidang tanah mengenai letak, batas dan luas tiap bidang tanah)</a:t>
            </a:r>
          </a:p>
          <a:p>
            <a:pPr marL="514350" indent="-514350">
              <a:buAutoNum type="arabicPeriod"/>
            </a:pPr>
            <a:r>
              <a:rPr lang="id-ID" b="1" dirty="0" smtClean="0"/>
              <a:t>bidang </a:t>
            </a:r>
            <a:r>
              <a:rPr lang="id-ID" b="1" dirty="0"/>
              <a:t>yuridis </a:t>
            </a:r>
            <a:r>
              <a:rPr lang="id-ID" dirty="0" smtClean="0"/>
              <a:t>(pengumpulan mengenai status hukum dari bidang tanah, pemegang hak serta beban-beban lain)</a:t>
            </a:r>
          </a:p>
          <a:p>
            <a:pPr marL="514350" indent="-514350">
              <a:buAutoNum type="arabicPeriod"/>
            </a:pPr>
            <a:r>
              <a:rPr lang="id-ID" b="1" dirty="0" smtClean="0"/>
              <a:t>bidang </a:t>
            </a:r>
            <a:r>
              <a:rPr lang="id-ID" b="1" dirty="0"/>
              <a:t>administrasi </a:t>
            </a:r>
            <a:r>
              <a:rPr lang="id-ID" dirty="0"/>
              <a:t>atau tata pendaftaran </a:t>
            </a:r>
            <a:r>
              <a:rPr lang="id-ID" dirty="0" smtClean="0"/>
              <a:t>tanah (pencatatn hasil kegiatan teknis dan yuridis dalam suatu daftar termasuk pemeliharaan daftar secara terus menerus menjadi arsip otentik) </a:t>
            </a:r>
            <a:endParaRPr lang="id-ID"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solidFill>
            <a:schemeClr val="bg2">
              <a:lumMod val="90000"/>
            </a:schemeClr>
          </a:solidFill>
        </p:spPr>
        <p:txBody>
          <a:bodyPr>
            <a:normAutofit/>
          </a:bodyPr>
          <a:lstStyle/>
          <a:p>
            <a:pPr marL="514350" indent="-514350">
              <a:buNone/>
            </a:pPr>
            <a:r>
              <a:rPr lang="id-ID" sz="2800" dirty="0" smtClean="0"/>
              <a:t>Kegiatan pendaftaran tanah merupakan kewajiban pemerintah yang diselenggarakan oleh Kementerian </a:t>
            </a:r>
            <a:r>
              <a:rPr lang="id-ID" sz="2800" dirty="0"/>
              <a:t>ATR/BPN sebagai lembaga pemerintah yang mempunyai tugas di bidang pertanahan, salah satu tugasnya </a:t>
            </a:r>
            <a:r>
              <a:rPr lang="sv-SE" sz="2800" dirty="0"/>
              <a:t>melakukan pendaftaran hak atas tanah dan pemeliharaan daftar umum pendaftaran tanah. </a:t>
            </a:r>
            <a:endParaRPr lang="id-ID" sz="2800" dirty="0" smtClean="0"/>
          </a:p>
          <a:p>
            <a:pPr marL="514350" indent="-514350">
              <a:buNone/>
            </a:pPr>
            <a:endParaRPr lang="id-ID" sz="2800" dirty="0" smtClean="0"/>
          </a:p>
          <a:p>
            <a:pPr marL="514350" indent="-514350">
              <a:buNone/>
            </a:pPr>
            <a:r>
              <a:rPr lang="id-ID" sz="2800" dirty="0" smtClean="0"/>
              <a:t>Pelaksanaan pendaftaran tanah </a:t>
            </a:r>
            <a:r>
              <a:rPr lang="id-ID" sz="2800" dirty="0" smtClean="0"/>
              <a:t>meliputi:</a:t>
            </a:r>
          </a:p>
          <a:p>
            <a:pPr marL="514350" indent="-514350">
              <a:buAutoNum type="arabicPeriod"/>
            </a:pPr>
            <a:r>
              <a:rPr lang="id-ID" sz="2800" dirty="0" smtClean="0"/>
              <a:t>kegiatan </a:t>
            </a:r>
            <a:r>
              <a:rPr lang="id-ID" sz="2800" dirty="0" smtClean="0"/>
              <a:t>pendaftaran tanah untuk pertama kali (</a:t>
            </a:r>
            <a:r>
              <a:rPr lang="id-ID" sz="2800" i="1" dirty="0" smtClean="0"/>
              <a:t>initial registration</a:t>
            </a:r>
            <a:r>
              <a:rPr lang="id-ID" sz="2800" i="1" dirty="0" smtClean="0"/>
              <a:t>)</a:t>
            </a:r>
          </a:p>
          <a:p>
            <a:pPr marL="514350" indent="-514350">
              <a:buAutoNum type="arabicPeriod"/>
            </a:pPr>
            <a:r>
              <a:rPr lang="id-ID" sz="2800" dirty="0" smtClean="0"/>
              <a:t>pemeliharaan </a:t>
            </a:r>
            <a:r>
              <a:rPr lang="id-ID" sz="2800" dirty="0" smtClean="0"/>
              <a:t>data pendaftaran tanah </a:t>
            </a:r>
            <a:r>
              <a:rPr lang="id-ID" sz="2800" i="1" dirty="0" smtClean="0"/>
              <a:t>(maintenance) </a:t>
            </a:r>
            <a:endParaRPr lang="id-ID" sz="28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solidFill>
            <a:schemeClr val="bg2">
              <a:lumMod val="90000"/>
            </a:schemeClr>
          </a:solidFill>
        </p:spPr>
        <p:txBody>
          <a:bodyPr>
            <a:normAutofit/>
          </a:bodyPr>
          <a:lstStyle/>
          <a:p>
            <a:pPr marL="514350" indent="-514350">
              <a:buNone/>
            </a:pPr>
            <a:r>
              <a:rPr lang="id-ID" b="1" dirty="0" smtClean="0"/>
              <a:t>Pendaftaran tanah untuk pertama kali dilaksanakan melalui: </a:t>
            </a:r>
            <a:endParaRPr lang="id-ID" b="1" dirty="0" smtClean="0"/>
          </a:p>
          <a:p>
            <a:pPr marL="514350" indent="-514350">
              <a:buAutoNum type="arabicPeriod"/>
            </a:pPr>
            <a:r>
              <a:rPr lang="id-ID" sz="2800" dirty="0" smtClean="0"/>
              <a:t>Pendaftaran </a:t>
            </a:r>
            <a:r>
              <a:rPr lang="id-ID" sz="2800" dirty="0" smtClean="0"/>
              <a:t>secara </a:t>
            </a:r>
            <a:r>
              <a:rPr lang="id-ID" sz="2800" b="1" dirty="0" smtClean="0"/>
              <a:t>sistematik</a:t>
            </a:r>
            <a:r>
              <a:rPr lang="id-ID" sz="2800" dirty="0" smtClean="0"/>
              <a:t>, yaitu kegiatan pendaftaran tanah untuk pertama kali yang dilakukan serentak meliputi semua obyek pendafataran tanah yang belum didaftar dalam wilayah atau bagian wilayah desa/kelurahan. </a:t>
            </a:r>
            <a:endParaRPr lang="id-ID" sz="2800" dirty="0" smtClean="0"/>
          </a:p>
          <a:p>
            <a:pPr marL="514350" indent="-514350">
              <a:buAutoNum type="arabicPeriod"/>
            </a:pPr>
            <a:r>
              <a:rPr lang="id-ID" sz="2800" dirty="0" smtClean="0"/>
              <a:t>Pendaftaran </a:t>
            </a:r>
            <a:r>
              <a:rPr lang="id-ID" sz="2800" dirty="0" smtClean="0"/>
              <a:t>secara </a:t>
            </a:r>
            <a:r>
              <a:rPr lang="id-ID" sz="2800" b="1" dirty="0" smtClean="0"/>
              <a:t>sporadik</a:t>
            </a:r>
            <a:r>
              <a:rPr lang="id-ID" sz="2800" dirty="0" smtClean="0"/>
              <a:t> yaitu kegiatan pendaftaran tanah untuk pertama kali mengenai satu atau beberapa obyek pendaftaran tanah dalam wilayah atau bagian wilayah suatu desa/kelurahan secara individual atau massal.</a:t>
            </a:r>
            <a:endParaRPr lang="id-ID" sz="28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a:solidFill>
            <a:schemeClr val="bg2">
              <a:lumMod val="90000"/>
            </a:schemeClr>
          </a:solidFill>
        </p:spPr>
        <p:txBody>
          <a:bodyPr>
            <a:normAutofit/>
          </a:bodyPr>
          <a:lstStyle/>
          <a:p>
            <a:pPr marL="514350" indent="-514350">
              <a:buNone/>
            </a:pPr>
            <a:endParaRPr lang="id-ID" b="1" dirty="0" smtClean="0"/>
          </a:p>
          <a:p>
            <a:pPr marL="514350" indent="-514350">
              <a:buNone/>
            </a:pPr>
            <a:r>
              <a:rPr lang="id-ID" b="1" dirty="0" smtClean="0"/>
              <a:t>Pemeliharaan </a:t>
            </a:r>
            <a:r>
              <a:rPr lang="id-ID" b="1" dirty="0" smtClean="0"/>
              <a:t>data pendaftaran tanah </a:t>
            </a:r>
            <a:r>
              <a:rPr lang="id-ID" sz="2800" dirty="0" smtClean="0"/>
              <a:t>adalah kegiatan pendaftaran tanah untuk </a:t>
            </a:r>
            <a:r>
              <a:rPr lang="id-ID" sz="2800" b="1" dirty="0" smtClean="0"/>
              <a:t>menyesuaikan data fisik dan data yuridis</a:t>
            </a:r>
            <a:r>
              <a:rPr lang="id-ID" sz="2800" dirty="0" smtClean="0"/>
              <a:t> dalam peta pendaftaran, daftar tanah, surat ukur, buku tanah dan sertipikat dengan perubahan-perubahan yang terjadi kemudian.</a:t>
            </a:r>
            <a:endParaRPr lang="id-ID" sz="28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Tw Cen MT" pitchFamily="34" charset="0"/>
              </a:rPr>
              <a:t>C. DASAR HUKUM PENDAFTARAN TANAH</a:t>
            </a:r>
            <a:endParaRPr lang="id-ID" sz="3200" b="1" dirty="0">
              <a:latin typeface="Tw Cen MT" pitchFamily="34" charset="0"/>
            </a:endParaRPr>
          </a:p>
        </p:txBody>
      </p:sp>
      <p:sp>
        <p:nvSpPr>
          <p:cNvPr id="3" name="Content Placeholder 2"/>
          <p:cNvSpPr>
            <a:spLocks noGrp="1"/>
          </p:cNvSpPr>
          <p:nvPr>
            <p:ph idx="1"/>
          </p:nvPr>
        </p:nvSpPr>
        <p:spPr>
          <a:solidFill>
            <a:schemeClr val="bg2">
              <a:lumMod val="90000"/>
            </a:schemeClr>
          </a:solidFill>
        </p:spPr>
        <p:txBody>
          <a:bodyPr/>
          <a:lstStyle/>
          <a:p>
            <a:pPr>
              <a:buNone/>
            </a:pPr>
            <a:r>
              <a:rPr lang="id-ID" dirty="0" smtClean="0"/>
              <a:t>	Dasar </a:t>
            </a:r>
            <a:r>
              <a:rPr lang="id-ID" dirty="0" smtClean="0"/>
              <a:t>hukum pendaftaran tanah dapat dikelompokkan menjadi dua yaitu </a:t>
            </a:r>
            <a:endParaRPr lang="id-ID" dirty="0" smtClean="0"/>
          </a:p>
          <a:p>
            <a:pPr marL="514350" indent="-514350">
              <a:buFont typeface="+mj-lt"/>
              <a:buAutoNum type="arabicPeriod"/>
            </a:pPr>
            <a:r>
              <a:rPr lang="id-ID" dirty="0" smtClean="0"/>
              <a:t>Dasar </a:t>
            </a:r>
            <a:r>
              <a:rPr lang="id-ID" dirty="0" smtClean="0"/>
              <a:t>hukum pelaksanaan pendaftaran </a:t>
            </a:r>
            <a:r>
              <a:rPr lang="id-ID" dirty="0" smtClean="0"/>
              <a:t>tanah</a:t>
            </a:r>
          </a:p>
          <a:p>
            <a:pPr marL="514350" indent="-514350">
              <a:buFont typeface="+mj-lt"/>
              <a:buAutoNum type="arabicPeriod"/>
            </a:pPr>
            <a:r>
              <a:rPr lang="id-ID" dirty="0" smtClean="0"/>
              <a:t>D</a:t>
            </a:r>
            <a:r>
              <a:rPr lang="id-ID" dirty="0" smtClean="0"/>
              <a:t>asar </a:t>
            </a:r>
            <a:r>
              <a:rPr lang="id-ID" dirty="0" smtClean="0"/>
              <a:t>hukum penyelenggara pendaftaran tanah</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a:solidFill>
            <a:schemeClr val="bg2">
              <a:lumMod val="90000"/>
            </a:schemeClr>
          </a:solidFill>
        </p:spPr>
        <p:txBody>
          <a:bodyPr>
            <a:normAutofit/>
          </a:bodyPr>
          <a:lstStyle/>
          <a:p>
            <a:pPr>
              <a:buNone/>
            </a:pPr>
            <a:r>
              <a:rPr lang="id-ID" b="1" dirty="0" smtClean="0"/>
              <a:t>Dasar </a:t>
            </a:r>
            <a:r>
              <a:rPr lang="id-ID" b="1" dirty="0" smtClean="0"/>
              <a:t>Hukum Pelaksanaan Pendaftaran </a:t>
            </a:r>
            <a:r>
              <a:rPr lang="id-ID" b="1" dirty="0" smtClean="0"/>
              <a:t>Tanah yaitu</a:t>
            </a:r>
            <a:r>
              <a:rPr lang="id-ID" b="1" dirty="0" smtClean="0"/>
              <a:t>: </a:t>
            </a:r>
            <a:endParaRPr lang="id-ID" b="1" dirty="0" smtClean="0"/>
          </a:p>
          <a:p>
            <a:pPr marL="514350" indent="-514350">
              <a:buAutoNum type="arabicPeriod"/>
            </a:pPr>
            <a:r>
              <a:rPr lang="id-ID" sz="2800" dirty="0" smtClean="0"/>
              <a:t>Undang-undang </a:t>
            </a:r>
            <a:r>
              <a:rPr lang="id-ID" sz="2800" dirty="0" smtClean="0"/>
              <a:t>yang mengatur atau berkaitan dengan Pendaftaran Tanah </a:t>
            </a:r>
            <a:r>
              <a:rPr lang="id-ID" sz="2800" dirty="0" smtClean="0"/>
              <a:t>terdiri dari:</a:t>
            </a:r>
          </a:p>
          <a:p>
            <a:pPr marL="514350" indent="-514350">
              <a:buNone/>
            </a:pPr>
            <a:r>
              <a:rPr lang="id-ID" sz="2800" dirty="0" smtClean="0"/>
              <a:t>	</a:t>
            </a:r>
            <a:r>
              <a:rPr lang="id-ID" sz="2400" dirty="0" smtClean="0"/>
              <a:t>1. 	Undang-undang </a:t>
            </a:r>
            <a:r>
              <a:rPr lang="id-ID" sz="2400" dirty="0" smtClean="0"/>
              <a:t>Nomor 5 Tahun 1960 tentang </a:t>
            </a:r>
            <a:r>
              <a:rPr lang="id-ID" sz="2400" dirty="0" smtClean="0"/>
              <a:t>UUPA  	pasal 19, 23, 32 dan 38</a:t>
            </a:r>
          </a:p>
          <a:p>
            <a:pPr marL="514350" indent="-514350">
              <a:buNone/>
            </a:pPr>
            <a:r>
              <a:rPr lang="id-ID" sz="2400" dirty="0" smtClean="0"/>
              <a:t>	</a:t>
            </a:r>
            <a:r>
              <a:rPr lang="id-ID" sz="2400" dirty="0" smtClean="0"/>
              <a:t>2. 	Undang-Undang </a:t>
            </a:r>
            <a:r>
              <a:rPr lang="id-ID" sz="2400" dirty="0" smtClean="0"/>
              <a:t>RI Nomor 4 Tahun 1996 tentang </a:t>
            </a:r>
            <a:r>
              <a:rPr lang="id-ID" sz="2400" dirty="0" smtClean="0"/>
              <a:t>Hak 	Tanggungan </a:t>
            </a:r>
            <a:r>
              <a:rPr lang="id-ID" sz="2400" dirty="0" smtClean="0"/>
              <a:t>Atas Tanah Beserta </a:t>
            </a:r>
            <a:r>
              <a:rPr lang="id-ID" sz="2400" dirty="0" smtClean="0"/>
              <a:t>Benda-Benda </a:t>
            </a:r>
            <a:r>
              <a:rPr lang="id-ID" sz="2400" dirty="0" smtClean="0"/>
              <a:t>yang </a:t>
            </a:r>
            <a:r>
              <a:rPr lang="id-ID" sz="2400" dirty="0" smtClean="0"/>
              <a:t>	Berkaitan </a:t>
            </a:r>
            <a:r>
              <a:rPr lang="id-ID" sz="2400" dirty="0" smtClean="0"/>
              <a:t>dengan Tanah </a:t>
            </a:r>
          </a:p>
          <a:p>
            <a:pPr marL="514350" indent="-514350">
              <a:buNone/>
            </a:pPr>
            <a:r>
              <a:rPr lang="id-ID" sz="2400" dirty="0" smtClean="0"/>
              <a:t>	3.	Undang-Undang </a:t>
            </a:r>
            <a:r>
              <a:rPr lang="id-ID" sz="2400" dirty="0" smtClean="0"/>
              <a:t>Nomor 41 Tahun 2004 tentang </a:t>
            </a:r>
            <a:r>
              <a:rPr lang="id-ID" sz="2400" dirty="0" smtClean="0"/>
              <a:t>	Wakaf </a:t>
            </a:r>
          </a:p>
          <a:p>
            <a:pPr marL="514350" indent="-514350">
              <a:buNone/>
            </a:pPr>
            <a:r>
              <a:rPr lang="id-ID" sz="2400" dirty="0" smtClean="0"/>
              <a:t>	</a:t>
            </a:r>
            <a:r>
              <a:rPr lang="id-ID" sz="2400" dirty="0" smtClean="0"/>
              <a:t>4. 	Undang-Undang </a:t>
            </a:r>
            <a:r>
              <a:rPr lang="id-ID" sz="2400" dirty="0" smtClean="0"/>
              <a:t>Nomor 20 Tahun 2011 tentang </a:t>
            </a:r>
            <a:r>
              <a:rPr lang="id-ID" sz="2400" dirty="0" smtClean="0"/>
              <a:t>	Rumah </a:t>
            </a:r>
            <a:r>
              <a:rPr lang="id-ID" sz="2400" dirty="0" smtClean="0"/>
              <a:t>Susun; </a:t>
            </a:r>
          </a:p>
          <a:p>
            <a:pPr marL="514350" indent="-514350">
              <a:buNone/>
            </a:pPr>
            <a:endParaRPr lang="id-ID" sz="2800" dirty="0" smtClean="0"/>
          </a:p>
          <a:p>
            <a:pPr marL="514350" indent="-514350">
              <a:buNone/>
            </a:pPr>
            <a:endParaRPr lang="id-ID" sz="2800" dirty="0" smtClean="0"/>
          </a:p>
          <a:p>
            <a:pPr marL="514350" indent="-514350">
              <a:buNone/>
            </a:pPr>
            <a:endParaRPr lang="id-ID" sz="2800" dirty="0" smtClean="0"/>
          </a:p>
          <a:p>
            <a:pPr marL="514350" indent="-514350">
              <a:buNone/>
            </a:pPr>
            <a:endParaRPr lang="id-ID" sz="2800" dirty="0" smtClean="0"/>
          </a:p>
          <a:p>
            <a:pPr>
              <a:buNone/>
            </a:pPr>
            <a:endParaRPr lang="id-ID" b="1" dirty="0" smtClean="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latin typeface="Tw Cen MT" pitchFamily="34" charset="0"/>
              </a:rPr>
              <a:t>A. ARTI PENTING PENDAFTARAN TANAH</a:t>
            </a:r>
            <a:endParaRPr lang="id-ID" sz="3600" b="1" dirty="0">
              <a:latin typeface="Tw Cen MT" pitchFamily="34" charset="0"/>
            </a:endParaRPr>
          </a:p>
        </p:txBody>
      </p:sp>
      <p:sp>
        <p:nvSpPr>
          <p:cNvPr id="3" name="Content Placeholder 2"/>
          <p:cNvSpPr>
            <a:spLocks noGrp="1"/>
          </p:cNvSpPr>
          <p:nvPr>
            <p:ph idx="1"/>
          </p:nvPr>
        </p:nvSpPr>
        <p:spPr>
          <a:xfrm>
            <a:off x="457200" y="1600200"/>
            <a:ext cx="8229600" cy="4972072"/>
          </a:xfrm>
          <a:solidFill>
            <a:schemeClr val="bg2">
              <a:lumMod val="75000"/>
            </a:schemeClr>
          </a:solidFill>
        </p:spPr>
        <p:txBody>
          <a:bodyPr/>
          <a:lstStyle/>
          <a:p>
            <a:pPr>
              <a:buNone/>
            </a:pPr>
            <a:r>
              <a:rPr lang="id-ID" dirty="0" smtClean="0">
                <a:latin typeface="Tw Cen MT" pitchFamily="34" charset="0"/>
              </a:rPr>
              <a:t> </a:t>
            </a:r>
            <a:r>
              <a:rPr lang="id-ID" b="1" dirty="0" smtClean="0">
                <a:latin typeface="Tw Cen MT" pitchFamily="34" charset="0"/>
              </a:rPr>
              <a:t>Sertifikat</a:t>
            </a:r>
            <a:r>
              <a:rPr lang="id-ID" dirty="0" smtClean="0">
                <a:latin typeface="Tw Cen MT" pitchFamily="34" charset="0"/>
              </a:rPr>
              <a:t> ; satu-satunya bukti kepemilikan hak 		atas tanah.</a:t>
            </a:r>
          </a:p>
          <a:p>
            <a:pPr>
              <a:buNone/>
            </a:pPr>
            <a:r>
              <a:rPr lang="id-ID" dirty="0">
                <a:latin typeface="Tw Cen MT" pitchFamily="34" charset="0"/>
              </a:rPr>
              <a:t> </a:t>
            </a:r>
            <a:r>
              <a:rPr lang="id-ID" dirty="0" smtClean="0">
                <a:latin typeface="Tw Cen MT" pitchFamily="34" charset="0"/>
              </a:rPr>
              <a:t>Sertifikat ; hasil dari pendaftaran tanah.</a:t>
            </a:r>
          </a:p>
          <a:p>
            <a:pPr>
              <a:buNone/>
            </a:pPr>
            <a:endParaRPr lang="id-ID" dirty="0" smtClean="0">
              <a:latin typeface="Tw Cen MT" pitchFamily="34" charset="0"/>
            </a:endParaRPr>
          </a:p>
          <a:p>
            <a:pPr>
              <a:buNone/>
            </a:pPr>
            <a:r>
              <a:rPr lang="id-ID" dirty="0" smtClean="0">
                <a:latin typeface="Tw Cen MT" pitchFamily="34" charset="0"/>
              </a:rPr>
              <a:t>Arti penting pendaftaran tanah:</a:t>
            </a:r>
          </a:p>
          <a:p>
            <a:pPr marL="514350" indent="-514350">
              <a:buAutoNum type="arabicPeriod"/>
            </a:pPr>
            <a:r>
              <a:rPr lang="id-ID" b="1" dirty="0" smtClean="0">
                <a:latin typeface="Tw Cen MT" pitchFamily="34" charset="0"/>
              </a:rPr>
              <a:t>Mengapa</a:t>
            </a:r>
            <a:r>
              <a:rPr lang="id-ID" dirty="0" smtClean="0">
                <a:latin typeface="Tw Cen MT" pitchFamily="34" charset="0"/>
              </a:rPr>
              <a:t> penguasaan/pemilikan tanah harus dicatat atau didaftar?</a:t>
            </a:r>
          </a:p>
          <a:p>
            <a:pPr marL="514350" indent="-514350">
              <a:buAutoNum type="arabicPeriod"/>
            </a:pPr>
            <a:r>
              <a:rPr lang="id-ID" b="1" dirty="0" smtClean="0">
                <a:latin typeface="Tw Cen MT" pitchFamily="34" charset="0"/>
              </a:rPr>
              <a:t>Apa</a:t>
            </a:r>
            <a:r>
              <a:rPr lang="id-ID" dirty="0" smtClean="0">
                <a:latin typeface="Tw Cen MT" pitchFamily="34" charset="0"/>
              </a:rPr>
              <a:t> yang dicatat atau didaftarkan?</a:t>
            </a:r>
          </a:p>
          <a:p>
            <a:pPr>
              <a:buNone/>
            </a:pPr>
            <a:endParaRPr lang="id-ID" dirty="0">
              <a:latin typeface="Tw Cen MT"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214974"/>
          </a:xfrm>
          <a:solidFill>
            <a:schemeClr val="bg2">
              <a:lumMod val="90000"/>
            </a:schemeClr>
          </a:solidFill>
        </p:spPr>
        <p:txBody>
          <a:bodyPr>
            <a:normAutofit fontScale="62500" lnSpcReduction="20000"/>
          </a:bodyPr>
          <a:lstStyle/>
          <a:p>
            <a:pPr marL="514350" indent="-514350">
              <a:buAutoNum type="arabicPeriod" startAt="2"/>
            </a:pPr>
            <a:endParaRPr lang="id-ID" sz="4600" dirty="0" smtClean="0"/>
          </a:p>
          <a:p>
            <a:pPr marL="514350" indent="-514350">
              <a:buAutoNum type="arabicPeriod" startAt="2"/>
            </a:pPr>
            <a:r>
              <a:rPr lang="id-ID" sz="4600" dirty="0" smtClean="0"/>
              <a:t>Peraturan Pemerintah terdiri dari:</a:t>
            </a:r>
          </a:p>
          <a:p>
            <a:pPr>
              <a:buNone/>
            </a:pPr>
            <a:r>
              <a:rPr lang="id-ID" sz="4500" dirty="0" smtClean="0"/>
              <a:t>	</a:t>
            </a:r>
            <a:r>
              <a:rPr lang="id-ID" sz="3600" dirty="0" smtClean="0"/>
              <a:t>1. 	Peraturan </a:t>
            </a:r>
            <a:r>
              <a:rPr lang="id-ID" sz="3600" dirty="0" smtClean="0"/>
              <a:t>Pemerintah Nomor 10 Tahun 1961 </a:t>
            </a:r>
            <a:r>
              <a:rPr lang="id-ID" sz="3600" dirty="0" smtClean="0"/>
              <a:t>	tentang 	Pendaftaran </a:t>
            </a:r>
            <a:r>
              <a:rPr lang="id-ID" sz="3600" dirty="0" smtClean="0"/>
              <a:t>Tanah, kemudian dalam </a:t>
            </a:r>
            <a:r>
              <a:rPr lang="id-ID" sz="3600" dirty="0" smtClean="0"/>
              <a:t>perkembangannya 	disempurnakan </a:t>
            </a:r>
            <a:r>
              <a:rPr lang="id-ID" sz="3600" dirty="0" smtClean="0"/>
              <a:t>dengan </a:t>
            </a:r>
            <a:r>
              <a:rPr lang="id-ID" sz="3600" dirty="0" smtClean="0"/>
              <a:t>Peraturan </a:t>
            </a:r>
            <a:r>
              <a:rPr lang="id-ID" sz="3600" dirty="0" smtClean="0"/>
              <a:t>Pemerintah Nomor 24 </a:t>
            </a:r>
            <a:r>
              <a:rPr lang="id-ID" sz="3600" dirty="0" smtClean="0"/>
              <a:t>	Tahun </a:t>
            </a:r>
            <a:r>
              <a:rPr lang="id-ID" sz="3600" dirty="0" smtClean="0"/>
              <a:t>1997 </a:t>
            </a:r>
            <a:r>
              <a:rPr lang="id-ID" sz="3600" dirty="0" smtClean="0"/>
              <a:t>tentang </a:t>
            </a:r>
            <a:r>
              <a:rPr lang="id-ID" sz="3600" dirty="0" smtClean="0"/>
              <a:t>Pendaftaran Tanah yang mulai </a:t>
            </a:r>
            <a:r>
              <a:rPr lang="id-ID" sz="3600" dirty="0" smtClean="0"/>
              <a:t>	berlaku efektif </a:t>
            </a:r>
            <a:r>
              <a:rPr lang="id-ID" sz="3600" dirty="0" smtClean="0"/>
              <a:t>pada tanggal 8 Oktober </a:t>
            </a:r>
            <a:r>
              <a:rPr lang="id-ID" sz="3600" dirty="0" smtClean="0"/>
              <a:t>1997.</a:t>
            </a:r>
          </a:p>
          <a:p>
            <a:pPr>
              <a:buNone/>
            </a:pPr>
            <a:r>
              <a:rPr lang="id-ID" sz="3600" dirty="0" smtClean="0"/>
              <a:t>	</a:t>
            </a:r>
            <a:r>
              <a:rPr lang="id-ID" sz="3600" dirty="0" smtClean="0"/>
              <a:t>2. 	Peraturan </a:t>
            </a:r>
            <a:r>
              <a:rPr lang="id-ID" sz="3600" dirty="0" smtClean="0"/>
              <a:t>Pemerintah Nomor 128 Tahun 2015 </a:t>
            </a:r>
            <a:r>
              <a:rPr lang="id-ID" sz="3600" dirty="0" smtClean="0"/>
              <a:t>	tentang </a:t>
            </a:r>
            <a:r>
              <a:rPr lang="id-ID" sz="3600" dirty="0" smtClean="0"/>
              <a:t>Jenis dan Tarif atas Jenis Penerimaan </a:t>
            </a:r>
            <a:r>
              <a:rPr lang="id-ID" sz="3600" dirty="0" smtClean="0"/>
              <a:t>	Negara Bukan 	Pajak </a:t>
            </a:r>
            <a:r>
              <a:rPr lang="id-ID" sz="3600" dirty="0" smtClean="0"/>
              <a:t>yang Berlaku pada </a:t>
            </a:r>
            <a:r>
              <a:rPr lang="id-ID" sz="3600" dirty="0" smtClean="0"/>
              <a:t>Kementerian ATR/BPN </a:t>
            </a:r>
          </a:p>
          <a:p>
            <a:pPr>
              <a:buNone/>
            </a:pPr>
            <a:endParaRPr lang="id-ID" sz="2800" dirty="0" smtClean="0"/>
          </a:p>
          <a:p>
            <a:pPr>
              <a:buNone/>
            </a:pPr>
            <a:r>
              <a:rPr lang="id-ID" sz="2800" dirty="0" smtClean="0"/>
              <a:t> </a:t>
            </a:r>
            <a:endParaRPr lang="id-ID" sz="2800" dirty="0" smtClean="0"/>
          </a:p>
          <a:p>
            <a:pPr>
              <a:buNone/>
            </a:pPr>
            <a:endParaRPr lang="id-ID" sz="2800" dirty="0" smtClean="0"/>
          </a:p>
          <a:p>
            <a:pPr marL="514350" indent="-514350">
              <a:buNone/>
            </a:pPr>
            <a:endParaRPr lang="id-ID" sz="2800" dirty="0" smtClean="0"/>
          </a:p>
          <a:p>
            <a:pPr>
              <a:buNone/>
            </a:pPr>
            <a:r>
              <a:rPr lang="id-ID" sz="2800" dirty="0" smtClean="0"/>
              <a:t>	</a:t>
            </a:r>
            <a:r>
              <a:rPr lang="id-ID" sz="2800" dirty="0" smtClean="0"/>
              <a:t> </a:t>
            </a:r>
            <a:endParaRPr lang="id-ID" sz="2800" dirty="0" smtClean="0"/>
          </a:p>
          <a:p>
            <a:pPr marL="514350" indent="-514350">
              <a:buNone/>
            </a:pPr>
            <a:endParaRPr lang="id-ID"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a:solidFill>
            <a:schemeClr val="bg2">
              <a:lumMod val="90000"/>
            </a:schemeClr>
          </a:solidFill>
        </p:spPr>
        <p:txBody>
          <a:bodyPr>
            <a:normAutofit fontScale="40000" lnSpcReduction="20000"/>
          </a:bodyPr>
          <a:lstStyle/>
          <a:p>
            <a:pPr marL="514350" indent="-514350">
              <a:buAutoNum type="arabicPeriod" startAt="2"/>
            </a:pPr>
            <a:r>
              <a:rPr lang="id-ID" sz="4500" dirty="0" smtClean="0"/>
              <a:t>Peraturan Pemerintah terdiri dari:</a:t>
            </a:r>
          </a:p>
          <a:p>
            <a:pPr>
              <a:buNone/>
            </a:pPr>
            <a:r>
              <a:rPr lang="id-ID" sz="4500" dirty="0" smtClean="0"/>
              <a:t>	</a:t>
            </a:r>
            <a:r>
              <a:rPr lang="id-ID" sz="4500" dirty="0" smtClean="0"/>
              <a:t>1. 	Peraturan </a:t>
            </a:r>
            <a:r>
              <a:rPr lang="id-ID" sz="4500" dirty="0" smtClean="0"/>
              <a:t>Pemerintah Nomor 10 Tahun 1961 </a:t>
            </a:r>
            <a:r>
              <a:rPr lang="id-ID" sz="4500" dirty="0" smtClean="0"/>
              <a:t>	tentang </a:t>
            </a:r>
            <a:r>
              <a:rPr lang="id-ID" sz="4500" dirty="0" smtClean="0"/>
              <a:t>Pendaftaran Tanah, kemudian dalam </a:t>
            </a:r>
            <a:r>
              <a:rPr lang="id-ID" sz="4500" dirty="0" smtClean="0"/>
              <a:t>	perkembangannya </a:t>
            </a:r>
            <a:r>
              <a:rPr lang="id-ID" sz="4500" dirty="0" smtClean="0"/>
              <a:t>disempurnakan dengan </a:t>
            </a:r>
            <a:r>
              <a:rPr lang="id-ID" sz="4500" dirty="0" smtClean="0"/>
              <a:t>	Peraturan </a:t>
            </a:r>
            <a:r>
              <a:rPr lang="id-ID" sz="4500" dirty="0" smtClean="0"/>
              <a:t>Pemerintah Nomor 24 </a:t>
            </a:r>
            <a:r>
              <a:rPr lang="id-ID" sz="4500" dirty="0" smtClean="0"/>
              <a:t>Tahun </a:t>
            </a:r>
            <a:r>
              <a:rPr lang="id-ID" sz="4500" dirty="0" smtClean="0"/>
              <a:t>1997 </a:t>
            </a:r>
            <a:r>
              <a:rPr lang="id-ID" sz="4500" dirty="0" smtClean="0"/>
              <a:t>	tentang </a:t>
            </a:r>
            <a:r>
              <a:rPr lang="id-ID" sz="4500" dirty="0" smtClean="0"/>
              <a:t>Pendaftaran Tanah yang mulai berlaku </a:t>
            </a:r>
            <a:r>
              <a:rPr lang="id-ID" sz="4500" dirty="0" smtClean="0"/>
              <a:t>	efektif </a:t>
            </a:r>
            <a:r>
              <a:rPr lang="id-ID" sz="4500" dirty="0" smtClean="0"/>
              <a:t>pada tanggal 8 Oktober </a:t>
            </a:r>
            <a:r>
              <a:rPr lang="id-ID" sz="4500" dirty="0" smtClean="0"/>
              <a:t>1997.</a:t>
            </a:r>
          </a:p>
          <a:p>
            <a:pPr>
              <a:buNone/>
            </a:pPr>
            <a:r>
              <a:rPr lang="id-ID" sz="4500" dirty="0" smtClean="0"/>
              <a:t>	</a:t>
            </a:r>
            <a:r>
              <a:rPr lang="id-ID" sz="4500" dirty="0" smtClean="0"/>
              <a:t>2. 	Peraturan </a:t>
            </a:r>
            <a:r>
              <a:rPr lang="id-ID" sz="4500" dirty="0" smtClean="0"/>
              <a:t>Pemerintah Nomor 128 Tahun 2015 </a:t>
            </a:r>
            <a:r>
              <a:rPr lang="id-ID" sz="4500" dirty="0" smtClean="0"/>
              <a:t>	tentang </a:t>
            </a:r>
            <a:r>
              <a:rPr lang="id-ID" sz="4500" dirty="0" smtClean="0"/>
              <a:t>Jenis dan Tarif atas Jenis Penerimaan Negara </a:t>
            </a:r>
            <a:r>
              <a:rPr lang="id-ID" sz="4500" dirty="0" smtClean="0"/>
              <a:t>	Bukan </a:t>
            </a:r>
            <a:r>
              <a:rPr lang="id-ID" sz="4500" dirty="0" smtClean="0"/>
              <a:t>Pajak yang Berlaku pada Kementerian </a:t>
            </a:r>
            <a:r>
              <a:rPr lang="id-ID" sz="4500" dirty="0" smtClean="0"/>
              <a:t>	ATR/BPN </a:t>
            </a:r>
          </a:p>
          <a:p>
            <a:pPr marL="514350" indent="-514350">
              <a:buAutoNum type="arabicPeriod" startAt="3"/>
            </a:pPr>
            <a:r>
              <a:rPr lang="id-ID" sz="4500" dirty="0" smtClean="0"/>
              <a:t>Peraturan </a:t>
            </a:r>
            <a:r>
              <a:rPr lang="id-ID" sz="4500" dirty="0" smtClean="0"/>
              <a:t>Menteri </a:t>
            </a:r>
            <a:r>
              <a:rPr lang="id-ID" sz="4500" dirty="0" smtClean="0"/>
              <a:t> terdiri dari:</a:t>
            </a:r>
          </a:p>
          <a:p>
            <a:pPr>
              <a:buNone/>
            </a:pPr>
            <a:r>
              <a:rPr lang="id-ID" sz="4500" dirty="0" smtClean="0"/>
              <a:t>	1. 	</a:t>
            </a:r>
            <a:r>
              <a:rPr lang="it-IT" sz="4500" dirty="0" smtClean="0"/>
              <a:t>Peraturan Menteri Negara Agraria/Kepala Badan Pertanahan Nasional Nomor 3 Tahun 1997 </a:t>
            </a:r>
            <a:r>
              <a:rPr lang="id-ID" sz="4500" dirty="0" smtClean="0"/>
              <a:t>	</a:t>
            </a:r>
            <a:r>
              <a:rPr lang="it-IT" sz="4500" dirty="0" smtClean="0"/>
              <a:t>tentang </a:t>
            </a:r>
            <a:r>
              <a:rPr lang="it-IT" sz="4500" dirty="0" smtClean="0"/>
              <a:t>Ketentuan Pelaksanaan Peraturan Pemerintah Nomor 24 Tahun 1997 tentang </a:t>
            </a:r>
            <a:r>
              <a:rPr lang="id-ID" sz="4500" dirty="0" smtClean="0"/>
              <a:t>	</a:t>
            </a:r>
            <a:r>
              <a:rPr lang="it-IT" sz="4500" dirty="0" smtClean="0"/>
              <a:t>Pendaftaran Tanah</a:t>
            </a:r>
            <a:endParaRPr lang="id-ID" sz="4500" dirty="0" smtClean="0"/>
          </a:p>
          <a:p>
            <a:pPr>
              <a:buNone/>
            </a:pPr>
            <a:r>
              <a:rPr lang="id-ID" sz="4500" dirty="0" smtClean="0"/>
              <a:t>	2. 	</a:t>
            </a:r>
            <a:r>
              <a:rPr lang="es-ES" sz="4500" dirty="0" err="1" smtClean="0"/>
              <a:t>Peraturan</a:t>
            </a:r>
            <a:r>
              <a:rPr lang="es-ES" sz="4500" dirty="0" smtClean="0"/>
              <a:t> </a:t>
            </a:r>
            <a:r>
              <a:rPr lang="es-ES" sz="4500" dirty="0" err="1" smtClean="0"/>
              <a:t>Menteri</a:t>
            </a:r>
            <a:r>
              <a:rPr lang="es-ES" sz="4500" dirty="0" smtClean="0"/>
              <a:t> Negara Agraria/</a:t>
            </a:r>
            <a:r>
              <a:rPr lang="es-ES" sz="4500" dirty="0" err="1" smtClean="0"/>
              <a:t>Kepala</a:t>
            </a:r>
            <a:r>
              <a:rPr lang="es-ES" sz="4500" dirty="0" smtClean="0"/>
              <a:t> </a:t>
            </a:r>
            <a:r>
              <a:rPr lang="es-ES" sz="4500" dirty="0" err="1" smtClean="0"/>
              <a:t>Badan</a:t>
            </a:r>
            <a:r>
              <a:rPr lang="es-ES" sz="4500" dirty="0" smtClean="0"/>
              <a:t> </a:t>
            </a:r>
            <a:r>
              <a:rPr lang="es-ES" sz="4500" dirty="0" err="1" smtClean="0"/>
              <a:t>Pertanahan</a:t>
            </a:r>
            <a:r>
              <a:rPr lang="es-ES" sz="4500" dirty="0" smtClean="0"/>
              <a:t> </a:t>
            </a:r>
            <a:r>
              <a:rPr lang="es-ES" sz="4500" dirty="0" err="1" smtClean="0"/>
              <a:t>Nasional</a:t>
            </a:r>
            <a:r>
              <a:rPr lang="es-ES" sz="4500" dirty="0" smtClean="0"/>
              <a:t> </a:t>
            </a:r>
            <a:r>
              <a:rPr lang="es-ES" sz="4500" dirty="0" err="1" smtClean="0"/>
              <a:t>Nomor</a:t>
            </a:r>
            <a:r>
              <a:rPr lang="es-ES" sz="4500" dirty="0" smtClean="0"/>
              <a:t> 9 </a:t>
            </a:r>
            <a:r>
              <a:rPr lang="es-ES" sz="4500" dirty="0" err="1" smtClean="0"/>
              <a:t>Tahun</a:t>
            </a:r>
            <a:r>
              <a:rPr lang="es-ES" sz="4500" dirty="0" smtClean="0"/>
              <a:t> 1999 </a:t>
            </a:r>
            <a:r>
              <a:rPr lang="id-ID" sz="4500" dirty="0" smtClean="0"/>
              <a:t>	</a:t>
            </a:r>
            <a:r>
              <a:rPr lang="es-ES" sz="4500" dirty="0" err="1" smtClean="0"/>
              <a:t>Tentang</a:t>
            </a:r>
            <a:r>
              <a:rPr lang="es-ES" sz="4500" dirty="0" smtClean="0"/>
              <a:t> </a:t>
            </a:r>
            <a:r>
              <a:rPr lang="es-ES" sz="4500" dirty="0" smtClean="0"/>
              <a:t>Tata Cara </a:t>
            </a:r>
            <a:r>
              <a:rPr lang="es-ES" sz="4500" dirty="0" err="1" smtClean="0"/>
              <a:t>Pemberian</a:t>
            </a:r>
            <a:r>
              <a:rPr lang="es-ES" sz="4500" dirty="0" smtClean="0"/>
              <a:t> dan </a:t>
            </a:r>
            <a:r>
              <a:rPr lang="es-ES" sz="4500" dirty="0" err="1" smtClean="0"/>
              <a:t>Pembatalan</a:t>
            </a:r>
            <a:r>
              <a:rPr lang="es-ES" sz="4500" dirty="0" smtClean="0"/>
              <a:t> </a:t>
            </a:r>
            <a:r>
              <a:rPr lang="es-ES" sz="4500" dirty="0" err="1" smtClean="0"/>
              <a:t>Hak</a:t>
            </a:r>
            <a:r>
              <a:rPr lang="es-ES" sz="4500" dirty="0" smtClean="0"/>
              <a:t> Atas </a:t>
            </a:r>
            <a:r>
              <a:rPr lang="es-ES" sz="4500" dirty="0" err="1" smtClean="0"/>
              <a:t>Tanah</a:t>
            </a:r>
            <a:r>
              <a:rPr lang="es-ES" sz="4500" dirty="0" smtClean="0"/>
              <a:t> Negara dan </a:t>
            </a:r>
            <a:r>
              <a:rPr lang="es-ES" sz="4500" dirty="0" err="1" smtClean="0"/>
              <a:t>Hak</a:t>
            </a:r>
            <a:r>
              <a:rPr lang="es-ES" sz="4500" dirty="0" smtClean="0"/>
              <a:t> </a:t>
            </a:r>
            <a:r>
              <a:rPr lang="es-ES" sz="4500" dirty="0" err="1" smtClean="0"/>
              <a:t>Pengelolaan</a:t>
            </a:r>
            <a:endParaRPr lang="id-ID" sz="4500" dirty="0" smtClean="0"/>
          </a:p>
          <a:p>
            <a:pPr>
              <a:buNone/>
            </a:pPr>
            <a:r>
              <a:rPr lang="id-ID" sz="4500" dirty="0" smtClean="0"/>
              <a:t>	3. 	Peraturan </a:t>
            </a:r>
            <a:r>
              <a:rPr lang="id-ID" sz="4500" dirty="0" smtClean="0"/>
              <a:t>Menteri ATR/Kepala BPN No. 12 Tahun 2017 tentang Pendaftaran Tanah </a:t>
            </a:r>
            <a:r>
              <a:rPr lang="id-ID" sz="4500" dirty="0" smtClean="0"/>
              <a:t>	Sistematik Lengkap</a:t>
            </a:r>
            <a:endParaRPr lang="id-ID" sz="4500" dirty="0" smtClean="0"/>
          </a:p>
          <a:p>
            <a:pPr>
              <a:buNone/>
            </a:pPr>
            <a:r>
              <a:rPr lang="id-ID" sz="4500" dirty="0" smtClean="0"/>
              <a:t>	4. 	Peraturan </a:t>
            </a:r>
            <a:r>
              <a:rPr lang="id-ID" sz="4500" dirty="0" smtClean="0"/>
              <a:t>Menteri ATR/Kepala BPN Nomor 13 Tahun 2017 tentang Tata Cara Blokir dan Sita</a:t>
            </a:r>
            <a:r>
              <a:rPr lang="id-ID" sz="4500" dirty="0" smtClean="0"/>
              <a:t>.</a:t>
            </a:r>
          </a:p>
          <a:p>
            <a:pPr>
              <a:buNone/>
            </a:pPr>
            <a:r>
              <a:rPr lang="id-ID" sz="4500" dirty="0" smtClean="0"/>
              <a:t>	</a:t>
            </a:r>
            <a:r>
              <a:rPr lang="id-ID" sz="4500" dirty="0" smtClean="0"/>
              <a:t>5. 	Peraturan </a:t>
            </a:r>
            <a:r>
              <a:rPr lang="id-ID" sz="4500" dirty="0" smtClean="0"/>
              <a:t>Menteri ATR/Kepala BPN Nomor 15 Tahun 2017 tentang Pendaftaran Peralihan </a:t>
            </a:r>
            <a:r>
              <a:rPr lang="id-ID" sz="4500" dirty="0" smtClean="0"/>
              <a:t>	Hak </a:t>
            </a:r>
            <a:r>
              <a:rPr lang="id-ID" sz="4500" dirty="0" smtClean="0"/>
              <a:t>Atas Tanah Dalam Rangka Pengampunan </a:t>
            </a:r>
            <a:r>
              <a:rPr lang="id-ID" sz="4500" dirty="0" smtClean="0"/>
              <a:t>Pajak</a:t>
            </a:r>
            <a:r>
              <a:rPr lang="id-ID" sz="4500" dirty="0" smtClean="0"/>
              <a:t>.</a:t>
            </a:r>
            <a:endParaRPr lang="id-ID" sz="4500" dirty="0" smtClean="0"/>
          </a:p>
          <a:p>
            <a:pPr marL="514350" indent="-514350">
              <a:buNone/>
            </a:pPr>
            <a:r>
              <a:rPr lang="id-ID" sz="2800" dirty="0" smtClean="0"/>
              <a:t>	</a:t>
            </a:r>
          </a:p>
          <a:p>
            <a:pPr>
              <a:buNone/>
            </a:pPr>
            <a:endParaRPr lang="id-ID" sz="2800" dirty="0" smtClean="0"/>
          </a:p>
          <a:p>
            <a:pPr>
              <a:buNone/>
            </a:pPr>
            <a:r>
              <a:rPr lang="id-ID" sz="2800" dirty="0" smtClean="0"/>
              <a:t> </a:t>
            </a:r>
            <a:endParaRPr lang="id-ID" sz="2800" dirty="0" smtClean="0"/>
          </a:p>
          <a:p>
            <a:pPr>
              <a:buNone/>
            </a:pPr>
            <a:endParaRPr lang="id-ID" sz="2800" dirty="0" smtClean="0"/>
          </a:p>
          <a:p>
            <a:pPr marL="514350" indent="-514350">
              <a:buNone/>
            </a:pPr>
            <a:endParaRPr lang="id-ID" sz="2800" dirty="0" smtClean="0"/>
          </a:p>
          <a:p>
            <a:pPr>
              <a:buNone/>
            </a:pPr>
            <a:r>
              <a:rPr lang="id-ID" sz="2800" dirty="0" smtClean="0"/>
              <a:t>	</a:t>
            </a:r>
            <a:r>
              <a:rPr lang="id-ID" sz="2800" dirty="0" smtClean="0"/>
              <a:t> </a:t>
            </a:r>
            <a:endParaRPr lang="id-ID" sz="2800" dirty="0" smtClean="0"/>
          </a:p>
          <a:p>
            <a:pPr marL="514350" indent="-514350">
              <a:buNone/>
            </a:pPr>
            <a:endParaRPr lang="id-ID" sz="2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a:solidFill>
            <a:schemeClr val="bg2">
              <a:lumMod val="90000"/>
            </a:schemeClr>
          </a:solidFill>
        </p:spPr>
        <p:txBody>
          <a:bodyPr>
            <a:normAutofit fontScale="32500" lnSpcReduction="20000"/>
          </a:bodyPr>
          <a:lstStyle/>
          <a:p>
            <a:pPr>
              <a:buNone/>
            </a:pPr>
            <a:r>
              <a:rPr lang="id-ID" sz="9800" b="1" dirty="0" smtClean="0"/>
              <a:t>Dasar </a:t>
            </a:r>
            <a:r>
              <a:rPr lang="id-ID" sz="9800" b="1" dirty="0" smtClean="0"/>
              <a:t>Hukum </a:t>
            </a:r>
            <a:r>
              <a:rPr lang="id-ID" sz="9800" b="1" dirty="0" smtClean="0"/>
              <a:t>Penyelenggaraan </a:t>
            </a:r>
            <a:r>
              <a:rPr lang="id-ID" sz="9800" b="1" dirty="0" smtClean="0"/>
              <a:t>Pendaftaran </a:t>
            </a:r>
            <a:r>
              <a:rPr lang="id-ID" sz="9800" b="1" dirty="0" smtClean="0"/>
              <a:t>Tanah yaitu</a:t>
            </a:r>
            <a:r>
              <a:rPr lang="id-ID" sz="9800" b="1" dirty="0" smtClean="0"/>
              <a:t>: </a:t>
            </a:r>
            <a:endParaRPr lang="id-ID" sz="9800" b="1" dirty="0" smtClean="0"/>
          </a:p>
          <a:p>
            <a:pPr>
              <a:buNone/>
            </a:pPr>
            <a:endParaRPr lang="id-ID" sz="5800" b="1" dirty="0" smtClean="0"/>
          </a:p>
          <a:p>
            <a:pPr marL="514350" indent="-514350">
              <a:buAutoNum type="arabicPeriod"/>
            </a:pPr>
            <a:r>
              <a:rPr lang="id-ID" sz="6200" dirty="0" smtClean="0"/>
              <a:t>Peraturan </a:t>
            </a:r>
            <a:r>
              <a:rPr lang="id-ID" sz="6200" dirty="0" smtClean="0"/>
              <a:t>Presiden Nomor 17 Tahun 2015 tentang Kementerian Agraria dan Tata Ruang </a:t>
            </a:r>
            <a:endParaRPr lang="id-ID" sz="6200" dirty="0" smtClean="0"/>
          </a:p>
          <a:p>
            <a:pPr marL="514350" indent="-514350">
              <a:buAutoNum type="arabicPeriod"/>
            </a:pPr>
            <a:r>
              <a:rPr lang="id-ID" sz="6200" dirty="0" smtClean="0"/>
              <a:t>P</a:t>
            </a:r>
            <a:r>
              <a:rPr lang="id-ID" sz="6200" dirty="0" smtClean="0"/>
              <a:t>eraturan </a:t>
            </a:r>
            <a:r>
              <a:rPr lang="id-ID" sz="6200" dirty="0" smtClean="0"/>
              <a:t>Presiden Nomor 20 Tahun 2015 tentang Badan Pertanahan </a:t>
            </a:r>
            <a:r>
              <a:rPr lang="id-ID" sz="6200" dirty="0" smtClean="0"/>
              <a:t>Nasional</a:t>
            </a:r>
            <a:endParaRPr lang="id-ID" sz="6200" dirty="0" smtClean="0"/>
          </a:p>
          <a:p>
            <a:pPr marL="514350" indent="-514350">
              <a:buAutoNum type="arabicPeriod"/>
            </a:pPr>
            <a:r>
              <a:rPr lang="id-ID" sz="6200" dirty="0" smtClean="0"/>
              <a:t>Peraturan </a:t>
            </a:r>
            <a:r>
              <a:rPr lang="id-ID" sz="6200" dirty="0" smtClean="0"/>
              <a:t>Pemerintah Republik Indonesia Nomor 37 Tahun 1998 tentang Peraturan Jabatan Pejabat Pembuat Akta Tanah </a:t>
            </a:r>
            <a:endParaRPr lang="id-ID" sz="6200" dirty="0" smtClean="0"/>
          </a:p>
          <a:p>
            <a:pPr marL="514350" indent="-514350">
              <a:buAutoNum type="arabicPeriod"/>
            </a:pPr>
            <a:r>
              <a:rPr lang="it-IT" sz="6200" dirty="0" smtClean="0"/>
              <a:t>Peraturan </a:t>
            </a:r>
            <a:r>
              <a:rPr lang="it-IT" sz="6200" dirty="0" smtClean="0"/>
              <a:t>Kepala Badan Pertanahan Nasional Republik Indonesia Nomor 7 Tahun 2007 tentang Panitia Pemeriksaan Tanah. </a:t>
            </a:r>
            <a:endParaRPr lang="id-ID" sz="6200" dirty="0" smtClean="0"/>
          </a:p>
          <a:p>
            <a:pPr marL="514350" indent="-514350">
              <a:buAutoNum type="arabicPeriod"/>
            </a:pPr>
            <a:r>
              <a:rPr lang="id-ID" sz="6200" dirty="0" smtClean="0"/>
              <a:t>Peraturan </a:t>
            </a:r>
            <a:r>
              <a:rPr lang="id-ID" sz="6200" dirty="0" smtClean="0"/>
              <a:t>Kepala BPN RI Nomor 2 Tahun 2013 tentang Pelimpahan Kewenangan Pemberian Hak Atas Tanah dan Kegiatan Pendaftaran </a:t>
            </a:r>
            <a:r>
              <a:rPr lang="id-ID" sz="6200" dirty="0" smtClean="0"/>
              <a:t>Tanah</a:t>
            </a:r>
            <a:endParaRPr lang="id-ID" sz="6200" dirty="0" smtClean="0"/>
          </a:p>
          <a:p>
            <a:pPr marL="514350" indent="-514350">
              <a:buAutoNum type="arabicPeriod"/>
            </a:pPr>
            <a:r>
              <a:rPr lang="id-ID" sz="6200" dirty="0" smtClean="0"/>
              <a:t>Peraturan </a:t>
            </a:r>
            <a:r>
              <a:rPr lang="id-ID" sz="6200" dirty="0" smtClean="0"/>
              <a:t>Menteri ATR/Kepala BPN Nomor 18 Tahun 2017 tentang Perubahan Atas Peraturan Kepala Badan Pertanahan Nasional Nomor 2 Tahun 2013 tentang Pelimpahan Kewenangan Pemberian Hak Atas Tanah dan Kegiatan Pendaftaran </a:t>
            </a:r>
            <a:r>
              <a:rPr lang="id-ID" sz="6200" dirty="0" smtClean="0"/>
              <a:t>Tanah</a:t>
            </a:r>
            <a:endParaRPr lang="id-ID" sz="6200" dirty="0" smtClean="0"/>
          </a:p>
          <a:p>
            <a:pPr marL="514350" indent="-514350">
              <a:buAutoNum type="arabicPeriod"/>
            </a:pPr>
            <a:r>
              <a:rPr lang="id-ID" sz="6200" dirty="0" smtClean="0"/>
              <a:t>Peraturan </a:t>
            </a:r>
            <a:r>
              <a:rPr lang="id-ID" sz="6200" dirty="0" smtClean="0"/>
              <a:t>Menteri ATR/Kepala BPN RI Nomor 33 Tahun 2016 tentang Surveyor Kadaster Berlisensi. </a:t>
            </a:r>
          </a:p>
          <a:p>
            <a:pPr marL="514350" indent="-514350">
              <a:buAutoNum type="arabicPeriod"/>
            </a:pPr>
            <a:endParaRPr lang="id-ID" sz="6200" dirty="0" smtClean="0"/>
          </a:p>
          <a:p>
            <a:pPr marL="514350" indent="-514350">
              <a:buAutoNum type="arabicPeriod"/>
            </a:pPr>
            <a:endParaRPr lang="id-ID" sz="2800" dirty="0" smtClean="0"/>
          </a:p>
          <a:p>
            <a:pPr marL="514350" indent="-514350">
              <a:buAutoNum type="arabicPeriod"/>
            </a:pPr>
            <a:endParaRPr lang="id-ID" sz="2800" dirty="0" smtClean="0"/>
          </a:p>
          <a:p>
            <a:pPr marL="514350" indent="-514350">
              <a:buNone/>
            </a:pPr>
            <a:r>
              <a:rPr lang="id-ID" sz="2800" dirty="0" smtClean="0"/>
              <a:t>	</a:t>
            </a:r>
          </a:p>
          <a:p>
            <a:pPr marL="514350" indent="-514350">
              <a:buNone/>
            </a:pPr>
            <a:endParaRPr lang="id-ID" sz="2800" dirty="0" smtClean="0"/>
          </a:p>
          <a:p>
            <a:pPr marL="514350" indent="-514350">
              <a:buNone/>
            </a:pPr>
            <a:endParaRPr lang="id-ID" sz="2800" dirty="0" smtClean="0"/>
          </a:p>
          <a:p>
            <a:pPr marL="514350" indent="-514350">
              <a:buNone/>
            </a:pPr>
            <a:endParaRPr lang="id-ID" sz="2800" dirty="0" smtClean="0"/>
          </a:p>
          <a:p>
            <a:pPr>
              <a:buNone/>
            </a:pPr>
            <a:endParaRPr lang="id-ID" b="1" dirty="0" smtClean="0"/>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Autofit/>
          </a:bodyPr>
          <a:lstStyle/>
          <a:p>
            <a:r>
              <a:rPr lang="id-ID" sz="3200" b="1" dirty="0" smtClean="0"/>
              <a:t>D. ASAS DAN TUJUAN PENDAFTARAN TANAH</a:t>
            </a:r>
            <a:endParaRPr lang="id-ID" sz="3200" b="1" dirty="0"/>
          </a:p>
        </p:txBody>
      </p:sp>
      <p:sp>
        <p:nvSpPr>
          <p:cNvPr id="3" name="Content Placeholder 2"/>
          <p:cNvSpPr>
            <a:spLocks noGrp="1"/>
          </p:cNvSpPr>
          <p:nvPr>
            <p:ph idx="1"/>
          </p:nvPr>
        </p:nvSpPr>
        <p:spPr>
          <a:xfrm>
            <a:off x="457200" y="1142984"/>
            <a:ext cx="8229600" cy="5429288"/>
          </a:xfrm>
          <a:solidFill>
            <a:schemeClr val="bg2">
              <a:lumMod val="90000"/>
            </a:schemeClr>
          </a:solidFill>
        </p:spPr>
        <p:txBody>
          <a:bodyPr>
            <a:normAutofit fontScale="92500" lnSpcReduction="20000"/>
          </a:bodyPr>
          <a:lstStyle/>
          <a:p>
            <a:pPr marL="514350" indent="-514350">
              <a:buAutoNum type="arabicPeriod"/>
            </a:pPr>
            <a:r>
              <a:rPr lang="id-ID" dirty="0" smtClean="0"/>
              <a:t>Asas Pendaftaran </a:t>
            </a:r>
            <a:r>
              <a:rPr lang="id-ID" dirty="0" smtClean="0"/>
              <a:t>diamanatkan dalam penyelenggaraan pendaftaran tanah menurut PP Nomor 24 Tahun 1997 antara lain: </a:t>
            </a:r>
            <a:endParaRPr lang="id-ID" dirty="0" smtClean="0"/>
          </a:p>
          <a:p>
            <a:pPr marL="514350" indent="-514350">
              <a:buNone/>
            </a:pPr>
            <a:r>
              <a:rPr lang="id-ID" dirty="0" smtClean="0"/>
              <a:t>	</a:t>
            </a:r>
            <a:r>
              <a:rPr lang="id-ID" dirty="0" smtClean="0"/>
              <a:t>1. 	</a:t>
            </a:r>
            <a:r>
              <a:rPr lang="id-ID" sz="2800" dirty="0" smtClean="0"/>
              <a:t>Asas </a:t>
            </a:r>
            <a:r>
              <a:rPr lang="id-ID" sz="2800" dirty="0" smtClean="0"/>
              <a:t>Sederhana </a:t>
            </a:r>
            <a:r>
              <a:rPr lang="id-ID" sz="2800" dirty="0" smtClean="0"/>
              <a:t>(waktu penyelesaian yang 	terukur, syarat-syarat harus dipenuhi para 	pemegang hak, biaya sesuai dengan ketentuan 	yang 	berlaku, alur kerja jelas)</a:t>
            </a:r>
          </a:p>
          <a:p>
            <a:pPr marL="514350" indent="-514350">
              <a:buNone/>
            </a:pPr>
            <a:r>
              <a:rPr lang="id-ID" sz="2800" dirty="0" smtClean="0"/>
              <a:t>	</a:t>
            </a:r>
            <a:r>
              <a:rPr lang="id-ID" sz="2800" dirty="0" smtClean="0"/>
              <a:t>2. 	Asas Aman (teliti dan cermat)</a:t>
            </a:r>
          </a:p>
          <a:p>
            <a:pPr marL="514350" indent="-514350">
              <a:buNone/>
            </a:pPr>
            <a:r>
              <a:rPr lang="id-ID" sz="2800" dirty="0" smtClean="0"/>
              <a:t>	</a:t>
            </a:r>
            <a:r>
              <a:rPr lang="id-ID" sz="2800" dirty="0" smtClean="0"/>
              <a:t>3. 	Asas Terjangkau ( keterjangkauan biaya)</a:t>
            </a:r>
          </a:p>
          <a:p>
            <a:pPr marL="514350" indent="-514350">
              <a:buNone/>
            </a:pPr>
            <a:r>
              <a:rPr lang="id-ID" sz="2800" dirty="0" smtClean="0"/>
              <a:t>	</a:t>
            </a:r>
            <a:r>
              <a:rPr lang="id-ID" sz="2800" dirty="0" smtClean="0"/>
              <a:t>4. 	Asas Mutakhir  (terus menerus, berkesinambungan, 	sesuai dengan keadaan nyata di lapangan 	dengan data yang benar setiap saat)</a:t>
            </a:r>
          </a:p>
          <a:p>
            <a:pPr marL="514350" indent="-514350">
              <a:buNone/>
            </a:pPr>
            <a:r>
              <a:rPr lang="id-ID" sz="2800" dirty="0" smtClean="0"/>
              <a:t>	</a:t>
            </a:r>
            <a:r>
              <a:rPr lang="id-ID" sz="2800" dirty="0" smtClean="0"/>
              <a:t>5. 	Asas Terbuka (data yuridis dan fisik dapat setiap 	saat diberikan kepada pihak yang berkepentingan)</a:t>
            </a:r>
          </a:p>
          <a:p>
            <a:pPr marL="514350" indent="-514350">
              <a:buNone/>
            </a:pPr>
            <a:endParaRPr lang="id-ID" dirty="0" smtClean="0"/>
          </a:p>
          <a:p>
            <a:pPr marL="514350" indent="-514350">
              <a:buNone/>
            </a:pPr>
            <a:endParaRPr lang="id-ID" dirty="0" smtClean="0"/>
          </a:p>
          <a:p>
            <a:pPr marL="514350" indent="-514350">
              <a:buNone/>
            </a:pPr>
            <a:endParaRPr lang="id-ID" dirty="0" smtClean="0"/>
          </a:p>
          <a:p>
            <a:pPr marL="514350" indent="-514350">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a:solidFill>
            <a:schemeClr val="bg2">
              <a:lumMod val="90000"/>
            </a:schemeClr>
          </a:solidFill>
        </p:spPr>
        <p:txBody>
          <a:bodyPr>
            <a:normAutofit/>
          </a:bodyPr>
          <a:lstStyle/>
          <a:p>
            <a:pPr marL="514350" indent="-514350">
              <a:buNone/>
            </a:pPr>
            <a:r>
              <a:rPr lang="id-ID" dirty="0" smtClean="0"/>
              <a:t>2. 	Tujuan</a:t>
            </a:r>
            <a:r>
              <a:rPr lang="id-ID" dirty="0" smtClean="0"/>
              <a:t> Pendaftaran Tanah</a:t>
            </a:r>
            <a:endParaRPr lang="id-ID" dirty="0" smtClean="0"/>
          </a:p>
          <a:p>
            <a:pPr marL="514350" indent="-514350">
              <a:buNone/>
            </a:pPr>
            <a:r>
              <a:rPr lang="id-ID" dirty="0" smtClean="0"/>
              <a:t>	</a:t>
            </a:r>
            <a:r>
              <a:rPr lang="id-ID" sz="2800" dirty="0" smtClean="0"/>
              <a:t>Menurut  Rowton Simpson tujuan pendaftaran tanah dibedakan menjadi dua yaitu:</a:t>
            </a:r>
          </a:p>
          <a:p>
            <a:pPr marL="514350" indent="-514350">
              <a:buNone/>
            </a:pPr>
            <a:r>
              <a:rPr lang="id-ID" sz="2800" dirty="0" smtClean="0"/>
              <a:t> </a:t>
            </a:r>
            <a:r>
              <a:rPr lang="id-ID" sz="2800" dirty="0" smtClean="0"/>
              <a:t>	1. 	Tujuan </a:t>
            </a:r>
            <a:r>
              <a:rPr lang="id-ID" sz="2800" dirty="0" smtClean="0"/>
              <a:t>yang bersifat fiskal, diantaranya </a:t>
            </a:r>
            <a:r>
              <a:rPr lang="id-ID" sz="2800" dirty="0" smtClean="0"/>
              <a:t>	diperlukan </a:t>
            </a:r>
            <a:r>
              <a:rPr lang="id-ID" sz="2800" dirty="0" smtClean="0"/>
              <a:t>untuk perencanaan pembangunan </a:t>
            </a:r>
            <a:r>
              <a:rPr lang="id-ID" sz="2800" dirty="0" smtClean="0"/>
              <a:t>	dan </a:t>
            </a:r>
            <a:r>
              <a:rPr lang="id-ID" sz="2800" dirty="0" smtClean="0"/>
              <a:t>perpajakan. </a:t>
            </a:r>
            <a:endParaRPr lang="id-ID" sz="2800" dirty="0" smtClean="0"/>
          </a:p>
          <a:p>
            <a:pPr marL="514350" indent="-514350">
              <a:buNone/>
            </a:pPr>
            <a:r>
              <a:rPr lang="id-ID" sz="2800" dirty="0" smtClean="0"/>
              <a:t>	</a:t>
            </a:r>
            <a:r>
              <a:rPr lang="id-ID" sz="2800" dirty="0" smtClean="0"/>
              <a:t>2. 	Tujuan </a:t>
            </a:r>
            <a:r>
              <a:rPr lang="id-ID" sz="2800" dirty="0" smtClean="0"/>
              <a:t>yang bersifat hukum yaitu untuk </a:t>
            </a:r>
            <a:r>
              <a:rPr lang="id-ID" sz="2800" dirty="0" smtClean="0"/>
              <a:t>	menjamin </a:t>
            </a:r>
            <a:r>
              <a:rPr lang="id-ID" sz="2800" dirty="0" smtClean="0"/>
              <a:t>kepastian hukum mengenai hak-hak </a:t>
            </a:r>
            <a:r>
              <a:rPr lang="id-ID" sz="2800" dirty="0" smtClean="0"/>
              <a:t>	atas </a:t>
            </a:r>
            <a:r>
              <a:rPr lang="id-ID" sz="2800" dirty="0" smtClean="0"/>
              <a:t>tanah </a:t>
            </a:r>
            <a:endParaRPr lang="id-ID" sz="2800" dirty="0" smtClean="0"/>
          </a:p>
          <a:p>
            <a:pPr marL="514350" indent="-514350">
              <a:buNone/>
            </a:pPr>
            <a:endParaRPr lang="id-ID" dirty="0" smtClean="0"/>
          </a:p>
          <a:p>
            <a:pPr marL="514350" indent="-514350">
              <a:buNone/>
            </a:pPr>
            <a:endParaRPr lang="id-ID" dirty="0" smtClean="0"/>
          </a:p>
          <a:p>
            <a:pPr marL="514350" indent="-514350">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a:solidFill>
            <a:schemeClr val="bg2">
              <a:lumMod val="90000"/>
            </a:schemeClr>
          </a:solidFill>
        </p:spPr>
        <p:txBody>
          <a:bodyPr>
            <a:normAutofit fontScale="77500" lnSpcReduction="20000"/>
          </a:bodyPr>
          <a:lstStyle/>
          <a:p>
            <a:pPr marL="514350" indent="-514350">
              <a:buNone/>
            </a:pPr>
            <a:r>
              <a:rPr lang="id-ID" dirty="0" smtClean="0"/>
              <a:t>Tujuan pendaftaran tanah menurut pasa 19 UUPA dan </a:t>
            </a:r>
            <a:r>
              <a:rPr lang="pt-BR" dirty="0" smtClean="0"/>
              <a:t>ditindaklanjuti dalam Pasal 3 PP No. 24 Tahun </a:t>
            </a:r>
            <a:r>
              <a:rPr lang="pt-BR" dirty="0" smtClean="0"/>
              <a:t>1997</a:t>
            </a:r>
            <a:r>
              <a:rPr lang="id-ID" dirty="0" smtClean="0"/>
              <a:t>, adalah:</a:t>
            </a:r>
          </a:p>
          <a:p>
            <a:pPr>
              <a:buNone/>
            </a:pPr>
            <a:r>
              <a:rPr lang="id-ID" dirty="0" smtClean="0"/>
              <a:t>	1. 	</a:t>
            </a:r>
            <a:r>
              <a:rPr lang="id-ID" dirty="0" smtClean="0"/>
              <a:t>Untuk </a:t>
            </a:r>
            <a:r>
              <a:rPr lang="id-ID" dirty="0" smtClean="0"/>
              <a:t>memberikan kepastian hukum dan </a:t>
            </a:r>
            <a:r>
              <a:rPr lang="id-ID" dirty="0" smtClean="0"/>
              <a:t>	perlindungan </a:t>
            </a:r>
            <a:r>
              <a:rPr lang="id-ID" dirty="0" smtClean="0"/>
              <a:t>hukum kepada pemegang </a:t>
            </a:r>
            <a:r>
              <a:rPr lang="id-ID" dirty="0" smtClean="0"/>
              <a:t>hak atas 	tanah </a:t>
            </a:r>
            <a:r>
              <a:rPr lang="id-ID" dirty="0" smtClean="0"/>
              <a:t>suatu bidang tanah, satuan </a:t>
            </a:r>
            <a:r>
              <a:rPr lang="id-ID" dirty="0" smtClean="0"/>
              <a:t>rumah susun </a:t>
            </a:r>
            <a:r>
              <a:rPr lang="id-ID" dirty="0" smtClean="0"/>
              <a:t>dan </a:t>
            </a:r>
            <a:r>
              <a:rPr lang="id-ID" dirty="0" smtClean="0"/>
              <a:t>	hak-hak lain.</a:t>
            </a:r>
          </a:p>
          <a:p>
            <a:pPr>
              <a:buNone/>
            </a:pPr>
            <a:r>
              <a:rPr lang="id-ID" dirty="0" smtClean="0"/>
              <a:t>	</a:t>
            </a:r>
            <a:r>
              <a:rPr lang="id-ID" dirty="0" smtClean="0"/>
              <a:t>2. 	Untuk </a:t>
            </a:r>
            <a:r>
              <a:rPr lang="id-ID" dirty="0" smtClean="0"/>
              <a:t>menyediakan informasi kepada </a:t>
            </a:r>
            <a:r>
              <a:rPr lang="id-ID" dirty="0" smtClean="0"/>
              <a:t>pihak-pihak 	yang </a:t>
            </a:r>
            <a:r>
              <a:rPr lang="id-ID" dirty="0" smtClean="0"/>
              <a:t>berkepentingan termasuk Pemerintah </a:t>
            </a:r>
            <a:r>
              <a:rPr lang="id-ID" dirty="0" smtClean="0"/>
              <a:t>agar 	dengan </a:t>
            </a:r>
            <a:r>
              <a:rPr lang="id-ID" dirty="0" smtClean="0"/>
              <a:t>mudah dapat memperoleh data yang </a:t>
            </a:r>
            <a:r>
              <a:rPr lang="id-ID" dirty="0" smtClean="0"/>
              <a:t>	diperlukan </a:t>
            </a:r>
            <a:r>
              <a:rPr lang="id-ID" dirty="0" smtClean="0"/>
              <a:t>dalam mengadakan perbuatan hukum </a:t>
            </a:r>
            <a:r>
              <a:rPr lang="id-ID" dirty="0" smtClean="0"/>
              <a:t>	mengenai </a:t>
            </a:r>
            <a:r>
              <a:rPr lang="id-ID" dirty="0" smtClean="0"/>
              <a:t>bidang-bidang tanah dan satuan-satuan </a:t>
            </a:r>
            <a:r>
              <a:rPr lang="id-ID" dirty="0" smtClean="0"/>
              <a:t>	rumah </a:t>
            </a:r>
            <a:r>
              <a:rPr lang="id-ID" dirty="0" smtClean="0"/>
              <a:t>susun yang sudah terdaftar. </a:t>
            </a:r>
            <a:endParaRPr lang="id-ID" dirty="0" smtClean="0"/>
          </a:p>
          <a:p>
            <a:pPr>
              <a:buNone/>
            </a:pPr>
            <a:r>
              <a:rPr lang="id-ID" dirty="0" smtClean="0"/>
              <a:t>	3. 	Untuk </a:t>
            </a:r>
            <a:r>
              <a:rPr lang="id-ID" dirty="0" smtClean="0"/>
              <a:t>terselenggaranya tertib administrasi pertanahan </a:t>
            </a:r>
          </a:p>
          <a:p>
            <a:pPr>
              <a:buNone/>
            </a:pPr>
            <a:endParaRPr lang="id-ID" dirty="0" smtClean="0"/>
          </a:p>
          <a:p>
            <a:pPr>
              <a:buNone/>
            </a:pPr>
            <a:r>
              <a:rPr lang="id-ID" dirty="0" smtClean="0"/>
              <a:t> </a:t>
            </a:r>
            <a:endParaRPr lang="id-ID" dirty="0" smtClean="0"/>
          </a:p>
          <a:p>
            <a:pPr marL="514350" indent="-514350">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t>E. OBJEK PENDAFTARAN TANAH</a:t>
            </a:r>
            <a:endParaRPr lang="id-ID" sz="3600" b="1" dirty="0"/>
          </a:p>
        </p:txBody>
      </p:sp>
      <p:sp>
        <p:nvSpPr>
          <p:cNvPr id="3" name="Content Placeholder 2"/>
          <p:cNvSpPr>
            <a:spLocks noGrp="1"/>
          </p:cNvSpPr>
          <p:nvPr>
            <p:ph idx="1"/>
          </p:nvPr>
        </p:nvSpPr>
        <p:spPr>
          <a:solidFill>
            <a:schemeClr val="bg2">
              <a:lumMod val="90000"/>
            </a:schemeClr>
          </a:solidFill>
        </p:spPr>
        <p:txBody>
          <a:bodyPr/>
          <a:lstStyle/>
          <a:p>
            <a:pPr>
              <a:buNone/>
            </a:pPr>
            <a:r>
              <a:rPr lang="id-ID" dirty="0" smtClean="0"/>
              <a:t>Obyek hak atas tanah merupakan bidang-bidang tanah yang ada diseluruh wilayah Republik Indonesia yang dapat dipunyai dengan sesuatu hak atas tanah oleh orang dan atau badan hukum menurut ketentuan peraturan perundangan yang </a:t>
            </a:r>
            <a:r>
              <a:rPr lang="id-ID" dirty="0" smtClean="0"/>
              <a:t>berlaku. </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a:solidFill>
            <a:schemeClr val="bg2">
              <a:lumMod val="90000"/>
            </a:schemeClr>
          </a:solidFill>
        </p:spPr>
        <p:txBody>
          <a:bodyPr>
            <a:normAutofit fontScale="25000" lnSpcReduction="20000"/>
          </a:bodyPr>
          <a:lstStyle/>
          <a:p>
            <a:pPr marL="514350" indent="-514350">
              <a:buNone/>
            </a:pPr>
            <a:r>
              <a:rPr lang="id-ID" sz="11200" dirty="0" smtClean="0"/>
              <a:t>Adapun obyek hak atas tanah dan atau yang terkait dengan tanah, yang wajib didaftarakan </a:t>
            </a:r>
            <a:r>
              <a:rPr lang="id-ID" sz="11200" dirty="0" smtClean="0"/>
              <a:t>yaitu:</a:t>
            </a:r>
          </a:p>
          <a:p>
            <a:pPr marL="514350" indent="-514350">
              <a:buNone/>
            </a:pPr>
            <a:endParaRPr lang="id-ID" sz="4700" dirty="0" smtClean="0"/>
          </a:p>
          <a:p>
            <a:pPr>
              <a:buNone/>
            </a:pPr>
            <a:r>
              <a:rPr lang="id-ID" sz="7400" dirty="0" smtClean="0"/>
              <a:t>	1. 	</a:t>
            </a:r>
            <a:r>
              <a:rPr lang="id-ID" sz="9600" dirty="0" smtClean="0"/>
              <a:t>Bidang-bidang </a:t>
            </a:r>
            <a:r>
              <a:rPr lang="id-ID" sz="9600" dirty="0" smtClean="0"/>
              <a:t>tanah hak dimaksud dalam Pasal 23, 32 </a:t>
            </a:r>
            <a:r>
              <a:rPr lang="id-ID" sz="9600" dirty="0" smtClean="0"/>
              <a:t>	dan </a:t>
            </a:r>
            <a:r>
              <a:rPr lang="id-ID" sz="9600" dirty="0" smtClean="0"/>
              <a:t>38 UUPA yaitu Hak Milik (HM), Hak Guna Usaha </a:t>
            </a:r>
            <a:r>
              <a:rPr lang="id-ID" sz="9600" dirty="0" smtClean="0"/>
              <a:t>	(</a:t>
            </a:r>
            <a:r>
              <a:rPr lang="id-ID" sz="9600" dirty="0" smtClean="0"/>
              <a:t>HGU), Hak Guna Bangunan (HGB) </a:t>
            </a:r>
            <a:r>
              <a:rPr lang="id-ID" sz="9600" dirty="0" smtClean="0"/>
              <a:t>, Hak Pakai (HP) 	Permen Agraria No. 1 Tahun 1966.</a:t>
            </a:r>
          </a:p>
          <a:p>
            <a:pPr>
              <a:buNone/>
            </a:pPr>
            <a:r>
              <a:rPr lang="id-ID" sz="9600" dirty="0" smtClean="0"/>
              <a:t>	2. 	Hak-hak </a:t>
            </a:r>
            <a:r>
              <a:rPr lang="id-ID" sz="9600" dirty="0" smtClean="0"/>
              <a:t>yang sejenis yang berasal dari ketentuan Hak </a:t>
            </a:r>
            <a:r>
              <a:rPr lang="id-ID" sz="9600" dirty="0" smtClean="0"/>
              <a:t>	Pengelolaan </a:t>
            </a:r>
            <a:r>
              <a:rPr lang="id-ID" sz="9600" dirty="0" smtClean="0"/>
              <a:t>(HPl) menurut Peraturan Menteri Dalam </a:t>
            </a:r>
            <a:r>
              <a:rPr lang="id-ID" sz="9600" dirty="0" smtClean="0"/>
              <a:t>	Negeri </a:t>
            </a:r>
            <a:r>
              <a:rPr lang="id-ID" sz="9600" dirty="0" smtClean="0"/>
              <a:t>No. 1 Tahun 1977 </a:t>
            </a:r>
            <a:endParaRPr lang="id-ID" sz="9600" dirty="0" smtClean="0"/>
          </a:p>
          <a:p>
            <a:pPr>
              <a:buNone/>
            </a:pPr>
            <a:r>
              <a:rPr lang="id-ID" sz="9600" dirty="0" smtClean="0"/>
              <a:t>	3. 	Hak-hak </a:t>
            </a:r>
            <a:r>
              <a:rPr lang="id-ID" sz="9600" dirty="0" smtClean="0"/>
              <a:t>yang timbul dari bagian-bagian rumah susun </a:t>
            </a:r>
            <a:r>
              <a:rPr lang="id-ID" sz="9600" dirty="0" smtClean="0"/>
              <a:t>	(</a:t>
            </a:r>
            <a:r>
              <a:rPr lang="id-ID" sz="9600" dirty="0" smtClean="0"/>
              <a:t>HMSRS) </a:t>
            </a:r>
          </a:p>
          <a:p>
            <a:pPr>
              <a:buNone/>
            </a:pPr>
            <a:r>
              <a:rPr lang="id-ID" sz="9600" dirty="0" smtClean="0"/>
              <a:t>	4. 	Tanah </a:t>
            </a:r>
            <a:r>
              <a:rPr lang="id-ID" sz="9600" dirty="0" smtClean="0"/>
              <a:t>Wakaf </a:t>
            </a:r>
            <a:endParaRPr lang="id-ID" sz="9600" dirty="0" smtClean="0"/>
          </a:p>
          <a:p>
            <a:pPr>
              <a:buNone/>
            </a:pPr>
            <a:r>
              <a:rPr lang="id-ID" sz="9600" dirty="0" smtClean="0"/>
              <a:t>	</a:t>
            </a:r>
            <a:r>
              <a:rPr lang="id-ID" sz="9600" dirty="0" smtClean="0"/>
              <a:t>5. 	Beban-beban </a:t>
            </a:r>
            <a:r>
              <a:rPr lang="id-ID" sz="9600" dirty="0" smtClean="0"/>
              <a:t>(pembebanan) hak atas tanah antara lain </a:t>
            </a:r>
            <a:r>
              <a:rPr lang="id-ID" sz="9600" dirty="0" smtClean="0"/>
              <a:t>	(hak tanggungan, hak guna bangunan atau hak pakai di 	atas hak milik)</a:t>
            </a:r>
          </a:p>
          <a:p>
            <a:pPr>
              <a:buNone/>
            </a:pPr>
            <a:r>
              <a:rPr lang="id-ID" sz="9600" dirty="0" smtClean="0"/>
              <a:t>	</a:t>
            </a:r>
            <a:r>
              <a:rPr lang="id-ID" sz="9600" dirty="0" smtClean="0"/>
              <a:t>6. 	Blokir dan sita</a:t>
            </a:r>
          </a:p>
          <a:p>
            <a:pPr>
              <a:buNone/>
            </a:pPr>
            <a:r>
              <a:rPr lang="id-ID" sz="9600" dirty="0" smtClean="0"/>
              <a:t>	</a:t>
            </a:r>
            <a:r>
              <a:rPr lang="id-ID" sz="9600" dirty="0" smtClean="0"/>
              <a:t>7. 	Hak baru </a:t>
            </a:r>
          </a:p>
          <a:p>
            <a:pPr>
              <a:buNone/>
            </a:pPr>
            <a:r>
              <a:rPr lang="id-ID" sz="9600" dirty="0" smtClean="0"/>
              <a:t>	</a:t>
            </a:r>
            <a:r>
              <a:rPr lang="id-ID" sz="9600" dirty="0" smtClean="0"/>
              <a:t>8. 	tanah hak  yang berasal dari hak lama (adat)</a:t>
            </a:r>
          </a:p>
          <a:p>
            <a:pPr>
              <a:buNone/>
            </a:pPr>
            <a:r>
              <a:rPr lang="id-ID" sz="9600" dirty="0" smtClean="0"/>
              <a:t>	</a:t>
            </a:r>
          </a:p>
          <a:p>
            <a:pPr>
              <a:buNone/>
            </a:pPr>
            <a:endParaRPr lang="id-ID" dirty="0" smtClean="0"/>
          </a:p>
          <a:p>
            <a:pPr>
              <a:buNone/>
            </a:pPr>
            <a:endParaRPr lang="id-ID" dirty="0" smtClean="0"/>
          </a:p>
          <a:p>
            <a:pPr marL="514350" indent="-514350">
              <a:buNone/>
            </a:pPr>
            <a:r>
              <a:rPr lang="id-ID" dirty="0" smtClean="0"/>
              <a:t> </a:t>
            </a:r>
            <a:endParaRPr lang="id-ID" dirty="0" smtClean="0"/>
          </a:p>
          <a:p>
            <a:pPr>
              <a:buNone/>
            </a:pPr>
            <a:endParaRPr lang="id-ID" dirty="0" smtClean="0"/>
          </a:p>
          <a:p>
            <a:pPr>
              <a:buNone/>
            </a:pPr>
            <a:r>
              <a:rPr lang="id-ID" dirty="0" smtClean="0"/>
              <a:t> </a:t>
            </a:r>
            <a:endParaRPr lang="id-ID" dirty="0" smtClean="0"/>
          </a:p>
          <a:p>
            <a:pPr marL="514350" indent="-514350">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57256"/>
          </a:xfrm>
        </p:spPr>
        <p:txBody>
          <a:bodyPr>
            <a:normAutofit/>
          </a:bodyPr>
          <a:lstStyle/>
          <a:p>
            <a:r>
              <a:rPr lang="id-ID" sz="3200" b="1" dirty="0" smtClean="0"/>
              <a:t>F. SUBJEK PENDAFTARAN TANAH</a:t>
            </a:r>
            <a:endParaRPr lang="id-ID" sz="3200" b="1" dirty="0"/>
          </a:p>
        </p:txBody>
      </p:sp>
      <p:sp>
        <p:nvSpPr>
          <p:cNvPr id="3" name="Content Placeholder 2"/>
          <p:cNvSpPr>
            <a:spLocks noGrp="1"/>
          </p:cNvSpPr>
          <p:nvPr>
            <p:ph idx="1"/>
          </p:nvPr>
        </p:nvSpPr>
        <p:spPr>
          <a:xfrm>
            <a:off x="457200" y="1000108"/>
            <a:ext cx="8229600" cy="4786346"/>
          </a:xfrm>
          <a:solidFill>
            <a:schemeClr val="bg2">
              <a:lumMod val="90000"/>
            </a:schemeClr>
          </a:solidFill>
        </p:spPr>
        <p:txBody>
          <a:bodyPr/>
          <a:lstStyle/>
          <a:p>
            <a:pPr>
              <a:buNone/>
            </a:pPr>
            <a:r>
              <a:rPr lang="id-ID" dirty="0" smtClean="0"/>
              <a:t>Kepastian tentang subyek hak atas tanah adalah menyangkut perihal siapa yang mempunyai kewenangan (fisik maupun keperdataan</a:t>
            </a:r>
            <a:r>
              <a:rPr lang="id-ID" dirty="0" smtClean="0"/>
              <a:t>).</a:t>
            </a:r>
          </a:p>
          <a:p>
            <a:pPr>
              <a:buNone/>
            </a:pPr>
            <a:r>
              <a:rPr lang="id-ID" dirty="0" smtClean="0"/>
              <a:t>Subyek hak atas tanah merupakan orang perseorangan atau badan hukum yang dapat memperoleh sesuatu hak atas tanah, sehingga namanya dapat dicantumkan dalam buku tanah (sertipikat). </a:t>
            </a:r>
            <a:r>
              <a:rPr lang="id-ID" dirty="0" smtClean="0"/>
              <a:t> </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t>G. TATA USAHA PENDAFTARAN TANAH</a:t>
            </a:r>
            <a:endParaRPr lang="id-ID" sz="3600" b="1" dirty="0"/>
          </a:p>
        </p:txBody>
      </p:sp>
      <p:sp>
        <p:nvSpPr>
          <p:cNvPr id="3" name="Content Placeholder 2"/>
          <p:cNvSpPr>
            <a:spLocks noGrp="1"/>
          </p:cNvSpPr>
          <p:nvPr>
            <p:ph idx="1"/>
          </p:nvPr>
        </p:nvSpPr>
        <p:spPr>
          <a:solidFill>
            <a:schemeClr val="bg2">
              <a:lumMod val="90000"/>
            </a:schemeClr>
          </a:solidFill>
        </p:spPr>
        <p:txBody>
          <a:bodyPr>
            <a:normAutofit fontScale="92500" lnSpcReduction="20000"/>
          </a:bodyPr>
          <a:lstStyle/>
          <a:p>
            <a:pPr>
              <a:buNone/>
            </a:pPr>
            <a:r>
              <a:rPr lang="id-ID" dirty="0" smtClean="0"/>
              <a:t>Tata </a:t>
            </a:r>
            <a:r>
              <a:rPr lang="id-ID" dirty="0" smtClean="0"/>
              <a:t>usaha (ketatalaksanaan) pendaftaran tanah merupakan suatu kegiatan menata atau mengadministrasikan data atau informasi hasil-hasil kegiatan pendaftaran </a:t>
            </a:r>
            <a:r>
              <a:rPr lang="id-ID" dirty="0" smtClean="0"/>
              <a:t>tanah. </a:t>
            </a:r>
          </a:p>
          <a:p>
            <a:pPr>
              <a:buNone/>
            </a:pPr>
            <a:endParaRPr lang="id-ID" dirty="0" smtClean="0"/>
          </a:p>
          <a:p>
            <a:pPr>
              <a:buNone/>
            </a:pPr>
            <a:r>
              <a:rPr lang="id-ID" dirty="0" smtClean="0"/>
              <a:t>S</a:t>
            </a:r>
            <a:r>
              <a:rPr lang="id-ID" dirty="0" smtClean="0"/>
              <a:t>atuan </a:t>
            </a:r>
            <a:r>
              <a:rPr lang="id-ID" dirty="0" smtClean="0"/>
              <a:t>wilayah pengadministrasian data pendaftaran tanah adalah </a:t>
            </a:r>
            <a:r>
              <a:rPr lang="id-ID" b="1" dirty="0" smtClean="0"/>
              <a:t>desa atau kelurahan </a:t>
            </a:r>
            <a:r>
              <a:rPr lang="id-ID" dirty="0" smtClean="0"/>
              <a:t>(kecuali untuk Hak Guna Usaha, Hak Tanggungan, Tanah Negara, Hak Pengelolaan adalah </a:t>
            </a:r>
            <a:r>
              <a:rPr lang="id-ID" b="1" dirty="0" smtClean="0"/>
              <a:t>Kabupaten/Kota</a:t>
            </a:r>
            <a:r>
              <a:rPr lang="id-ID" dirty="0" smtClean="0"/>
              <a:t>). (Pasal 10 PP Nomor 24 Tahun 1997). </a:t>
            </a:r>
            <a:r>
              <a:rPr lang="id-ID" dirty="0" smtClean="0"/>
              <a:t>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fontScale="92500"/>
          </a:bodyPr>
          <a:lstStyle/>
          <a:p>
            <a:pPr>
              <a:buNone/>
            </a:pPr>
            <a:r>
              <a:rPr lang="id-ID" dirty="0" smtClean="0">
                <a:latin typeface="Tw Cen MT" pitchFamily="34" charset="0"/>
              </a:rPr>
              <a:t> </a:t>
            </a:r>
            <a:r>
              <a:rPr lang="id-ID" b="1" dirty="0" smtClean="0">
                <a:latin typeface="Tw Cen MT" pitchFamily="34" charset="0"/>
              </a:rPr>
              <a:t>Mengapa</a:t>
            </a:r>
            <a:r>
              <a:rPr lang="id-ID" dirty="0" smtClean="0">
                <a:latin typeface="Tw Cen MT" pitchFamily="34" charset="0"/>
              </a:rPr>
              <a:t> penguasaan/pemilikan tanah harus dicatat atau didaftar?</a:t>
            </a:r>
          </a:p>
          <a:p>
            <a:r>
              <a:rPr lang="id-ID" dirty="0" smtClean="0">
                <a:latin typeface="Tw Cen MT" pitchFamily="34" charset="0"/>
              </a:rPr>
              <a:t>Terjadi perubahan jumlah penduduk, perubahan status kepemilikan baik melalui transaski atau waris = status kepemIlikan tanah semakin rumit.</a:t>
            </a:r>
          </a:p>
          <a:p>
            <a:r>
              <a:rPr lang="id-ID" sz="3000" dirty="0">
                <a:latin typeface="Tw Cen MT" pitchFamily="34" charset="0"/>
              </a:rPr>
              <a:t>D</a:t>
            </a:r>
            <a:r>
              <a:rPr lang="id-ID" sz="3000" dirty="0" smtClean="0">
                <a:latin typeface="Tw Cen MT" pitchFamily="34" charset="0"/>
              </a:rPr>
              <a:t>ulu </a:t>
            </a:r>
            <a:r>
              <a:rPr lang="id-ID" sz="3000" dirty="0">
                <a:latin typeface="Tw Cen MT" pitchFamily="34" charset="0"/>
              </a:rPr>
              <a:t>kepemilikan tanah dilindungi oleh sistem sosial yang berlaku di masyarakat (tanah si A tidak mungkin diklaim oleh si B karena semua orang mengetahui tanah itu milik si A), namun ketika sistem sosial berkembang dan menjadi semakin rumit (karena jumlah penduduk terus bertambah) perlindungan tersebut diambil alih oleh negara melalui mekanisme </a:t>
            </a:r>
            <a:r>
              <a:rPr lang="id-ID" b="1" dirty="0">
                <a:latin typeface="Tw Cen MT" pitchFamily="34" charset="0"/>
              </a:rPr>
              <a:t>pendaftaran </a:t>
            </a:r>
            <a:r>
              <a:rPr lang="id-ID" b="1" dirty="0" smtClean="0">
                <a:latin typeface="Tw Cen MT" pitchFamily="34" charset="0"/>
              </a:rPr>
              <a:t>tanah.</a:t>
            </a:r>
            <a:endParaRPr lang="id-ID" b="1" dirty="0">
              <a:latin typeface="Tw Cen MT"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a:bodyPr>
          <a:lstStyle/>
          <a:p>
            <a:pPr>
              <a:buNone/>
            </a:pPr>
            <a:r>
              <a:rPr lang="id-ID" dirty="0" smtClean="0"/>
              <a:t>Berdasarkan sumber inisiatifnya pelayanan di bidang pertanahan oleh lembaga/insitusi ini dapat dibedakan menjadi 4 kategori yaitu </a:t>
            </a:r>
            <a:r>
              <a:rPr lang="id-ID" dirty="0" smtClean="0"/>
              <a:t>:</a:t>
            </a:r>
          </a:p>
          <a:p>
            <a:pPr>
              <a:buNone/>
            </a:pPr>
            <a:r>
              <a:rPr lang="id-ID" sz="2800" dirty="0" smtClean="0"/>
              <a:t>	</a:t>
            </a:r>
            <a:r>
              <a:rPr lang="id-ID" sz="2800" dirty="0" smtClean="0"/>
              <a:t>1. 	</a:t>
            </a:r>
            <a:r>
              <a:rPr lang="id-ID" sz="2800" dirty="0" smtClean="0"/>
              <a:t>Inisiatif </a:t>
            </a:r>
            <a:r>
              <a:rPr lang="id-ID" sz="2800" dirty="0" smtClean="0"/>
              <a:t>Pemerintah, misalnya Pendaftaran </a:t>
            </a:r>
            <a:r>
              <a:rPr lang="id-ID" sz="2800" dirty="0" smtClean="0"/>
              <a:t>	Tanah Sistematik</a:t>
            </a:r>
          </a:p>
          <a:p>
            <a:pPr>
              <a:buNone/>
            </a:pPr>
            <a:r>
              <a:rPr lang="id-ID" sz="2800" dirty="0" smtClean="0"/>
              <a:t>	</a:t>
            </a:r>
            <a:r>
              <a:rPr lang="id-ID" sz="2800" dirty="0" smtClean="0"/>
              <a:t>2. 	Inisiatif </a:t>
            </a:r>
            <a:r>
              <a:rPr lang="id-ID" sz="2800" dirty="0" smtClean="0"/>
              <a:t>perorangan/masyarakat, misalnya </a:t>
            </a:r>
            <a:r>
              <a:rPr lang="id-ID" sz="2800" dirty="0" smtClean="0"/>
              <a:t>	Pendaftaran </a:t>
            </a:r>
            <a:r>
              <a:rPr lang="id-ID" sz="2800" dirty="0" smtClean="0"/>
              <a:t>Tanah </a:t>
            </a:r>
            <a:r>
              <a:rPr lang="id-ID" sz="2800" dirty="0" smtClean="0"/>
              <a:t>Sporadik</a:t>
            </a:r>
          </a:p>
          <a:p>
            <a:pPr>
              <a:buNone/>
            </a:pPr>
            <a:r>
              <a:rPr lang="id-ID" sz="2800" dirty="0" smtClean="0"/>
              <a:t>	</a:t>
            </a:r>
            <a:r>
              <a:rPr lang="id-ID" sz="2800" dirty="0" smtClean="0"/>
              <a:t>3. 	Inisiatif </a:t>
            </a:r>
            <a:r>
              <a:rPr lang="id-ID" sz="2800" dirty="0" smtClean="0"/>
              <a:t>bersama antara Pemerintah dan </a:t>
            </a:r>
            <a:r>
              <a:rPr lang="id-ID" sz="2800" dirty="0" smtClean="0"/>
              <a:t>	masyarakat </a:t>
            </a:r>
            <a:r>
              <a:rPr lang="id-ID" sz="2800" dirty="0" smtClean="0"/>
              <a:t>misalnya massal </a:t>
            </a:r>
            <a:r>
              <a:rPr lang="id-ID" sz="2800" dirty="0" smtClean="0"/>
              <a:t>sporadik</a:t>
            </a:r>
          </a:p>
          <a:p>
            <a:pPr>
              <a:buNone/>
            </a:pPr>
            <a:r>
              <a:rPr lang="id-ID" sz="2800" dirty="0" smtClean="0"/>
              <a:t>	</a:t>
            </a:r>
            <a:r>
              <a:rPr lang="id-ID" sz="2800" dirty="0" smtClean="0"/>
              <a:t>4. 	Inisiatif </a:t>
            </a:r>
            <a:r>
              <a:rPr lang="id-ID" sz="2800" dirty="0" smtClean="0"/>
              <a:t>masyarakat bersama swasta, </a:t>
            </a:r>
            <a:r>
              <a:rPr lang="id-ID" sz="2800" dirty="0" smtClean="0"/>
              <a:t>	misalnya</a:t>
            </a:r>
            <a:r>
              <a:rPr lang="id-ID" sz="2800" dirty="0" smtClean="0"/>
              <a:t>: </a:t>
            </a:r>
            <a:r>
              <a:rPr lang="id-ID" sz="2800" dirty="0" smtClean="0"/>
              <a:t>	surveyor </a:t>
            </a:r>
            <a:r>
              <a:rPr lang="id-ID" sz="2800" dirty="0" smtClean="0"/>
              <a:t>berlisensi </a:t>
            </a:r>
            <a:endParaRPr lang="id-ID"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fontScale="92500" lnSpcReduction="20000"/>
          </a:bodyPr>
          <a:lstStyle/>
          <a:p>
            <a:pPr>
              <a:buNone/>
            </a:pPr>
            <a:r>
              <a:rPr lang="id-ID" sz="2800" dirty="0" smtClean="0"/>
              <a:t>Berdasarkan Instruksi Menteri Negara Agraria/Kepala BPN Nomor 3 Tahun 1998 terdapat 36 macam pelayanan pada masyarakat yang dilaksanakan oleh Kantor Pertanahan Kabupaten/Kota, khususnya pelayanan terkait pendaftaran tanah antara lain: </a:t>
            </a:r>
            <a:endParaRPr lang="id-ID" sz="2800" dirty="0" smtClean="0"/>
          </a:p>
          <a:p>
            <a:pPr>
              <a:buNone/>
            </a:pPr>
            <a:r>
              <a:rPr lang="id-ID" sz="2800" dirty="0" smtClean="0"/>
              <a:t>	</a:t>
            </a:r>
            <a:r>
              <a:rPr lang="id-ID" sz="2800" dirty="0" smtClean="0"/>
              <a:t>1. 	</a:t>
            </a:r>
            <a:r>
              <a:rPr lang="id-ID" sz="2800" dirty="0" smtClean="0"/>
              <a:t>Pengukuran </a:t>
            </a:r>
            <a:r>
              <a:rPr lang="id-ID" sz="2800" dirty="0" smtClean="0"/>
              <a:t>dan pemetaan: sistematik atau </a:t>
            </a:r>
            <a:r>
              <a:rPr lang="id-ID" sz="2800" dirty="0" smtClean="0"/>
              <a:t>sporadik</a:t>
            </a:r>
          </a:p>
          <a:p>
            <a:pPr>
              <a:buNone/>
            </a:pPr>
            <a:r>
              <a:rPr lang="id-ID" sz="2800" dirty="0" smtClean="0"/>
              <a:t>	</a:t>
            </a:r>
            <a:r>
              <a:rPr lang="id-ID" sz="2800" dirty="0" smtClean="0"/>
              <a:t>2. 	Pendaftaran </a:t>
            </a:r>
            <a:r>
              <a:rPr lang="id-ID" sz="2800" dirty="0" smtClean="0"/>
              <a:t>tanah pertama kali (sistematik atau </a:t>
            </a:r>
            <a:r>
              <a:rPr lang="id-ID" sz="2800" dirty="0" smtClean="0"/>
              <a:t>	sporadik)</a:t>
            </a:r>
          </a:p>
          <a:p>
            <a:pPr>
              <a:buNone/>
            </a:pPr>
            <a:r>
              <a:rPr lang="id-ID" sz="2800" dirty="0" smtClean="0"/>
              <a:t>	</a:t>
            </a:r>
            <a:r>
              <a:rPr lang="id-ID" sz="2800" dirty="0" smtClean="0"/>
              <a:t>3. 	Pendaftaran </a:t>
            </a:r>
            <a:r>
              <a:rPr lang="id-ID" sz="2800" dirty="0" smtClean="0"/>
              <a:t>perubahan data Fisik atau data Yuridis </a:t>
            </a:r>
            <a:r>
              <a:rPr lang="id-ID" sz="2800" dirty="0" smtClean="0"/>
              <a:t>	seperti </a:t>
            </a:r>
            <a:r>
              <a:rPr lang="id-ID" sz="2800" dirty="0" smtClean="0"/>
              <a:t>Peralihan hak, Perubahan hak, Pemecahan, </a:t>
            </a:r>
            <a:r>
              <a:rPr lang="id-ID" sz="2800" dirty="0" smtClean="0"/>
              <a:t>	Pemisahan</a:t>
            </a:r>
            <a:r>
              <a:rPr lang="id-ID" sz="2800" dirty="0" smtClean="0"/>
              <a:t>, Penggabungan, Pembebanan hak, </a:t>
            </a:r>
            <a:r>
              <a:rPr lang="id-ID" sz="2800" dirty="0" smtClean="0"/>
              <a:t>dll</a:t>
            </a:r>
          </a:p>
          <a:p>
            <a:pPr>
              <a:buNone/>
            </a:pPr>
            <a:r>
              <a:rPr lang="id-ID" sz="2800" dirty="0" smtClean="0"/>
              <a:t>	</a:t>
            </a:r>
            <a:r>
              <a:rPr lang="id-ID" sz="2800" dirty="0" smtClean="0"/>
              <a:t>4. 	Pencatatan </a:t>
            </a:r>
            <a:r>
              <a:rPr lang="id-ID" sz="2800" dirty="0" smtClean="0"/>
              <a:t>adanya sita jaminan (CB)/Pengampuan/ </a:t>
            </a:r>
            <a:r>
              <a:rPr lang="id-ID" sz="2800" dirty="0" smtClean="0"/>
              <a:t>	Perwalian</a:t>
            </a:r>
          </a:p>
          <a:p>
            <a:pPr>
              <a:buNone/>
            </a:pPr>
            <a:r>
              <a:rPr lang="id-ID" sz="2800" dirty="0" smtClean="0"/>
              <a:t>	</a:t>
            </a:r>
            <a:r>
              <a:rPr lang="id-ID" sz="2800" dirty="0" smtClean="0"/>
              <a:t>5. 	Pendaftaran </a:t>
            </a:r>
            <a:r>
              <a:rPr lang="id-ID" sz="2800" dirty="0" smtClean="0"/>
              <a:t>sertipikat pengganti karena </a:t>
            </a:r>
            <a:r>
              <a:rPr lang="id-ID" sz="2800" dirty="0" smtClean="0"/>
              <a:t>rusak/hilang</a:t>
            </a:r>
          </a:p>
          <a:p>
            <a:pPr>
              <a:buNone/>
            </a:pPr>
            <a:r>
              <a:rPr lang="id-ID" sz="2800" dirty="0" smtClean="0"/>
              <a:t>	</a:t>
            </a:r>
            <a:r>
              <a:rPr lang="id-ID" sz="2800" dirty="0" smtClean="0"/>
              <a:t>6. 	Pendaftaran </a:t>
            </a:r>
            <a:r>
              <a:rPr lang="id-ID" sz="2800" dirty="0" smtClean="0"/>
              <a:t>ganti atau ralat </a:t>
            </a:r>
            <a:r>
              <a:rPr lang="id-ID" sz="2800" dirty="0" smtClean="0"/>
              <a:t>nama</a:t>
            </a:r>
          </a:p>
          <a:p>
            <a:pPr>
              <a:buNone/>
            </a:pPr>
            <a:r>
              <a:rPr lang="id-ID" sz="2800" dirty="0" smtClean="0"/>
              <a:t>	</a:t>
            </a:r>
            <a:r>
              <a:rPr lang="id-ID" sz="2800" dirty="0" smtClean="0"/>
              <a:t>7. 	Permohonan</a:t>
            </a:r>
            <a:r>
              <a:rPr lang="id-ID" sz="2800" dirty="0" smtClean="0"/>
              <a:t>: dokumen atau </a:t>
            </a:r>
            <a:r>
              <a:rPr lang="id-ID" sz="2800" dirty="0" smtClean="0"/>
              <a:t>Informasi, dll </a:t>
            </a:r>
            <a:endParaRPr lang="id-ID"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a:solidFill>
            <a:schemeClr val="bg2">
              <a:lumMod val="90000"/>
            </a:schemeClr>
          </a:solidFill>
        </p:spPr>
        <p:txBody>
          <a:bodyPr>
            <a:normAutofit lnSpcReduction="10000"/>
          </a:bodyPr>
          <a:lstStyle/>
          <a:p>
            <a:pPr>
              <a:buNone/>
            </a:pPr>
            <a:r>
              <a:rPr lang="id-ID" sz="2400" dirty="0" smtClean="0"/>
              <a:t>P</a:t>
            </a:r>
            <a:r>
              <a:rPr lang="id-ID" sz="2400" dirty="0" smtClean="0"/>
              <a:t>enyajian </a:t>
            </a:r>
            <a:r>
              <a:rPr lang="id-ID" sz="2400" dirty="0" smtClean="0"/>
              <a:t>data fisik dan data yuridis </a:t>
            </a:r>
            <a:r>
              <a:rPr lang="id-ID" sz="2400" dirty="0" smtClean="0"/>
              <a:t>diselenggarakan </a:t>
            </a:r>
            <a:r>
              <a:rPr lang="id-ID" sz="2400" dirty="0" smtClean="0"/>
              <a:t>tata usaha pendaftaran tanah, dengan menyelenggarakan daftar-daftar isian yaitu: </a:t>
            </a:r>
            <a:endParaRPr lang="id-ID" sz="2400" dirty="0" smtClean="0"/>
          </a:p>
          <a:p>
            <a:pPr>
              <a:buNone/>
            </a:pPr>
            <a:r>
              <a:rPr lang="id-ID" sz="2400" dirty="0" smtClean="0"/>
              <a:t>	</a:t>
            </a:r>
            <a:r>
              <a:rPr lang="id-ID" sz="2400" dirty="0" smtClean="0"/>
              <a:t>1. daftar </a:t>
            </a:r>
            <a:r>
              <a:rPr lang="id-ID" sz="2400" dirty="0" smtClean="0"/>
              <a:t>isian data </a:t>
            </a:r>
            <a:r>
              <a:rPr lang="id-ID" sz="2400" dirty="0" smtClean="0"/>
              <a:t>fisik</a:t>
            </a:r>
          </a:p>
          <a:p>
            <a:pPr>
              <a:buNone/>
            </a:pPr>
            <a:r>
              <a:rPr lang="id-ID" sz="2400" dirty="0" smtClean="0"/>
              <a:t>	</a:t>
            </a:r>
            <a:r>
              <a:rPr lang="id-ID" sz="2400" dirty="0" smtClean="0"/>
              <a:t>2. daftar </a:t>
            </a:r>
            <a:r>
              <a:rPr lang="id-ID" sz="2400" dirty="0" smtClean="0"/>
              <a:t>isian data yuridis </a:t>
            </a:r>
            <a:endParaRPr lang="id-ID" sz="2400" dirty="0" smtClean="0"/>
          </a:p>
          <a:p>
            <a:pPr>
              <a:buNone/>
            </a:pPr>
            <a:r>
              <a:rPr lang="id-ID" sz="2400" dirty="0" smtClean="0"/>
              <a:t>	</a:t>
            </a:r>
            <a:r>
              <a:rPr lang="id-ID" sz="2400" dirty="0" smtClean="0"/>
              <a:t>3. daftar </a:t>
            </a:r>
            <a:r>
              <a:rPr lang="id-ID" sz="2400" dirty="0" smtClean="0"/>
              <a:t>isian bidang tata usaha (keuangan). </a:t>
            </a:r>
            <a:endParaRPr lang="id-ID" sz="2400" dirty="0" smtClean="0"/>
          </a:p>
          <a:p>
            <a:pPr>
              <a:buNone/>
            </a:pPr>
            <a:endParaRPr lang="id-ID" sz="2400" dirty="0" smtClean="0"/>
          </a:p>
          <a:p>
            <a:pPr>
              <a:buNone/>
            </a:pPr>
            <a:r>
              <a:rPr lang="id-ID" sz="2400" dirty="0" smtClean="0"/>
              <a:t>	Daftar </a:t>
            </a:r>
            <a:r>
              <a:rPr lang="id-ID" sz="2400" dirty="0" smtClean="0"/>
              <a:t>umum terdiri atas: </a:t>
            </a:r>
            <a:endParaRPr lang="id-ID" sz="2400" dirty="0" smtClean="0"/>
          </a:p>
          <a:p>
            <a:pPr>
              <a:buNone/>
            </a:pPr>
            <a:r>
              <a:rPr lang="id-ID" sz="2400" dirty="0" smtClean="0"/>
              <a:t>	</a:t>
            </a:r>
            <a:r>
              <a:rPr lang="id-ID" sz="2400" dirty="0" smtClean="0"/>
              <a:t>1. peta pendaftaran</a:t>
            </a:r>
          </a:p>
          <a:p>
            <a:pPr>
              <a:buNone/>
            </a:pPr>
            <a:r>
              <a:rPr lang="id-ID" sz="2400" dirty="0" smtClean="0"/>
              <a:t>	2. daftar tanah</a:t>
            </a:r>
          </a:p>
          <a:p>
            <a:pPr>
              <a:buNone/>
            </a:pPr>
            <a:r>
              <a:rPr lang="id-ID" sz="2400" dirty="0" smtClean="0"/>
              <a:t>	</a:t>
            </a:r>
            <a:r>
              <a:rPr lang="id-ID" sz="2400" dirty="0" smtClean="0"/>
              <a:t>3. surat ukur</a:t>
            </a:r>
          </a:p>
          <a:p>
            <a:pPr>
              <a:buNone/>
            </a:pPr>
            <a:r>
              <a:rPr lang="id-ID" sz="2400" dirty="0" smtClean="0"/>
              <a:t>	</a:t>
            </a:r>
            <a:r>
              <a:rPr lang="id-ID" sz="2400" dirty="0" smtClean="0"/>
              <a:t>4. buku </a:t>
            </a:r>
            <a:r>
              <a:rPr lang="id-ID" sz="2400" dirty="0" smtClean="0"/>
              <a:t>tanah </a:t>
            </a:r>
            <a:endParaRPr lang="id-ID" sz="2400" dirty="0" smtClean="0"/>
          </a:p>
          <a:p>
            <a:pPr>
              <a:buNone/>
            </a:pPr>
            <a:r>
              <a:rPr lang="id-ID" sz="2400" dirty="0" smtClean="0"/>
              <a:t>	</a:t>
            </a:r>
            <a:r>
              <a:rPr lang="id-ID" sz="2400" dirty="0" smtClean="0"/>
              <a:t>5. daftar </a:t>
            </a:r>
            <a:r>
              <a:rPr lang="id-ID" sz="2400" dirty="0" smtClean="0"/>
              <a:t>nama (Pasal 33 PP No. 24 Tahun 1997). </a:t>
            </a:r>
            <a:endParaRPr lang="id-ID" sz="2400" dirty="0" smtClean="0"/>
          </a:p>
          <a:p>
            <a:pPr>
              <a:buNone/>
            </a:pPr>
            <a:endParaRPr lang="id-ID" sz="2400" dirty="0" smtClean="0"/>
          </a:p>
          <a:p>
            <a:pPr>
              <a:buNone/>
            </a:pPr>
            <a:r>
              <a:rPr lang="id-ID" sz="2400" dirty="0" smtClean="0"/>
              <a:t>	Sarana </a:t>
            </a:r>
            <a:r>
              <a:rPr lang="id-ID" sz="2400" dirty="0" smtClean="0"/>
              <a:t>untuk pencatatan data dalam pelaksanaan pengadministrasian pendaftaran tanah berupa komputer dan atau daftar-daftar isian dan peta </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a:bodyPr>
          <a:lstStyle/>
          <a:p>
            <a:r>
              <a:rPr lang="id-ID" sz="2800" dirty="0" smtClean="0">
                <a:latin typeface="Tw Cen MT" pitchFamily="34" charset="0"/>
              </a:rPr>
              <a:t>Sertifikat menjadi </a:t>
            </a:r>
            <a:r>
              <a:rPr lang="id-ID" sz="2800" dirty="0">
                <a:latin typeface="Tw Cen MT" pitchFamily="34" charset="0"/>
              </a:rPr>
              <a:t>bukti kepemilikan yang kuat atas tanah yang dijamin dan dilindungi oleh </a:t>
            </a:r>
            <a:r>
              <a:rPr lang="id-ID" sz="2800" dirty="0" smtClean="0">
                <a:latin typeface="Tw Cen MT" pitchFamily="34" charset="0"/>
              </a:rPr>
              <a:t>negara.</a:t>
            </a:r>
          </a:p>
          <a:p>
            <a:pPr>
              <a:buNone/>
            </a:pPr>
            <a:endParaRPr lang="id-ID" sz="2800" b="1" dirty="0">
              <a:latin typeface="Tw Cen MT" pitchFamily="34" charset="0"/>
            </a:endParaRPr>
          </a:p>
          <a:p>
            <a:pPr>
              <a:buNone/>
            </a:pPr>
            <a:r>
              <a:rPr lang="id-ID" sz="2800" b="1" dirty="0" smtClean="0">
                <a:latin typeface="Tw Cen MT" pitchFamily="34" charset="0"/>
              </a:rPr>
              <a:t>Manfaat </a:t>
            </a:r>
            <a:r>
              <a:rPr lang="id-ID" sz="2800" dirty="0">
                <a:latin typeface="Tw Cen MT" pitchFamily="34" charset="0"/>
              </a:rPr>
              <a:t>tambahan adanya status kepemilikan tanah yang jelas </a:t>
            </a:r>
            <a:r>
              <a:rPr lang="id-ID" sz="2800" dirty="0" smtClean="0">
                <a:latin typeface="Tw Cen MT" pitchFamily="34" charset="0"/>
              </a:rPr>
              <a:t>yaitu:</a:t>
            </a:r>
          </a:p>
          <a:p>
            <a:pPr>
              <a:buNone/>
            </a:pPr>
            <a:r>
              <a:rPr lang="id-ID" sz="2800" dirty="0">
                <a:latin typeface="Tw Cen MT" pitchFamily="34" charset="0"/>
              </a:rPr>
              <a:t>	</a:t>
            </a:r>
            <a:r>
              <a:rPr lang="id-ID" sz="2800" dirty="0" smtClean="0">
                <a:latin typeface="Tw Cen MT" pitchFamily="34" charset="0"/>
              </a:rPr>
              <a:t>1.  	</a:t>
            </a:r>
            <a:r>
              <a:rPr lang="id-ID" sz="2600" dirty="0" smtClean="0">
                <a:latin typeface="Tw Cen MT" pitchFamily="34" charset="0"/>
              </a:rPr>
              <a:t>Jika </a:t>
            </a:r>
            <a:r>
              <a:rPr lang="id-ID" sz="2600" dirty="0">
                <a:latin typeface="Tw Cen MT" pitchFamily="34" charset="0"/>
              </a:rPr>
              <a:t>suatu saat </a:t>
            </a:r>
            <a:r>
              <a:rPr lang="id-ID" sz="2600" dirty="0" smtClean="0">
                <a:latin typeface="Tw Cen MT" pitchFamily="34" charset="0"/>
              </a:rPr>
              <a:t>diperlukan</a:t>
            </a:r>
            <a:r>
              <a:rPr lang="id-ID" sz="2600" dirty="0">
                <a:latin typeface="Tw Cen MT" pitchFamily="34" charset="0"/>
              </a:rPr>
              <a:t>, pemilik dapat lebih </a:t>
            </a:r>
            <a:r>
              <a:rPr lang="id-ID" sz="2600" dirty="0" smtClean="0">
                <a:latin typeface="Tw Cen MT" pitchFamily="34" charset="0"/>
              </a:rPr>
              <a:t>	mudah </a:t>
            </a:r>
            <a:r>
              <a:rPr lang="id-ID" sz="2600" dirty="0">
                <a:latin typeface="Tw Cen MT" pitchFamily="34" charset="0"/>
              </a:rPr>
              <a:t>menjual tanahnya atau memperoleh </a:t>
            </a:r>
            <a:r>
              <a:rPr lang="id-ID" sz="2600" dirty="0" smtClean="0">
                <a:latin typeface="Tw Cen MT" pitchFamily="34" charset="0"/>
              </a:rPr>
              <a:t>akses </a:t>
            </a:r>
            <a:r>
              <a:rPr lang="id-ID" sz="2600" dirty="0">
                <a:latin typeface="Tw Cen MT" pitchFamily="34" charset="0"/>
              </a:rPr>
              <a:t>ke </a:t>
            </a:r>
            <a:r>
              <a:rPr lang="id-ID" sz="2600" dirty="0" smtClean="0">
                <a:latin typeface="Tw Cen MT" pitchFamily="34" charset="0"/>
              </a:rPr>
              <a:t>	permodalan </a:t>
            </a:r>
            <a:r>
              <a:rPr lang="id-ID" sz="2600" dirty="0">
                <a:latin typeface="Tw Cen MT" pitchFamily="34" charset="0"/>
              </a:rPr>
              <a:t>karena sertipikat tanah </a:t>
            </a:r>
            <a:r>
              <a:rPr lang="id-ID" sz="2600" dirty="0" smtClean="0">
                <a:latin typeface="Tw Cen MT" pitchFamily="34" charset="0"/>
              </a:rPr>
              <a:t>bisa </a:t>
            </a:r>
            <a:r>
              <a:rPr lang="id-ID" sz="2600" dirty="0">
                <a:latin typeface="Tw Cen MT" pitchFamily="34" charset="0"/>
              </a:rPr>
              <a:t>menjadi </a:t>
            </a:r>
            <a:r>
              <a:rPr lang="id-ID" sz="2600" dirty="0" smtClean="0">
                <a:latin typeface="Tw Cen MT" pitchFamily="34" charset="0"/>
              </a:rPr>
              <a:t>	agunan </a:t>
            </a:r>
            <a:r>
              <a:rPr lang="id-ID" sz="2600" dirty="0">
                <a:latin typeface="Tw Cen MT" pitchFamily="34" charset="0"/>
              </a:rPr>
              <a:t>ke bank dan lembaga </a:t>
            </a:r>
            <a:r>
              <a:rPr lang="id-ID" sz="2600" dirty="0" smtClean="0">
                <a:latin typeface="Tw Cen MT" pitchFamily="34" charset="0"/>
              </a:rPr>
              <a:t>keuangan </a:t>
            </a:r>
            <a:r>
              <a:rPr lang="id-ID" sz="2600" dirty="0">
                <a:latin typeface="Tw Cen MT" pitchFamily="34" charset="0"/>
              </a:rPr>
              <a:t>lainnya. </a:t>
            </a:r>
            <a:endParaRPr lang="id-ID" sz="2600" dirty="0" smtClean="0">
              <a:latin typeface="Tw Cen MT" pitchFamily="34" charset="0"/>
            </a:endParaRPr>
          </a:p>
          <a:p>
            <a:pPr>
              <a:buNone/>
            </a:pPr>
            <a:r>
              <a:rPr lang="id-ID" sz="2600" dirty="0">
                <a:latin typeface="Tw Cen MT" pitchFamily="34" charset="0"/>
              </a:rPr>
              <a:t>	</a:t>
            </a:r>
            <a:r>
              <a:rPr lang="id-ID" sz="2600" dirty="0" smtClean="0">
                <a:latin typeface="Tw Cen MT" pitchFamily="34" charset="0"/>
              </a:rPr>
              <a:t>2. 	</a:t>
            </a:r>
            <a:r>
              <a:rPr lang="id-ID" sz="2600" dirty="0">
                <a:latin typeface="Tw Cen MT" pitchFamily="34" charset="0"/>
              </a:rPr>
              <a:t>K</a:t>
            </a:r>
            <a:r>
              <a:rPr lang="id-ID" sz="2600" dirty="0" smtClean="0">
                <a:latin typeface="Tw Cen MT" pitchFamily="34" charset="0"/>
              </a:rPr>
              <a:t>ejelasan </a:t>
            </a:r>
            <a:r>
              <a:rPr lang="id-ID" sz="2600" dirty="0">
                <a:latin typeface="Tw Cen MT" pitchFamily="34" charset="0"/>
              </a:rPr>
              <a:t>status kepemilikan tanah akan </a:t>
            </a:r>
            <a:r>
              <a:rPr lang="id-ID" sz="2600" dirty="0" smtClean="0">
                <a:latin typeface="Tw Cen MT" pitchFamily="34" charset="0"/>
              </a:rPr>
              <a:t>	menimbulkan </a:t>
            </a:r>
            <a:r>
              <a:rPr lang="id-ID" sz="2600" dirty="0">
                <a:latin typeface="Tw Cen MT" pitchFamily="34" charset="0"/>
              </a:rPr>
              <a:t>rasa aman ketika melakukan </a:t>
            </a:r>
            <a:r>
              <a:rPr lang="id-ID" sz="2600" dirty="0" smtClean="0">
                <a:latin typeface="Tw Cen MT" pitchFamily="34" charset="0"/>
              </a:rPr>
              <a:t>	pembelian </a:t>
            </a:r>
            <a:r>
              <a:rPr lang="id-ID" sz="2600" dirty="0">
                <a:latin typeface="Tw Cen MT" pitchFamily="34" charset="0"/>
              </a:rPr>
              <a:t>tanah. </a:t>
            </a:r>
            <a:endParaRPr lang="id-ID" sz="2600" b="1" dirty="0">
              <a:latin typeface="Tw Cen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lnSpcReduction="10000"/>
          </a:bodyPr>
          <a:lstStyle/>
          <a:p>
            <a:pPr>
              <a:buNone/>
            </a:pPr>
            <a:r>
              <a:rPr lang="id-ID" b="1" dirty="0" smtClean="0">
                <a:latin typeface="Tw Cen MT" pitchFamily="34" charset="0"/>
              </a:rPr>
              <a:t>Apa</a:t>
            </a:r>
            <a:r>
              <a:rPr lang="id-ID" dirty="0" smtClean="0">
                <a:latin typeface="Tw Cen MT" pitchFamily="34" charset="0"/>
              </a:rPr>
              <a:t> yang dicatat atau didaftarkan?</a:t>
            </a:r>
          </a:p>
          <a:p>
            <a:pPr>
              <a:buNone/>
            </a:pPr>
            <a:r>
              <a:rPr lang="id-ID" b="1" dirty="0" smtClean="0">
                <a:latin typeface="Tw Cen MT" pitchFamily="34" charset="0"/>
              </a:rPr>
              <a:t>	</a:t>
            </a:r>
            <a:r>
              <a:rPr lang="id-ID" dirty="0" smtClean="0">
                <a:latin typeface="Tw Cen MT" pitchFamily="34" charset="0"/>
              </a:rPr>
              <a:t>Adalah</a:t>
            </a:r>
            <a:r>
              <a:rPr lang="id-ID" b="1" dirty="0" smtClean="0">
                <a:latin typeface="Tw Cen MT" pitchFamily="34" charset="0"/>
              </a:rPr>
              <a:t> tanah </a:t>
            </a:r>
            <a:r>
              <a:rPr lang="id-ID" dirty="0" smtClean="0">
                <a:latin typeface="Tw Cen MT" pitchFamily="34" charset="0"/>
              </a:rPr>
              <a:t>merupakan </a:t>
            </a:r>
            <a:r>
              <a:rPr lang="id-ID" dirty="0"/>
              <a:t>permukaan bumi yang dapat dilekati sesuatu hak </a:t>
            </a:r>
            <a:r>
              <a:rPr lang="id-ID" dirty="0" smtClean="0"/>
              <a:t>atas.</a:t>
            </a:r>
          </a:p>
          <a:p>
            <a:pPr>
              <a:buNone/>
            </a:pPr>
            <a:endParaRPr lang="id-ID" b="1" dirty="0">
              <a:latin typeface="Tw Cen MT" pitchFamily="34" charset="0"/>
            </a:endParaRPr>
          </a:p>
          <a:p>
            <a:pPr>
              <a:buNone/>
            </a:pPr>
            <a:r>
              <a:rPr lang="id-ID" dirty="0" smtClean="0">
                <a:latin typeface="Tw Cen MT" pitchFamily="34" charset="0"/>
              </a:rPr>
              <a:t>Tanah dalam arti </a:t>
            </a:r>
            <a:r>
              <a:rPr lang="id-ID" i="1" dirty="0" smtClean="0">
                <a:latin typeface="Tw Cen MT" pitchFamily="34" charset="0"/>
              </a:rPr>
              <a:t>land</a:t>
            </a:r>
            <a:r>
              <a:rPr lang="id-ID" dirty="0" smtClean="0">
                <a:latin typeface="Tw Cen MT" pitchFamily="34" charset="0"/>
              </a:rPr>
              <a:t> </a:t>
            </a:r>
            <a:r>
              <a:rPr lang="id-ID" dirty="0"/>
              <a:t>mempunyai </a:t>
            </a:r>
            <a:r>
              <a:rPr lang="id-ID" b="1" dirty="0"/>
              <a:t>aspek ruang</a:t>
            </a:r>
            <a:r>
              <a:rPr lang="id-ID" dirty="0"/>
              <a:t> </a:t>
            </a:r>
            <a:r>
              <a:rPr lang="id-ID" dirty="0" smtClean="0"/>
              <a:t> (berkaitan dengan tempat bermukim dan kegiatan manusia di atas  atau di bawahnya) dan </a:t>
            </a:r>
            <a:r>
              <a:rPr lang="id-ID" b="1" dirty="0"/>
              <a:t>aspek hukum </a:t>
            </a:r>
            <a:r>
              <a:rPr lang="id-ID" dirty="0" smtClean="0"/>
              <a:t>(berkaitan dengan hak memiliki dan menggunakan).</a:t>
            </a:r>
          </a:p>
          <a:p>
            <a:pPr>
              <a:buNone/>
            </a:pPr>
            <a:r>
              <a:rPr lang="id-ID" dirty="0" smtClean="0">
                <a:latin typeface="Tw Cen MT" pitchFamily="34" charset="0"/>
              </a:rPr>
              <a:t>Kedua aspek tersebut terbawa dan melekat menjadi hak bagi pemilik tanah sebagi </a:t>
            </a:r>
            <a:r>
              <a:rPr lang="id-ID" b="1" dirty="0" smtClean="0">
                <a:latin typeface="Tw Cen MT" pitchFamily="34" charset="0"/>
              </a:rPr>
              <a:t>subjek hak</a:t>
            </a:r>
            <a:r>
              <a:rPr lang="id-ID" dirty="0" smtClean="0">
                <a:latin typeface="Tw Cen MT" pitchFamily="34" charset="0"/>
              </a:rPr>
              <a:t> dan tanah sebagai </a:t>
            </a:r>
            <a:r>
              <a:rPr lang="id-ID" b="1" dirty="0" smtClean="0">
                <a:latin typeface="Tw Cen MT" pitchFamily="34" charset="0"/>
              </a:rPr>
              <a:t>objek hak </a:t>
            </a:r>
            <a:r>
              <a:rPr lang="id-ID" dirty="0" smtClean="0">
                <a:latin typeface="Tw Cen MT" pitchFamily="34" charset="0"/>
              </a:rPr>
              <a:t>(tanah). </a:t>
            </a:r>
            <a:endParaRPr lang="id-ID" dirty="0">
              <a:latin typeface="Tw Cen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fontScale="92500" lnSpcReduction="20000"/>
          </a:bodyPr>
          <a:lstStyle/>
          <a:p>
            <a:pPr>
              <a:buNone/>
            </a:pPr>
            <a:r>
              <a:rPr lang="id-ID" dirty="0" smtClean="0">
                <a:latin typeface="Tw Cen MT" pitchFamily="34" charset="0"/>
              </a:rPr>
              <a:t>Kedua aspek tersebut berhubungan dengan penguasaan dan penggunaan tanah yang memerlukan </a:t>
            </a:r>
            <a:r>
              <a:rPr lang="id-ID" b="1" dirty="0" smtClean="0">
                <a:latin typeface="Tw Cen MT" pitchFamily="34" charset="0"/>
              </a:rPr>
              <a:t>kepastian hukum </a:t>
            </a:r>
            <a:r>
              <a:rPr lang="id-ID" dirty="0" smtClean="0">
                <a:latin typeface="Tw Cen MT" pitchFamily="34" charset="0"/>
              </a:rPr>
              <a:t>kepemilikan tanah. </a:t>
            </a:r>
          </a:p>
          <a:p>
            <a:pPr>
              <a:buNone/>
            </a:pPr>
            <a:r>
              <a:rPr lang="id-ID" dirty="0"/>
              <a:t>Oleh karena tanah dapat meningkatkan kesejahteraan masyarakat, Pemerintah berupaya meletakkan dasar-dasar untuk </a:t>
            </a:r>
            <a:r>
              <a:rPr lang="id-ID" dirty="0" smtClean="0"/>
              <a:t>:</a:t>
            </a:r>
          </a:p>
          <a:p>
            <a:pPr>
              <a:buNone/>
            </a:pPr>
            <a:r>
              <a:rPr lang="id-ID" dirty="0"/>
              <a:t>	</a:t>
            </a:r>
            <a:r>
              <a:rPr lang="id-ID" dirty="0" smtClean="0"/>
              <a:t>1. mengatur penguasaan</a:t>
            </a:r>
          </a:p>
          <a:p>
            <a:pPr>
              <a:buNone/>
            </a:pPr>
            <a:r>
              <a:rPr lang="id-ID" dirty="0"/>
              <a:t>	</a:t>
            </a:r>
            <a:r>
              <a:rPr lang="id-ID" dirty="0" smtClean="0"/>
              <a:t>2. pemilikan</a:t>
            </a:r>
          </a:p>
          <a:p>
            <a:pPr>
              <a:buNone/>
            </a:pPr>
            <a:r>
              <a:rPr lang="id-ID" dirty="0"/>
              <a:t>	</a:t>
            </a:r>
            <a:r>
              <a:rPr lang="id-ID" dirty="0" smtClean="0"/>
              <a:t>3. peruntukan</a:t>
            </a:r>
          </a:p>
          <a:p>
            <a:pPr>
              <a:buNone/>
            </a:pPr>
            <a:r>
              <a:rPr lang="id-ID" dirty="0"/>
              <a:t>	</a:t>
            </a:r>
            <a:r>
              <a:rPr lang="id-ID" dirty="0" smtClean="0"/>
              <a:t>4. penggunaan</a:t>
            </a:r>
          </a:p>
          <a:p>
            <a:pPr>
              <a:buNone/>
            </a:pPr>
            <a:r>
              <a:rPr lang="id-ID" dirty="0"/>
              <a:t>	</a:t>
            </a:r>
            <a:r>
              <a:rPr lang="id-ID" dirty="0" smtClean="0"/>
              <a:t>5. pengendalian </a:t>
            </a:r>
            <a:r>
              <a:rPr lang="id-ID" dirty="0"/>
              <a:t>pemanfaatan tanah guna terselenggaranya pengelolaan dan pemanfaatan tanah untuk sebesar-besar kemakmuran rakyat, dengan mengeluarkan </a:t>
            </a:r>
            <a:r>
              <a:rPr lang="id-ID" b="1" dirty="0"/>
              <a:t>Undang-undang Nomor 5 Tahun 1960 yang sering disebut UUPA.</a:t>
            </a:r>
            <a:endParaRPr lang="id-ID" b="1" dirty="0">
              <a:latin typeface="Tw Cen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lnSpcReduction="10000"/>
          </a:bodyPr>
          <a:lstStyle/>
          <a:p>
            <a:pPr>
              <a:buNone/>
            </a:pPr>
            <a:r>
              <a:rPr lang="id-ID" b="1" dirty="0" smtClean="0">
                <a:latin typeface="Tw Cen MT" pitchFamily="34" charset="0"/>
              </a:rPr>
              <a:t>Bertujuan </a:t>
            </a:r>
            <a:r>
              <a:rPr lang="id-ID" dirty="0"/>
              <a:t>untuk mengadakan pendaftaran tanah yang bersifat </a:t>
            </a:r>
            <a:r>
              <a:rPr lang="id-ID" i="1" dirty="0"/>
              <a:t>rechtskadaster </a:t>
            </a:r>
            <a:r>
              <a:rPr lang="id-ID" i="1" dirty="0" smtClean="0"/>
              <a:t> </a:t>
            </a:r>
            <a:r>
              <a:rPr lang="id-ID" dirty="0"/>
              <a:t>artinya </a:t>
            </a:r>
            <a:r>
              <a:rPr lang="id-ID" dirty="0" smtClean="0"/>
              <a:t>menjamin </a:t>
            </a:r>
            <a:r>
              <a:rPr lang="id-ID" dirty="0"/>
              <a:t>kepastian hukum dan kepastian </a:t>
            </a:r>
            <a:r>
              <a:rPr lang="id-ID" dirty="0" smtClean="0"/>
              <a:t>hak atas tanah. </a:t>
            </a:r>
          </a:p>
          <a:p>
            <a:pPr>
              <a:buNone/>
            </a:pPr>
            <a:r>
              <a:rPr lang="id-ID" dirty="0"/>
              <a:t>Kegiatan pendaftaran tanah akan menghasilkan tanda bukti hak atas tanah yang disebut </a:t>
            </a:r>
            <a:r>
              <a:rPr lang="id-ID" b="1" u="sng" dirty="0" smtClean="0"/>
              <a:t>sertipikat</a:t>
            </a:r>
            <a:r>
              <a:rPr lang="id-ID" b="1" u="sng" dirty="0"/>
              <a:t> </a:t>
            </a:r>
            <a:r>
              <a:rPr lang="id-ID" b="1" u="sng" dirty="0" smtClean="0"/>
              <a:t>.</a:t>
            </a:r>
          </a:p>
          <a:p>
            <a:pPr>
              <a:buNone/>
            </a:pPr>
            <a:r>
              <a:rPr lang="id-ID" dirty="0"/>
              <a:t>Dengan </a:t>
            </a:r>
            <a:r>
              <a:rPr lang="id-ID" b="1" dirty="0"/>
              <a:t>sertipikat</a:t>
            </a:r>
            <a:r>
              <a:rPr lang="id-ID" dirty="0"/>
              <a:t> </a:t>
            </a:r>
            <a:r>
              <a:rPr lang="id-ID" dirty="0" smtClean="0"/>
              <a:t> tanah</a:t>
            </a:r>
            <a:r>
              <a:rPr lang="id-ID" dirty="0"/>
              <a:t>, kepastian hukum berkenaan dengan </a:t>
            </a:r>
            <a:r>
              <a:rPr lang="id-ID" u="sng" dirty="0"/>
              <a:t>jenis hak</a:t>
            </a:r>
            <a:r>
              <a:rPr lang="id-ID" dirty="0"/>
              <a:t>, </a:t>
            </a:r>
            <a:r>
              <a:rPr lang="id-ID" u="sng" dirty="0"/>
              <a:t>subjek hak</a:t>
            </a:r>
            <a:r>
              <a:rPr lang="id-ID" dirty="0"/>
              <a:t>, dan </a:t>
            </a:r>
            <a:r>
              <a:rPr lang="id-ID" u="sng" dirty="0"/>
              <a:t>objek hak </a:t>
            </a:r>
            <a:r>
              <a:rPr lang="id-ID" dirty="0"/>
              <a:t>menjadi </a:t>
            </a:r>
            <a:r>
              <a:rPr lang="id-ID" dirty="0" smtClean="0"/>
              <a:t>nyata.</a:t>
            </a:r>
          </a:p>
          <a:p>
            <a:pPr>
              <a:buNone/>
            </a:pPr>
            <a:r>
              <a:rPr lang="id-ID" dirty="0"/>
              <a:t>P</a:t>
            </a:r>
            <a:r>
              <a:rPr lang="id-ID" dirty="0" smtClean="0"/>
              <a:t>emerintah melalui kemeterian ATR/BPN sebagai  lembaga yang di beri wewenang untuk menyelenggaran pendaftaran tanah.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a:bodyPr>
          <a:lstStyle/>
          <a:p>
            <a:r>
              <a:rPr lang="id-ID" sz="3600" b="1" dirty="0" smtClean="0">
                <a:latin typeface="Tw Cen MT" pitchFamily="34" charset="0"/>
              </a:rPr>
              <a:t>B. PENGERTIAN PENDAFTARAN TANAH</a:t>
            </a:r>
            <a:endParaRPr lang="id-ID" sz="3600" b="1" dirty="0">
              <a:latin typeface="Tw Cen MT" pitchFamily="34" charset="0"/>
            </a:endParaRPr>
          </a:p>
        </p:txBody>
      </p:sp>
      <p:sp>
        <p:nvSpPr>
          <p:cNvPr id="3" name="Content Placeholder 2"/>
          <p:cNvSpPr>
            <a:spLocks noGrp="1"/>
          </p:cNvSpPr>
          <p:nvPr>
            <p:ph idx="1"/>
          </p:nvPr>
        </p:nvSpPr>
        <p:spPr>
          <a:xfrm>
            <a:off x="457200" y="1142984"/>
            <a:ext cx="8229600" cy="5429288"/>
          </a:xfrm>
          <a:solidFill>
            <a:schemeClr val="bg2">
              <a:lumMod val="90000"/>
            </a:schemeClr>
          </a:solidFill>
        </p:spPr>
        <p:txBody>
          <a:bodyPr>
            <a:normAutofit fontScale="92500" lnSpcReduction="10000"/>
          </a:bodyPr>
          <a:lstStyle/>
          <a:p>
            <a:pPr marL="514350" indent="-514350">
              <a:buAutoNum type="arabicPeriod"/>
            </a:pPr>
            <a:r>
              <a:rPr lang="id-ID" b="1" dirty="0" smtClean="0"/>
              <a:t>Pengertian Secara Umum dari Para Ahli</a:t>
            </a:r>
          </a:p>
          <a:p>
            <a:pPr marL="514350" indent="-514350">
              <a:buNone/>
            </a:pPr>
            <a:r>
              <a:rPr lang="id-ID" sz="2800" dirty="0" smtClean="0"/>
              <a:t>Secara </a:t>
            </a:r>
            <a:r>
              <a:rPr lang="id-ID" sz="2800" dirty="0"/>
              <a:t>etimologis pendaftaran berasal dari kata “daftar” yang mendapat imbuhan “pe-an” berubah bentuk menjadi kata “pendaftaran”. Kata daftar berarti catatan/tulisan yang diatur bersusun, sedangkan kata “pendaftaran” mempunyai makna pencatatan/perbuatan mendaftarkan. </a:t>
            </a:r>
            <a:endParaRPr lang="id-ID" sz="2800" b="1" dirty="0" smtClean="0"/>
          </a:p>
          <a:p>
            <a:pPr marL="514350" indent="-514350">
              <a:buNone/>
            </a:pPr>
            <a:r>
              <a:rPr lang="id-ID" sz="2500" dirty="0"/>
              <a:t>Dari segi </a:t>
            </a:r>
            <a:r>
              <a:rPr lang="id-ID" sz="2500" dirty="0" smtClean="0"/>
              <a:t>istilah, bahasa latin : </a:t>
            </a:r>
          </a:p>
          <a:p>
            <a:pPr marL="514350" indent="-514350">
              <a:buFont typeface="Wingdings" pitchFamily="2" charset="2"/>
              <a:buChar char="Ø"/>
            </a:pPr>
            <a:r>
              <a:rPr lang="id-ID" sz="2500" dirty="0"/>
              <a:t>“</a:t>
            </a:r>
            <a:r>
              <a:rPr lang="id-ID" sz="2500" i="1" dirty="0"/>
              <a:t>Capitastrum” di Jerman </a:t>
            </a:r>
            <a:endParaRPr lang="id-ID" sz="2500" i="1" dirty="0" smtClean="0"/>
          </a:p>
          <a:p>
            <a:pPr marL="514350" indent="-514350">
              <a:buFont typeface="Wingdings" pitchFamily="2" charset="2"/>
              <a:buChar char="Ø"/>
            </a:pPr>
            <a:r>
              <a:rPr lang="id-ID" sz="2500" dirty="0"/>
              <a:t>“</a:t>
            </a:r>
            <a:r>
              <a:rPr lang="id-ID" sz="2500" i="1" dirty="0"/>
              <a:t>Catastro” di </a:t>
            </a:r>
            <a:r>
              <a:rPr lang="id-ID" sz="2500" i="1" dirty="0" smtClean="0"/>
              <a:t>Italia</a:t>
            </a:r>
            <a:endParaRPr lang="id-ID" sz="2500" i="1" dirty="0"/>
          </a:p>
          <a:p>
            <a:pPr marL="514350" indent="-514350">
              <a:buFont typeface="Wingdings" pitchFamily="2" charset="2"/>
              <a:buChar char="Ø"/>
            </a:pPr>
            <a:r>
              <a:rPr lang="it-IT" sz="2500" dirty="0"/>
              <a:t>“</a:t>
            </a:r>
            <a:r>
              <a:rPr lang="it-IT" sz="2500" i="1" dirty="0"/>
              <a:t>kadastrale” atau “kadaster” di Perancis </a:t>
            </a:r>
            <a:r>
              <a:rPr lang="id-ID" sz="2500" i="1" dirty="0" smtClean="0"/>
              <a:t>dan belanda</a:t>
            </a:r>
          </a:p>
          <a:p>
            <a:pPr marL="514350" indent="-514350">
              <a:buNone/>
            </a:pPr>
            <a:r>
              <a:rPr lang="id-ID" sz="2500" b="1" i="1" dirty="0" smtClean="0"/>
              <a:t>Yang berarti </a:t>
            </a:r>
            <a:r>
              <a:rPr lang="id-ID" sz="2800" dirty="0"/>
              <a:t>suatu rekaman yang menunjukkan letak, luas, nilai dan kepemilikan terhadap suatu bidang tanah </a:t>
            </a:r>
            <a:endParaRPr lang="id-ID" sz="25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solidFill>
            <a:schemeClr val="bg2">
              <a:lumMod val="90000"/>
            </a:schemeClr>
          </a:solidFill>
        </p:spPr>
        <p:txBody>
          <a:bodyPr>
            <a:normAutofit fontScale="92500" lnSpcReduction="20000"/>
          </a:bodyPr>
          <a:lstStyle/>
          <a:p>
            <a:pPr>
              <a:buNone/>
            </a:pPr>
            <a:r>
              <a:rPr lang="id-ID" b="1" dirty="0"/>
              <a:t>Van Huls </a:t>
            </a:r>
            <a:r>
              <a:rPr lang="id-ID" dirty="0"/>
              <a:t>menyatakan bahwa Kadaster sebagai suatu pembukuan mengenai </a:t>
            </a:r>
            <a:r>
              <a:rPr lang="id-ID" dirty="0" smtClean="0"/>
              <a:t>pemilikan </a:t>
            </a:r>
            <a:r>
              <a:rPr lang="id-ID" dirty="0"/>
              <a:t>tanah yang diselenggarakan dengan daftar-daftar dan peta-peta </a:t>
            </a:r>
            <a:r>
              <a:rPr lang="id-ID" dirty="0" smtClean="0"/>
              <a:t>dengan </a:t>
            </a:r>
            <a:r>
              <a:rPr lang="id-ID" dirty="0"/>
              <a:t>menggunakan ilmu </a:t>
            </a:r>
            <a:r>
              <a:rPr lang="id-ID" dirty="0" smtClean="0"/>
              <a:t>ukur.</a:t>
            </a:r>
          </a:p>
          <a:p>
            <a:pPr>
              <a:buNone/>
            </a:pPr>
            <a:r>
              <a:rPr lang="id-ID" b="1" dirty="0"/>
              <a:t>Maria Sumardjono</a:t>
            </a:r>
            <a:r>
              <a:rPr lang="id-ID" dirty="0"/>
              <a:t>, Kadaster merupakan suatu daftar yang melukiskan semua persil tanah yang ada dalam suatu daerah berdasarkan pemetaan dan pengukuran yang cermat</a:t>
            </a:r>
            <a:r>
              <a:rPr lang="id-ID" dirty="0" smtClean="0"/>
              <a:t>.</a:t>
            </a:r>
          </a:p>
          <a:p>
            <a:pPr>
              <a:buNone/>
            </a:pPr>
            <a:r>
              <a:rPr lang="id-ID" b="1" dirty="0"/>
              <a:t>Subekti dan Tjitro Sudibyo</a:t>
            </a:r>
            <a:r>
              <a:rPr lang="id-ID" dirty="0"/>
              <a:t>, menyatakan Kadaster merupakan suatu lembaga yang ditugaskan menyelenggarakan pendaftaran tanah </a:t>
            </a:r>
            <a:r>
              <a:rPr lang="id-ID" dirty="0" smtClean="0"/>
              <a:t>untuk </a:t>
            </a:r>
            <a:r>
              <a:rPr lang="id-ID" dirty="0"/>
              <a:t>menetapkan identifikasi tiap-tiap potongan tanah (persil) dan mencatat tiap-tiap pergantian pemilik (pemindahan hak milik) begitu pula hak-hak kebendaan yang membebani </a:t>
            </a:r>
            <a:r>
              <a:rPr lang="id-ID" dirty="0" smtClean="0"/>
              <a:t>tanah.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1439</Words>
  <Application>Microsoft Office PowerPoint</Application>
  <PresentationFormat>On-screen Show (4:3)</PresentationFormat>
  <Paragraphs>204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PENDAFTARAN TANAH</vt:lpstr>
      <vt:lpstr>A. ARTI PENTING PENDAFTARAN TANAH</vt:lpstr>
      <vt:lpstr>Slide 3</vt:lpstr>
      <vt:lpstr>Slide 4</vt:lpstr>
      <vt:lpstr>Slide 5</vt:lpstr>
      <vt:lpstr>Slide 6</vt:lpstr>
      <vt:lpstr>Slide 7</vt:lpstr>
      <vt:lpstr>B. PENGERTIAN PENDAFTARAN TANAH</vt:lpstr>
      <vt:lpstr>Slide 9</vt:lpstr>
      <vt:lpstr>Slide 10</vt:lpstr>
      <vt:lpstr>Slide 11</vt:lpstr>
      <vt:lpstr>Slide 12</vt:lpstr>
      <vt:lpstr>Slide 13</vt:lpstr>
      <vt:lpstr>Slide 14</vt:lpstr>
      <vt:lpstr>Slide 15</vt:lpstr>
      <vt:lpstr>Slide 16</vt:lpstr>
      <vt:lpstr>Slide 17</vt:lpstr>
      <vt:lpstr>C. DASAR HUKUM PENDAFTARAN TANAH</vt:lpstr>
      <vt:lpstr>Slide 19</vt:lpstr>
      <vt:lpstr>Slide 20</vt:lpstr>
      <vt:lpstr>Slide 21</vt:lpstr>
      <vt:lpstr>Slide 22</vt:lpstr>
      <vt:lpstr>D. ASAS DAN TUJUAN PENDAFTARAN TANAH</vt:lpstr>
      <vt:lpstr>Slide 24</vt:lpstr>
      <vt:lpstr>Slide 25</vt:lpstr>
      <vt:lpstr>E. OBJEK PENDAFTARAN TANAH</vt:lpstr>
      <vt:lpstr>Slide 27</vt:lpstr>
      <vt:lpstr>F. SUBJEK PENDAFTARAN TANAH</vt:lpstr>
      <vt:lpstr>G. TATA USAHA PENDAFTARAN TANAH</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PENDAFTARAN TANAH</dc:title>
  <dc:creator>IDHAR_KU</dc:creator>
  <cp:lastModifiedBy>IDHAR_KU</cp:lastModifiedBy>
  <cp:revision>42</cp:revision>
  <dcterms:created xsi:type="dcterms:W3CDTF">2018-11-14T05:51:20Z</dcterms:created>
  <dcterms:modified xsi:type="dcterms:W3CDTF">2018-11-14T16:23:04Z</dcterms:modified>
</cp:coreProperties>
</file>