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9" autoAdjust="0"/>
    <p:restoredTop sz="94660"/>
  </p:normalViewPr>
  <p:slideViewPr>
    <p:cSldViewPr snapToGrid="0">
      <p:cViewPr varScale="1">
        <p:scale>
          <a:sx n="74" d="100"/>
          <a:sy n="74" d="100"/>
        </p:scale>
        <p:origin x="3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Perkembangan</a:t>
            </a:r>
            <a:r>
              <a:rPr lang="en-US" dirty="0" smtClean="0"/>
              <a:t> </a:t>
            </a:r>
            <a:r>
              <a:rPr lang="en-US" dirty="0" err="1" smtClean="0"/>
              <a:t>Aplikasi</a:t>
            </a:r>
            <a:r>
              <a:rPr lang="en-US" dirty="0" smtClean="0"/>
              <a:t> ArcGIS</a:t>
            </a:r>
            <a:endParaRPr lang="en-US" dirty="0"/>
          </a:p>
        </p:txBody>
      </p:sp>
      <p:sp>
        <p:nvSpPr>
          <p:cNvPr id="3" name="Subtitle 2"/>
          <p:cNvSpPr>
            <a:spLocks noGrp="1"/>
          </p:cNvSpPr>
          <p:nvPr>
            <p:ph type="subTitle" idx="1"/>
          </p:nvPr>
        </p:nvSpPr>
        <p:spPr>
          <a:xfrm>
            <a:off x="3884613" y="4777381"/>
            <a:ext cx="8915399" cy="1126283"/>
          </a:xfrm>
        </p:spPr>
        <p:txBody>
          <a:bodyPr/>
          <a:lstStyle/>
          <a:p>
            <a:r>
              <a:rPr lang="en-US" dirty="0" smtClean="0"/>
              <a:t>SURYA KURNIAWAN, ST.,</a:t>
            </a:r>
            <a:r>
              <a:rPr lang="en-US" dirty="0" err="1" smtClean="0"/>
              <a:t>M.Sc</a:t>
            </a:r>
            <a:endParaRPr lang="en-US" dirty="0"/>
          </a:p>
        </p:txBody>
      </p:sp>
    </p:spTree>
    <p:extLst>
      <p:ext uri="{BB962C8B-B14F-4D97-AF65-F5344CB8AC3E}">
        <p14:creationId xmlns:p14="http://schemas.microsoft.com/office/powerpoint/2010/main" val="2594983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8125" y="344710"/>
            <a:ext cx="8911687" cy="1280890"/>
          </a:xfrm>
        </p:spPr>
        <p:txBody>
          <a:bodyPr/>
          <a:lstStyle/>
          <a:p>
            <a:r>
              <a:rPr lang="en-US" b="1" dirty="0"/>
              <a:t>GIS </a:t>
            </a:r>
            <a:r>
              <a:rPr lang="en-US" b="1" dirty="0" err="1"/>
              <a:t>teknik</a:t>
            </a:r>
            <a:r>
              <a:rPr lang="en-US" b="1" dirty="0"/>
              <a:t> </a:t>
            </a:r>
            <a:r>
              <a:rPr lang="en-US" b="1" dirty="0" err="1"/>
              <a:t>dan</a:t>
            </a:r>
            <a:r>
              <a:rPr lang="en-US" b="1" dirty="0"/>
              <a:t> </a:t>
            </a:r>
            <a:r>
              <a:rPr lang="en-US" b="1" dirty="0" err="1"/>
              <a:t>teknologi</a:t>
            </a:r>
            <a:endParaRPr lang="en-US" dirty="0"/>
          </a:p>
        </p:txBody>
      </p:sp>
      <p:sp>
        <p:nvSpPr>
          <p:cNvPr id="3" name="Content Placeholder 2"/>
          <p:cNvSpPr>
            <a:spLocks noGrp="1"/>
          </p:cNvSpPr>
          <p:nvPr>
            <p:ph idx="1"/>
          </p:nvPr>
        </p:nvSpPr>
        <p:spPr>
          <a:xfrm>
            <a:off x="1117600" y="985155"/>
            <a:ext cx="10082212" cy="4361822"/>
          </a:xfrm>
        </p:spPr>
        <p:txBody>
          <a:bodyPr>
            <a:noAutofit/>
          </a:bodyPr>
          <a:lstStyle/>
          <a:p>
            <a:pPr marL="0" indent="0" algn="just">
              <a:buNone/>
            </a:pPr>
            <a:r>
              <a:rPr lang="en-US" sz="2800" dirty="0" err="1">
                <a:latin typeface="Tahoma" panose="020B0604030504040204" pitchFamily="34" charset="0"/>
                <a:ea typeface="Tahoma" panose="020B0604030504040204" pitchFamily="34" charset="0"/>
                <a:cs typeface="Tahoma" panose="020B0604030504040204" pitchFamily="34" charset="0"/>
              </a:rPr>
              <a:t>Teknologi</a:t>
            </a:r>
            <a:r>
              <a:rPr lang="en-US" sz="2800" dirty="0">
                <a:latin typeface="Tahoma" panose="020B0604030504040204" pitchFamily="34" charset="0"/>
                <a:ea typeface="Tahoma" panose="020B0604030504040204" pitchFamily="34" charset="0"/>
                <a:cs typeface="Tahoma" panose="020B0604030504040204" pitchFamily="34" charset="0"/>
              </a:rPr>
              <a:t> SIG modern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digital, yang </a:t>
            </a:r>
            <a:r>
              <a:rPr lang="en-US" sz="2800" dirty="0" err="1">
                <a:latin typeface="Tahoma" panose="020B0604030504040204" pitchFamily="34" charset="0"/>
                <a:ea typeface="Tahoma" panose="020B0604030504040204" pitchFamily="34" charset="0"/>
                <a:cs typeface="Tahoma" panose="020B0604030504040204" pitchFamily="34" charset="0"/>
              </a:rPr>
              <a:t>metode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berbagai</a:t>
            </a:r>
            <a:r>
              <a:rPr lang="en-US" sz="2800" dirty="0">
                <a:latin typeface="Tahoma" panose="020B0604030504040204" pitchFamily="34" charset="0"/>
                <a:ea typeface="Tahoma" panose="020B0604030504040204" pitchFamily="34" charset="0"/>
                <a:cs typeface="Tahoma" panose="020B0604030504040204" pitchFamily="34" charset="0"/>
              </a:rPr>
              <a:t> data digital </a:t>
            </a:r>
            <a:r>
              <a:rPr lang="en-US" sz="2800" dirty="0" err="1">
                <a:latin typeface="Tahoma" panose="020B0604030504040204" pitchFamily="34" charset="0"/>
                <a:ea typeface="Tahoma" panose="020B0604030504040204" pitchFamily="34" charset="0"/>
                <a:cs typeface="Tahoma" panose="020B0604030504040204" pitchFamily="34" charset="0"/>
              </a:rPr>
              <a:t>penciptaan</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digunakan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Metode</a:t>
            </a:r>
            <a:r>
              <a:rPr lang="en-US" sz="2800" dirty="0">
                <a:latin typeface="Tahoma" panose="020B0604030504040204" pitchFamily="34" charset="0"/>
                <a:ea typeface="Tahoma" panose="020B0604030504040204" pitchFamily="34" charset="0"/>
                <a:cs typeface="Tahoma" panose="020B0604030504040204" pitchFamily="34" charset="0"/>
              </a:rPr>
              <a:t> yang paling </a:t>
            </a:r>
            <a:r>
              <a:rPr lang="en-US" sz="2800" dirty="0" err="1">
                <a:latin typeface="Tahoma" panose="020B0604030504040204" pitchFamily="34" charset="0"/>
                <a:ea typeface="Tahoma" panose="020B0604030504040204" pitchFamily="34" charset="0"/>
                <a:cs typeface="Tahoma" panose="020B0604030504040204" pitchFamily="34" charset="0"/>
              </a:rPr>
              <a:t>umum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penciptaan</a:t>
            </a:r>
            <a:r>
              <a:rPr lang="en-US" sz="2800" dirty="0">
                <a:latin typeface="Tahoma" panose="020B0604030504040204" pitchFamily="34" charset="0"/>
                <a:ea typeface="Tahoma" panose="020B0604030504040204" pitchFamily="34" charset="0"/>
                <a:cs typeface="Tahoma" panose="020B0604030504040204" pitchFamily="34" charset="0"/>
              </a:rPr>
              <a:t> data </a:t>
            </a:r>
            <a:r>
              <a:rPr lang="en-US" sz="2800" dirty="0" err="1">
                <a:latin typeface="Tahoma" panose="020B0604030504040204" pitchFamily="34" charset="0"/>
                <a:ea typeface="Tahoma" panose="020B0604030504040204" pitchFamily="34" charset="0"/>
                <a:cs typeface="Tahoma" panose="020B0604030504040204" pitchFamily="34" charset="0"/>
              </a:rPr>
              <a:t>digitalisasi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dimana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salinan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rencana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peta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atau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survei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keras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ditransfer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a:t>
            </a:r>
            <a:r>
              <a:rPr lang="en-US" sz="2800" dirty="0">
                <a:latin typeface="Tahoma" panose="020B0604030504040204" pitchFamily="34" charset="0"/>
                <a:ea typeface="Tahoma" panose="020B0604030504040204" pitchFamily="34" charset="0"/>
                <a:cs typeface="Tahoma" panose="020B0604030504040204" pitchFamily="34" charset="0"/>
              </a:rPr>
              <a:t> media digital </a:t>
            </a:r>
            <a:r>
              <a:rPr lang="en-US" sz="2800" dirty="0" err="1">
                <a:latin typeface="Tahoma" panose="020B0604030504040204" pitchFamily="34" charset="0"/>
                <a:ea typeface="Tahoma" panose="020B0604030504040204" pitchFamily="34" charset="0"/>
                <a:cs typeface="Tahoma" panose="020B0604030504040204" pitchFamily="34" charset="0"/>
              </a:rPr>
              <a:t>melalui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penggunaan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komputer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dibantu</a:t>
            </a:r>
            <a:r>
              <a:rPr lang="en-US" sz="2800" dirty="0">
                <a:latin typeface="Tahoma" panose="020B0604030504040204" pitchFamily="34" charset="0"/>
                <a:ea typeface="Tahoma" panose="020B0604030504040204" pitchFamily="34" charset="0"/>
                <a:cs typeface="Tahoma" panose="020B0604030504040204" pitchFamily="34" charset="0"/>
              </a:rPr>
              <a:t>-program (CAD) </a:t>
            </a:r>
            <a:r>
              <a:rPr lang="en-US" sz="2800" dirty="0" err="1">
                <a:latin typeface="Tahoma" panose="020B0604030504040204" pitchFamily="34" charset="0"/>
                <a:ea typeface="Tahoma" panose="020B0604030504040204" pitchFamily="34" charset="0"/>
                <a:cs typeface="Tahoma" panose="020B0604030504040204" pitchFamily="34" charset="0"/>
              </a:rPr>
              <a:t>desain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geo-</a:t>
            </a:r>
            <a:r>
              <a:rPr lang="en-US" sz="2800" dirty="0" err="1">
                <a:latin typeface="Tahoma" panose="020B0604030504040204" pitchFamily="34" charset="0"/>
                <a:ea typeface="Tahoma" panose="020B0604030504040204" pitchFamily="34" charset="0"/>
                <a:cs typeface="Tahoma" panose="020B0604030504040204" pitchFamily="34" charset="0"/>
              </a:rPr>
              <a:t>referensi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kemampuan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Dengan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ketersediaan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luas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orto-diperbaiki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citra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baik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sumber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satelit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udara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kepala</a:t>
            </a:r>
            <a:r>
              <a:rPr lang="en-US" sz="2800" dirty="0">
                <a:latin typeface="Tahoma" panose="020B0604030504040204" pitchFamily="34" charset="0"/>
                <a:ea typeface="Tahoma" panose="020B0604030504040204" pitchFamily="34" charset="0"/>
                <a:cs typeface="Tahoma" panose="020B0604030504040204" pitchFamily="34" charset="0"/>
              </a:rPr>
              <a:t>-up </a:t>
            </a:r>
            <a:r>
              <a:rPr lang="en-US" sz="2800" dirty="0" err="1">
                <a:latin typeface="Tahoma" panose="020B0604030504040204" pitchFamily="34" charset="0"/>
                <a:ea typeface="Tahoma" panose="020B0604030504040204" pitchFamily="34" charset="0"/>
                <a:cs typeface="Tahoma" panose="020B0604030504040204" pitchFamily="34" charset="0"/>
              </a:rPr>
              <a:t>digitalisasi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menjadi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jalan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utama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melalui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mana</a:t>
            </a:r>
            <a:r>
              <a:rPr lang="en-US" sz="2800" dirty="0">
                <a:latin typeface="Tahoma" panose="020B0604030504040204" pitchFamily="34" charset="0"/>
                <a:ea typeface="Tahoma" panose="020B0604030504040204" pitchFamily="34" charset="0"/>
                <a:cs typeface="Tahoma" panose="020B0604030504040204" pitchFamily="34" charset="0"/>
              </a:rPr>
              <a:t> data </a:t>
            </a:r>
            <a:r>
              <a:rPr lang="en-US" sz="2800" dirty="0" err="1">
                <a:latin typeface="Tahoma" panose="020B0604030504040204" pitchFamily="34" charset="0"/>
                <a:ea typeface="Tahoma" panose="020B0604030504040204" pitchFamily="34" charset="0"/>
                <a:cs typeface="Tahoma" panose="020B0604030504040204" pitchFamily="34" charset="0"/>
              </a:rPr>
              <a:t>geografis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diekstrak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Kepala</a:t>
            </a:r>
            <a:r>
              <a:rPr lang="en-US" sz="2800" dirty="0">
                <a:latin typeface="Tahoma" panose="020B0604030504040204" pitchFamily="34" charset="0"/>
                <a:ea typeface="Tahoma" panose="020B0604030504040204" pitchFamily="34" charset="0"/>
                <a:cs typeface="Tahoma" panose="020B0604030504040204" pitchFamily="34" charset="0"/>
              </a:rPr>
              <a:t>-up </a:t>
            </a:r>
            <a:r>
              <a:rPr lang="en-US" sz="2800" dirty="0" err="1">
                <a:latin typeface="Tahoma" panose="020B0604030504040204" pitchFamily="34" charset="0"/>
                <a:ea typeface="Tahoma" panose="020B0604030504040204" pitchFamily="34" charset="0"/>
                <a:cs typeface="Tahoma" panose="020B0604030504040204" pitchFamily="34" charset="0"/>
              </a:rPr>
              <a:t>digitalisasi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melibatkan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penelusuran</a:t>
            </a:r>
            <a:r>
              <a:rPr lang="en-US" sz="2800" dirty="0">
                <a:latin typeface="Tahoma" panose="020B0604030504040204" pitchFamily="34" charset="0"/>
                <a:ea typeface="Tahoma" panose="020B0604030504040204" pitchFamily="34" charset="0"/>
                <a:cs typeface="Tahoma" panose="020B0604030504040204" pitchFamily="34" charset="0"/>
              </a:rPr>
              <a:t> data </a:t>
            </a:r>
            <a:r>
              <a:rPr lang="en-US" sz="2800" dirty="0" err="1">
                <a:latin typeface="Tahoma" panose="020B0604030504040204" pitchFamily="34" charset="0"/>
                <a:ea typeface="Tahoma" panose="020B0604030504040204" pitchFamily="34" charset="0"/>
                <a:cs typeface="Tahoma" panose="020B0604030504040204" pitchFamily="34" charset="0"/>
              </a:rPr>
              <a:t>geografis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secara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langsung</a:t>
            </a:r>
            <a:r>
              <a:rPr lang="en-US" sz="2800" dirty="0">
                <a:latin typeface="Tahoma" panose="020B0604030504040204" pitchFamily="34" charset="0"/>
                <a:ea typeface="Tahoma" panose="020B0604030504040204" pitchFamily="34" charset="0"/>
                <a:cs typeface="Tahoma" panose="020B0604030504040204" pitchFamily="34" charset="0"/>
              </a:rPr>
              <a:t> di </a:t>
            </a:r>
            <a:r>
              <a:rPr lang="en-US" sz="2800" dirty="0" err="1">
                <a:latin typeface="Tahoma" panose="020B0604030504040204" pitchFamily="34" charset="0"/>
                <a:ea typeface="Tahoma" panose="020B0604030504040204" pitchFamily="34" charset="0"/>
                <a:cs typeface="Tahoma" panose="020B0604030504040204" pitchFamily="34" charset="0"/>
              </a:rPr>
              <a:t>atas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citra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udara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bukan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dengan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metode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tradisional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melacak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geografis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pada</a:t>
            </a:r>
            <a:r>
              <a:rPr lang="en-US" sz="2800" dirty="0">
                <a:latin typeface="Tahoma" panose="020B0604030504040204" pitchFamily="34" charset="0"/>
                <a:ea typeface="Tahoma" panose="020B0604030504040204" pitchFamily="34" charset="0"/>
                <a:cs typeface="Tahoma" panose="020B0604030504040204" pitchFamily="34" charset="0"/>
              </a:rPr>
              <a:t> tablet </a:t>
            </a:r>
            <a:r>
              <a:rPr lang="en-US" sz="2800" dirty="0" err="1">
                <a:latin typeface="Tahoma" panose="020B0604030504040204" pitchFamily="34" charset="0"/>
                <a:ea typeface="Tahoma" panose="020B0604030504040204" pitchFamily="34" charset="0"/>
                <a:cs typeface="Tahoma" panose="020B0604030504040204" pitchFamily="34" charset="0"/>
              </a:rPr>
              <a:t>digitalisasi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terpisah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kepala</a:t>
            </a:r>
            <a:r>
              <a:rPr lang="en-US" sz="2800" dirty="0">
                <a:latin typeface="Tahoma" panose="020B0604030504040204" pitchFamily="34" charset="0"/>
                <a:ea typeface="Tahoma" panose="020B0604030504040204" pitchFamily="34" charset="0"/>
                <a:cs typeface="Tahoma" panose="020B0604030504040204" pitchFamily="34" charset="0"/>
              </a:rPr>
              <a:t>-down </a:t>
            </a:r>
            <a:r>
              <a:rPr lang="en-US" sz="2800" dirty="0" err="1">
                <a:latin typeface="Tahoma" panose="020B0604030504040204" pitchFamily="34" charset="0"/>
                <a:ea typeface="Tahoma" panose="020B0604030504040204" pitchFamily="34" charset="0"/>
                <a:cs typeface="Tahoma" panose="020B0604030504040204" pitchFamily="34" charset="0"/>
              </a:rPr>
              <a:t>digitalisasi</a:t>
            </a:r>
            <a:r>
              <a:rPr lang="en-US" sz="28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345808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725" y="192310"/>
            <a:ext cx="8911687" cy="1280890"/>
          </a:xfrm>
        </p:spPr>
        <p:txBody>
          <a:bodyPr/>
          <a:lstStyle/>
          <a:p>
            <a:r>
              <a:rPr lang="en-US" b="1" dirty="0" err="1"/>
              <a:t>Berkaitan</a:t>
            </a:r>
            <a:r>
              <a:rPr lang="en-US" b="1" dirty="0"/>
              <a:t> </a:t>
            </a:r>
            <a:r>
              <a:rPr lang="en-US" b="1" dirty="0" err="1"/>
              <a:t>informasi</a:t>
            </a:r>
            <a:r>
              <a:rPr lang="en-US" b="1" dirty="0"/>
              <a:t> </a:t>
            </a:r>
            <a:r>
              <a:rPr lang="en-US" b="1" dirty="0" err="1"/>
              <a:t>dari</a:t>
            </a:r>
            <a:r>
              <a:rPr lang="en-US" b="1" dirty="0"/>
              <a:t> </a:t>
            </a:r>
            <a:r>
              <a:rPr lang="en-US" b="1" dirty="0" err="1"/>
              <a:t>berbagai</a:t>
            </a:r>
            <a:r>
              <a:rPr lang="en-US" b="1" dirty="0"/>
              <a:t> </a:t>
            </a:r>
            <a:r>
              <a:rPr lang="en-US" b="1" dirty="0" err="1"/>
              <a:t>sumber</a:t>
            </a:r>
            <a:r>
              <a:rPr lang="en-US" dirty="0"/>
              <a:t> </a:t>
            </a:r>
          </a:p>
        </p:txBody>
      </p:sp>
      <p:sp>
        <p:nvSpPr>
          <p:cNvPr id="3" name="Content Placeholder 2"/>
          <p:cNvSpPr>
            <a:spLocks noGrp="1"/>
          </p:cNvSpPr>
          <p:nvPr>
            <p:ph idx="1"/>
          </p:nvPr>
        </p:nvSpPr>
        <p:spPr>
          <a:xfrm>
            <a:off x="1166812" y="1549400"/>
            <a:ext cx="10644188" cy="4953000"/>
          </a:xfrm>
        </p:spPr>
        <p:txBody>
          <a:bodyPr>
            <a:noAutofit/>
          </a:bodyPr>
          <a:lstStyle/>
          <a:p>
            <a:pPr marL="0" indent="0">
              <a:buNone/>
            </a:pPr>
            <a:r>
              <a:rPr lang="en-US" sz="2800" dirty="0">
                <a:latin typeface="Tahoma" panose="020B0604030504040204" pitchFamily="34" charset="0"/>
                <a:ea typeface="Tahoma" panose="020B0604030504040204" pitchFamily="34" charset="0"/>
                <a:cs typeface="Tahoma" panose="020B0604030504040204" pitchFamily="34" charset="0"/>
              </a:rPr>
              <a:t>GIS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spatio</a:t>
            </a:r>
            <a:r>
              <a:rPr lang="en-US" sz="2800" dirty="0">
                <a:latin typeface="Tahoma" panose="020B0604030504040204" pitchFamily="34" charset="0"/>
                <a:ea typeface="Tahoma" panose="020B0604030504040204" pitchFamily="34" charset="0"/>
                <a:cs typeface="Tahoma" panose="020B0604030504040204" pitchFamily="34" charset="0"/>
              </a:rPr>
              <a:t>-temporal (</a:t>
            </a:r>
            <a:r>
              <a:rPr lang="en-US" sz="2800" dirty="0" err="1">
                <a:latin typeface="Tahoma" panose="020B0604030504040204" pitchFamily="34" charset="0"/>
                <a:ea typeface="Tahoma" panose="020B0604030504040204" pitchFamily="34" charset="0"/>
                <a:cs typeface="Tahoma" panose="020B0604030504040204" pitchFamily="34" charset="0"/>
              </a:rPr>
              <a:t>ruang-waktu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sebagai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variabel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indeks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kunci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semua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lainnya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seperti</a:t>
            </a:r>
            <a:r>
              <a:rPr lang="en-US" sz="2800" dirty="0">
                <a:latin typeface="Tahoma" panose="020B0604030504040204" pitchFamily="34" charset="0"/>
                <a:ea typeface="Tahoma" panose="020B0604030504040204" pitchFamily="34" charset="0"/>
                <a:cs typeface="Tahoma" panose="020B0604030504040204" pitchFamily="34" charset="0"/>
              </a:rPr>
              <a:t> database </a:t>
            </a:r>
            <a:r>
              <a:rPr lang="en-US" sz="2800" dirty="0" err="1">
                <a:latin typeface="Tahoma" panose="020B0604030504040204" pitchFamily="34" charset="0"/>
                <a:ea typeface="Tahoma" panose="020B0604030504040204" pitchFamily="34" charset="0"/>
                <a:cs typeface="Tahoma" panose="020B0604030504040204" pitchFamily="34" charset="0"/>
              </a:rPr>
              <a:t>relasional</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berisi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teks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atau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angka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dapat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berhubungan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tabel</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berbeda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banyak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variabel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umum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indeks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kunci</a:t>
            </a:r>
            <a:r>
              <a:rPr lang="en-US" sz="2800" dirty="0">
                <a:latin typeface="Tahoma" panose="020B0604030504040204" pitchFamily="34" charset="0"/>
                <a:ea typeface="Tahoma" panose="020B0604030504040204" pitchFamily="34" charset="0"/>
                <a:cs typeface="Tahoma" panose="020B0604030504040204" pitchFamily="34" charset="0"/>
              </a:rPr>
              <a:t>, GIS </a:t>
            </a:r>
            <a:r>
              <a:rPr lang="en-US" sz="2800" dirty="0" err="1">
                <a:latin typeface="Tahoma" panose="020B0604030504040204" pitchFamily="34" charset="0"/>
                <a:ea typeface="Tahoma" panose="020B0604030504040204" pitchFamily="34" charset="0"/>
                <a:cs typeface="Tahoma" panose="020B0604030504040204" pitchFamily="34" charset="0"/>
              </a:rPr>
              <a:t>dapat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menghubungkan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lain yang </a:t>
            </a:r>
            <a:r>
              <a:rPr lang="en-US" sz="2800" dirty="0" err="1">
                <a:latin typeface="Tahoma" panose="020B0604030504040204" pitchFamily="34" charset="0"/>
                <a:ea typeface="Tahoma" panose="020B0604030504040204" pitchFamily="34" charset="0"/>
                <a:cs typeface="Tahoma" panose="020B0604030504040204" pitchFamily="34" charset="0"/>
              </a:rPr>
              <a:t>tidak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terkait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dengan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sebagai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variabel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indeks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kunci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Kuncinya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adalah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 </a:t>
            </a:r>
            <a:r>
              <a:rPr lang="en-US" sz="2800" dirty="0" err="1">
                <a:latin typeface="Tahoma" panose="020B0604030504040204" pitchFamily="34" charset="0"/>
                <a:ea typeface="Tahoma" panose="020B0604030504040204" pitchFamily="34" charset="0"/>
                <a:cs typeface="Tahoma" panose="020B0604030504040204" pitchFamily="34" charset="0"/>
              </a:rPr>
              <a:t>atau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luas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dalam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ruang-waktu.Setiap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variabel</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dapat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ditemukan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secara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spasial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semakin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juga</a:t>
            </a:r>
            <a:r>
              <a:rPr lang="en-US" sz="2800" dirty="0">
                <a:latin typeface="Tahoma" panose="020B0604030504040204" pitchFamily="34" charset="0"/>
                <a:ea typeface="Tahoma" panose="020B0604030504040204" pitchFamily="34" charset="0"/>
                <a:cs typeface="Tahoma" panose="020B0604030504040204" pitchFamily="34" charset="0"/>
              </a:rPr>
              <a:t> temporal, </a:t>
            </a:r>
            <a:r>
              <a:rPr lang="en-US" sz="2800" dirty="0" err="1">
                <a:latin typeface="Tahoma" panose="020B0604030504040204" pitchFamily="34" charset="0"/>
                <a:ea typeface="Tahoma" panose="020B0604030504040204" pitchFamily="34" charset="0"/>
                <a:cs typeface="Tahoma" panose="020B0604030504040204" pitchFamily="34" charset="0"/>
              </a:rPr>
              <a:t>dapat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dirujuk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GIS.</a:t>
            </a:r>
          </a:p>
        </p:txBody>
      </p:sp>
    </p:spTree>
    <p:extLst>
      <p:ext uri="{BB962C8B-B14F-4D97-AF65-F5344CB8AC3E}">
        <p14:creationId xmlns:p14="http://schemas.microsoft.com/office/powerpoint/2010/main" val="3635747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482600"/>
            <a:ext cx="10236200" cy="5715000"/>
          </a:xfrm>
        </p:spPr>
        <p:txBody>
          <a:bodyPr>
            <a:noAutofit/>
          </a:bodyPr>
          <a:lstStyle/>
          <a:p>
            <a:pPr marL="0" indent="0" algn="just">
              <a:buNone/>
            </a:pPr>
            <a:r>
              <a:rPr lang="en-US" sz="2800" dirty="0" err="1">
                <a:latin typeface="Tahoma" panose="020B0604030504040204" pitchFamily="34" charset="0"/>
                <a:ea typeface="Tahoma" panose="020B0604030504040204" pitchFamily="34" charset="0"/>
                <a:cs typeface="Tahoma" panose="020B0604030504040204" pitchFamily="34" charset="0"/>
              </a:rPr>
              <a:t>Lokasi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atau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luasan</a:t>
            </a:r>
            <a:r>
              <a:rPr lang="en-US" sz="2800" dirty="0">
                <a:latin typeface="Tahoma" panose="020B0604030504040204" pitchFamily="34" charset="0"/>
                <a:ea typeface="Tahoma" panose="020B0604030504040204" pitchFamily="34" charset="0"/>
                <a:cs typeface="Tahoma" panose="020B0604030504040204" pitchFamily="34" charset="0"/>
              </a:rPr>
              <a:t> di </a:t>
            </a:r>
            <a:r>
              <a:rPr lang="en-US" sz="2800" dirty="0" err="1">
                <a:latin typeface="Tahoma" panose="020B0604030504040204" pitchFamily="34" charset="0"/>
                <a:ea typeface="Tahoma" panose="020B0604030504040204" pitchFamily="34" charset="0"/>
                <a:cs typeface="Tahoma" panose="020B0604030504040204" pitchFamily="34" charset="0"/>
              </a:rPr>
              <a:t>Bumi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ruang-waktu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dapat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dicatat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sebagai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tanggal</a:t>
            </a:r>
            <a:r>
              <a:rPr lang="en-US" sz="2800" dirty="0">
                <a:latin typeface="Tahoma" panose="020B0604030504040204" pitchFamily="34" charset="0"/>
                <a:ea typeface="Tahoma" panose="020B0604030504040204" pitchFamily="34" charset="0"/>
                <a:cs typeface="Tahoma" panose="020B0604030504040204" pitchFamily="34" charset="0"/>
              </a:rPr>
              <a:t> / </a:t>
            </a:r>
            <a:r>
              <a:rPr lang="en-US" sz="2800" dirty="0" err="1">
                <a:latin typeface="Tahoma" panose="020B0604030504040204" pitchFamily="34" charset="0"/>
                <a:ea typeface="Tahoma" panose="020B0604030504040204" pitchFamily="34" charset="0"/>
                <a:cs typeface="Tahoma" panose="020B0604030504040204" pitchFamily="34" charset="0"/>
              </a:rPr>
              <a:t>waktu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terjadinya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x, y,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z </a:t>
            </a:r>
            <a:r>
              <a:rPr lang="en-US" sz="2800" dirty="0" err="1">
                <a:latin typeface="Tahoma" panose="020B0604030504040204" pitchFamily="34" charset="0"/>
                <a:ea typeface="Tahoma" panose="020B0604030504040204" pitchFamily="34" charset="0"/>
                <a:cs typeface="Tahoma" panose="020B0604030504040204" pitchFamily="34" charset="0"/>
              </a:rPr>
              <a:t>koordinat</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mewakili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bujur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lintang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ketinggian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masing-masing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Koordinat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ini</a:t>
            </a:r>
            <a:r>
              <a:rPr lang="en-US" sz="2800" dirty="0">
                <a:latin typeface="Tahoma" panose="020B0604030504040204" pitchFamily="34" charset="0"/>
                <a:ea typeface="Tahoma" panose="020B0604030504040204" pitchFamily="34" charset="0"/>
                <a:cs typeface="Tahoma" panose="020B0604030504040204" pitchFamily="34" charset="0"/>
              </a:rPr>
              <a:t> SIG </a:t>
            </a:r>
            <a:r>
              <a:rPr lang="en-US" sz="2800" dirty="0" err="1">
                <a:latin typeface="Tahoma" panose="020B0604030504040204" pitchFamily="34" charset="0"/>
                <a:ea typeface="Tahoma" panose="020B0604030504040204" pitchFamily="34" charset="0"/>
                <a:cs typeface="Tahoma" panose="020B0604030504040204" pitchFamily="34" charset="0"/>
              </a:rPr>
              <a:t>dapat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mewakili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sistem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diukur</a:t>
            </a:r>
            <a:r>
              <a:rPr lang="en-US" sz="2800" dirty="0">
                <a:latin typeface="Tahoma" panose="020B0604030504040204" pitchFamily="34" charset="0"/>
                <a:ea typeface="Tahoma" panose="020B0604030504040204" pitchFamily="34" charset="0"/>
                <a:cs typeface="Tahoma" panose="020B0604030504040204" pitchFamily="34" charset="0"/>
              </a:rPr>
              <a:t> lain </a:t>
            </a:r>
            <a:r>
              <a:rPr lang="en-US" sz="2800" dirty="0" err="1">
                <a:latin typeface="Tahoma" panose="020B0604030504040204" pitchFamily="34" charset="0"/>
                <a:ea typeface="Tahoma" panose="020B0604030504040204" pitchFamily="34" charset="0"/>
                <a:cs typeface="Tahoma" panose="020B0604030504040204" pitchFamily="34" charset="0"/>
              </a:rPr>
              <a:t>temporo-spasial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referensi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misalnya</a:t>
            </a:r>
            <a:r>
              <a:rPr lang="en-US" sz="2800" dirty="0">
                <a:latin typeface="Tahoma" panose="020B0604030504040204" pitchFamily="34" charset="0"/>
                <a:ea typeface="Tahoma" panose="020B0604030504040204" pitchFamily="34" charset="0"/>
                <a:cs typeface="Tahoma" panose="020B0604030504040204" pitchFamily="34" charset="0"/>
              </a:rPr>
              <a:t>, film </a:t>
            </a:r>
            <a:r>
              <a:rPr lang="en-US" sz="2800" dirty="0" err="1">
                <a:latin typeface="Tahoma" panose="020B0604030504040204" pitchFamily="34" charset="0"/>
                <a:ea typeface="Tahoma" panose="020B0604030504040204" pitchFamily="34" charset="0"/>
                <a:cs typeface="Tahoma" panose="020B0604030504040204" pitchFamily="34" charset="0"/>
              </a:rPr>
              <a:t>bingkai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nomor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aliran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stasiun</a:t>
            </a:r>
            <a:r>
              <a:rPr lang="en-US" sz="2800" dirty="0">
                <a:latin typeface="Tahoma" panose="020B0604030504040204" pitchFamily="34" charset="0"/>
                <a:ea typeface="Tahoma" panose="020B0604030504040204" pitchFamily="34" charset="0"/>
                <a:cs typeface="Tahoma" panose="020B0604030504040204" pitchFamily="34" charset="0"/>
              </a:rPr>
              <a:t> gage, </a:t>
            </a:r>
            <a:r>
              <a:rPr lang="en-US" sz="2800" dirty="0" err="1">
                <a:latin typeface="Tahoma" panose="020B0604030504040204" pitchFamily="34" charset="0"/>
                <a:ea typeface="Tahoma" panose="020B0604030504040204" pitchFamily="34" charset="0"/>
                <a:cs typeface="Tahoma" panose="020B0604030504040204" pitchFamily="34" charset="0"/>
              </a:rPr>
              <a:t>jalan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raya</a:t>
            </a:r>
            <a:r>
              <a:rPr lang="en-US" sz="2800" dirty="0">
                <a:latin typeface="Tahoma" panose="020B0604030504040204" pitchFamily="34" charset="0"/>
                <a:ea typeface="Tahoma" panose="020B0604030504040204" pitchFamily="34" charset="0"/>
                <a:cs typeface="Tahoma" panose="020B0604030504040204" pitchFamily="34" charset="0"/>
              </a:rPr>
              <a:t> mil </a:t>
            </a:r>
            <a:r>
              <a:rPr lang="en-US" sz="2800" dirty="0" err="1">
                <a:latin typeface="Tahoma" panose="020B0604030504040204" pitchFamily="34" charset="0"/>
                <a:ea typeface="Tahoma" panose="020B0604030504040204" pitchFamily="34" charset="0"/>
                <a:cs typeface="Tahoma" panose="020B0604030504040204" pitchFamily="34" charset="0"/>
              </a:rPr>
              <a:t>penanda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patokan</a:t>
            </a:r>
            <a:r>
              <a:rPr lang="en-US" sz="2800" dirty="0">
                <a:latin typeface="Tahoma" panose="020B0604030504040204" pitchFamily="34" charset="0"/>
                <a:ea typeface="Tahoma" panose="020B0604030504040204" pitchFamily="34" charset="0"/>
                <a:cs typeface="Tahoma" panose="020B0604030504040204" pitchFamily="34" charset="0"/>
              </a:rPr>
              <a:t> surveyor, </a:t>
            </a:r>
            <a:r>
              <a:rPr lang="en-US" sz="2800" dirty="0" err="1">
                <a:latin typeface="Tahoma" panose="020B0604030504040204" pitchFamily="34" charset="0"/>
                <a:ea typeface="Tahoma" panose="020B0604030504040204" pitchFamily="34" charset="0"/>
                <a:cs typeface="Tahoma" panose="020B0604030504040204" pitchFamily="34" charset="0"/>
              </a:rPr>
              <a:t>alamat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bangunan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jalan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persimpangan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gerbang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masuk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kedalaman</a:t>
            </a:r>
            <a:r>
              <a:rPr lang="en-US" sz="2800" dirty="0">
                <a:latin typeface="Tahoma" panose="020B0604030504040204" pitchFamily="34" charset="0"/>
                <a:ea typeface="Tahoma" panose="020B0604030504040204" pitchFamily="34" charset="0"/>
                <a:cs typeface="Tahoma" panose="020B0604030504040204" pitchFamily="34" charset="0"/>
              </a:rPr>
              <a:t> air yang </a:t>
            </a:r>
            <a:r>
              <a:rPr lang="en-US" sz="2800" dirty="0" err="1">
                <a:latin typeface="Tahoma" panose="020B0604030504040204" pitchFamily="34" charset="0"/>
                <a:ea typeface="Tahoma" panose="020B0604030504040204" pitchFamily="34" charset="0"/>
                <a:cs typeface="Tahoma" panose="020B0604030504040204" pitchFamily="34" charset="0"/>
              </a:rPr>
              <a:t>terdengar</a:t>
            </a:r>
            <a:r>
              <a:rPr lang="en-US" sz="2800" dirty="0">
                <a:latin typeface="Tahoma" panose="020B0604030504040204" pitchFamily="34" charset="0"/>
                <a:ea typeface="Tahoma" panose="020B0604030504040204" pitchFamily="34" charset="0"/>
                <a:cs typeface="Tahoma" panose="020B0604030504040204" pitchFamily="34" charset="0"/>
              </a:rPr>
              <a:t>, POS </a:t>
            </a:r>
            <a:r>
              <a:rPr lang="en-US" sz="2800" dirty="0" err="1">
                <a:latin typeface="Tahoma" panose="020B0604030504040204" pitchFamily="34" charset="0"/>
                <a:ea typeface="Tahoma" panose="020B0604030504040204" pitchFamily="34" charset="0"/>
                <a:cs typeface="Tahoma" panose="020B0604030504040204" pitchFamily="34" charset="0"/>
              </a:rPr>
              <a:t>atau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gambar</a:t>
            </a:r>
            <a:r>
              <a:rPr lang="en-US" sz="2800" dirty="0">
                <a:latin typeface="Tahoma" panose="020B0604030504040204" pitchFamily="34" charset="0"/>
                <a:ea typeface="Tahoma" panose="020B0604030504040204" pitchFamily="34" charset="0"/>
                <a:cs typeface="Tahoma" panose="020B0604030504040204" pitchFamily="34" charset="0"/>
              </a:rPr>
              <a:t> CAD </a:t>
            </a:r>
            <a:r>
              <a:rPr lang="en-US" sz="2800" dirty="0" err="1">
                <a:latin typeface="Tahoma" panose="020B0604030504040204" pitchFamily="34" charset="0"/>
                <a:ea typeface="Tahoma" panose="020B0604030504040204" pitchFamily="34" charset="0"/>
                <a:cs typeface="Tahoma" panose="020B0604030504040204" pitchFamily="34" charset="0"/>
              </a:rPr>
              <a:t>asal</a:t>
            </a:r>
            <a:r>
              <a:rPr lang="en-US" sz="2800" dirty="0">
                <a:latin typeface="Tahoma" panose="020B0604030504040204" pitchFamily="34" charset="0"/>
                <a:ea typeface="Tahoma" panose="020B0604030504040204" pitchFamily="34" charset="0"/>
                <a:cs typeface="Tahoma" panose="020B0604030504040204" pitchFamily="34" charset="0"/>
              </a:rPr>
              <a:t> /) unit. Unit </a:t>
            </a:r>
            <a:r>
              <a:rPr lang="en-US" sz="2800" dirty="0" err="1">
                <a:latin typeface="Tahoma" panose="020B0604030504040204" pitchFamily="34" charset="0"/>
                <a:ea typeface="Tahoma" panose="020B0604030504040204" pitchFamily="34" charset="0"/>
                <a:cs typeface="Tahoma" panose="020B0604030504040204" pitchFamily="34" charset="0"/>
              </a:rPr>
              <a:t>digunakan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mencatat</a:t>
            </a:r>
            <a:r>
              <a:rPr lang="en-US" sz="2800" dirty="0">
                <a:latin typeface="Tahoma" panose="020B0604030504040204" pitchFamily="34" charset="0"/>
                <a:ea typeface="Tahoma" panose="020B0604030504040204" pitchFamily="34" charset="0"/>
                <a:cs typeface="Tahoma" panose="020B0604030504040204" pitchFamily="34" charset="0"/>
              </a:rPr>
              <a:t> data </a:t>
            </a:r>
            <a:r>
              <a:rPr lang="en-US" sz="2800" dirty="0" err="1">
                <a:latin typeface="Tahoma" panose="020B0604030504040204" pitchFamily="34" charset="0"/>
                <a:ea typeface="Tahoma" panose="020B0604030504040204" pitchFamily="34" charset="0"/>
                <a:cs typeface="Tahoma" panose="020B0604030504040204" pitchFamily="34" charset="0"/>
              </a:rPr>
              <a:t>spasial</a:t>
            </a:r>
            <a:r>
              <a:rPr lang="en-US" sz="2800" dirty="0">
                <a:latin typeface="Tahoma" panose="020B0604030504040204" pitchFamily="34" charset="0"/>
                <a:ea typeface="Tahoma" panose="020B0604030504040204" pitchFamily="34" charset="0"/>
                <a:cs typeface="Tahoma" panose="020B0604030504040204" pitchFamily="34" charset="0"/>
              </a:rPr>
              <a:t>-temporal </a:t>
            </a:r>
            <a:r>
              <a:rPr lang="en-US" sz="2800" dirty="0" err="1">
                <a:latin typeface="Tahoma" panose="020B0604030504040204" pitchFamily="34" charset="0"/>
                <a:ea typeface="Tahoma" panose="020B0604030504040204" pitchFamily="34" charset="0"/>
                <a:cs typeface="Tahoma" panose="020B0604030504040204" pitchFamily="34" charset="0"/>
              </a:rPr>
              <a:t>dapat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sangat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bervariasi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bahkan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ketika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data yang </a:t>
            </a:r>
            <a:r>
              <a:rPr lang="en-US" sz="2800" dirty="0" err="1">
                <a:latin typeface="Tahoma" panose="020B0604030504040204" pitchFamily="34" charset="0"/>
                <a:ea typeface="Tahoma" panose="020B0604030504040204" pitchFamily="34" charset="0"/>
                <a:cs typeface="Tahoma" panose="020B0604030504040204" pitchFamily="34" charset="0"/>
              </a:rPr>
              <a:t>sama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persis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lihat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proyeksi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peta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tapi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semua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bumi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berbasis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spasial</a:t>
            </a:r>
            <a:r>
              <a:rPr lang="en-US" sz="2800" dirty="0">
                <a:latin typeface="Tahoma" panose="020B0604030504040204" pitchFamily="34" charset="0"/>
                <a:ea typeface="Tahoma" panose="020B0604030504040204" pitchFamily="34" charset="0"/>
                <a:cs typeface="Tahoma" panose="020B0604030504040204" pitchFamily="34" charset="0"/>
              </a:rPr>
              <a:t>-temporal </a:t>
            </a:r>
            <a:r>
              <a:rPr lang="en-US" sz="2800" dirty="0" err="1">
                <a:latin typeface="Tahoma" panose="020B0604030504040204" pitchFamily="34" charset="0"/>
                <a:ea typeface="Tahoma" panose="020B0604030504040204" pitchFamily="34" charset="0"/>
                <a:cs typeface="Tahoma" panose="020B0604030504040204" pitchFamily="34" charset="0"/>
              </a:rPr>
              <a:t>lokasi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referensi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tingkat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seharusnya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idealnya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menjadi</a:t>
            </a:r>
            <a:r>
              <a:rPr lang="en-US" sz="2800" dirty="0">
                <a:latin typeface="Tahoma" panose="020B0604030504040204" pitchFamily="34" charset="0"/>
                <a:ea typeface="Tahoma" panose="020B0604030504040204" pitchFamily="34" charset="0"/>
                <a:cs typeface="Tahoma" panose="020B0604030504040204" pitchFamily="34" charset="0"/>
              </a:rPr>
              <a:t> relatable </a:t>
            </a:r>
            <a:r>
              <a:rPr lang="en-US" sz="2800" dirty="0" err="1">
                <a:latin typeface="Tahoma" panose="020B0604030504040204" pitchFamily="34" charset="0"/>
                <a:ea typeface="Tahoma" panose="020B0604030504040204" pitchFamily="34" charset="0"/>
                <a:cs typeface="Tahoma" panose="020B0604030504040204" pitchFamily="34" charset="0"/>
              </a:rPr>
              <a:t>satu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sama</a:t>
            </a:r>
            <a:r>
              <a:rPr lang="en-US" sz="2800" dirty="0">
                <a:latin typeface="Tahoma" panose="020B0604030504040204" pitchFamily="34" charset="0"/>
                <a:ea typeface="Tahoma" panose="020B0604030504040204" pitchFamily="34" charset="0"/>
                <a:cs typeface="Tahoma" panose="020B0604030504040204" pitchFamily="34" charset="0"/>
              </a:rPr>
              <a:t> lain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akhirnya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nyata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fisik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atau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luas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dalam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ruang-waktu</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2335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5812" y="1016000"/>
            <a:ext cx="8915400" cy="4368800"/>
          </a:xfrm>
        </p:spPr>
        <p:txBody>
          <a:bodyPr>
            <a:noAutofit/>
          </a:bodyPr>
          <a:lstStyle/>
          <a:p>
            <a:pPr marL="0" indent="0">
              <a:buNone/>
            </a:pPr>
            <a:r>
              <a:rPr lang="en-US" sz="2800" dirty="0" err="1">
                <a:latin typeface="Tahoma" panose="020B0604030504040204" pitchFamily="34" charset="0"/>
                <a:ea typeface="Tahoma" panose="020B0604030504040204" pitchFamily="34" charset="0"/>
                <a:cs typeface="Tahoma" panose="020B0604030504040204" pitchFamily="34" charset="0"/>
              </a:rPr>
              <a:t>Terkait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dengan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spasial</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akurat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suatu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varietas</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luar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biasa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dunia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nyata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diproyeksikan</a:t>
            </a:r>
            <a:r>
              <a:rPr lang="en-US" sz="2800" dirty="0">
                <a:latin typeface="Tahoma" panose="020B0604030504040204" pitchFamily="34" charset="0"/>
                <a:ea typeface="Tahoma" panose="020B0604030504040204" pitchFamily="34" charset="0"/>
                <a:cs typeface="Tahoma" panose="020B0604030504040204" pitchFamily="34" charset="0"/>
              </a:rPr>
              <a:t> data </a:t>
            </a:r>
            <a:r>
              <a:rPr lang="en-US" sz="2800" dirty="0" err="1">
                <a:latin typeface="Tahoma" panose="020B0604030504040204" pitchFamily="34" charset="0"/>
                <a:ea typeface="Tahoma" panose="020B0604030504040204" pitchFamily="34" charset="0"/>
                <a:cs typeface="Tahoma" panose="020B0604030504040204" pitchFamily="34" charset="0"/>
              </a:rPr>
              <a:t>masa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lalu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atau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masa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depan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dapat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dianalisis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ditafsirkan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diwakili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memfasilitasi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pendidikan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pengambilan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keputusan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Karakteristik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utama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GIS </a:t>
            </a:r>
            <a:r>
              <a:rPr lang="en-US" sz="2800" dirty="0" err="1">
                <a:latin typeface="Tahoma" panose="020B0604030504040204" pitchFamily="34" charset="0"/>
                <a:ea typeface="Tahoma" panose="020B0604030504040204" pitchFamily="34" charset="0"/>
                <a:cs typeface="Tahoma" panose="020B0604030504040204" pitchFamily="34" charset="0"/>
              </a:rPr>
              <a:t>telah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mulai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membuka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jalan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baru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penyelidikan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ilmiah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dalam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perilaku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pola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sebelumnya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dianggap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tidak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terkait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dunia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nyata</a:t>
            </a:r>
            <a:r>
              <a:rPr lang="en-US" sz="28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3763621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48224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89084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5696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7592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Sejarah</a:t>
            </a:r>
            <a:r>
              <a:rPr lang="en-US" b="1" dirty="0"/>
              <a:t> </a:t>
            </a:r>
            <a:r>
              <a:rPr lang="en-US" b="1" dirty="0" err="1"/>
              <a:t>pengembangan</a:t>
            </a:r>
            <a:endParaRPr lang="en-US" dirty="0"/>
          </a:p>
        </p:txBody>
      </p:sp>
      <p:sp>
        <p:nvSpPr>
          <p:cNvPr id="3" name="Content Placeholder 2"/>
          <p:cNvSpPr>
            <a:spLocks noGrp="1"/>
          </p:cNvSpPr>
          <p:nvPr>
            <p:ph idx="1"/>
          </p:nvPr>
        </p:nvSpPr>
        <p:spPr>
          <a:xfrm>
            <a:off x="1270000" y="1295400"/>
            <a:ext cx="10234612" cy="4615822"/>
          </a:xfrm>
        </p:spPr>
        <p:txBody>
          <a:bodyPr>
            <a:noAutofit/>
          </a:bodyPr>
          <a:lstStyle/>
          <a:p>
            <a:pPr marL="0" indent="0" algn="just">
              <a:buNone/>
            </a:pPr>
            <a:r>
              <a:rPr lang="en-US" sz="2800" dirty="0" err="1">
                <a:latin typeface="Tahoma" panose="020B0604030504040204" pitchFamily="34" charset="0"/>
                <a:ea typeface="Tahoma" panose="020B0604030504040204" pitchFamily="34" charset="0"/>
                <a:cs typeface="Tahoma" panose="020B0604030504040204" pitchFamily="34" charset="0"/>
              </a:rPr>
              <a:t>Pada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tahun</a:t>
            </a:r>
            <a:r>
              <a:rPr lang="en-US" sz="2800" dirty="0">
                <a:latin typeface="Tahoma" panose="020B0604030504040204" pitchFamily="34" charset="0"/>
                <a:ea typeface="Tahoma" panose="020B0604030504040204" pitchFamily="34" charset="0"/>
                <a:cs typeface="Tahoma" panose="020B0604030504040204" pitchFamily="34" charset="0"/>
              </a:rPr>
              <a:t> 1854, John Snow </a:t>
            </a:r>
            <a:r>
              <a:rPr lang="en-US" sz="2800" dirty="0" err="1">
                <a:latin typeface="Tahoma" panose="020B0604030504040204" pitchFamily="34" charset="0"/>
                <a:ea typeface="Tahoma" panose="020B0604030504040204" pitchFamily="34" charset="0"/>
                <a:cs typeface="Tahoma" panose="020B0604030504040204" pitchFamily="34" charset="0"/>
              </a:rPr>
              <a:t>digambarkan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wabah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kolera</a:t>
            </a:r>
            <a:r>
              <a:rPr lang="en-US" sz="2800" dirty="0">
                <a:latin typeface="Tahoma" panose="020B0604030504040204" pitchFamily="34" charset="0"/>
                <a:ea typeface="Tahoma" panose="020B0604030504040204" pitchFamily="34" charset="0"/>
                <a:cs typeface="Tahoma" panose="020B0604030504040204" pitchFamily="34" charset="0"/>
              </a:rPr>
              <a:t> di London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poin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mewakili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beberapa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kasus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individu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mungkin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awal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penggunaan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metode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geografis</a:t>
            </a:r>
            <a:r>
              <a:rPr lang="en-US" sz="2800" dirty="0">
                <a:latin typeface="Tahoma" panose="020B0604030504040204" pitchFamily="34" charset="0"/>
                <a:ea typeface="Tahoma" panose="020B0604030504040204" pitchFamily="34" charset="0"/>
                <a:cs typeface="Tahoma" panose="020B0604030504040204" pitchFamily="34" charset="0"/>
              </a:rPr>
              <a:t>. Nya </a:t>
            </a:r>
            <a:r>
              <a:rPr lang="en-US" sz="2800" dirty="0" err="1">
                <a:latin typeface="Tahoma" panose="020B0604030504040204" pitchFamily="34" charset="0"/>
                <a:ea typeface="Tahoma" panose="020B0604030504040204" pitchFamily="34" charset="0"/>
                <a:cs typeface="Tahoma" panose="020B0604030504040204" pitchFamily="34" charset="0"/>
              </a:rPr>
              <a:t>belajar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distribusi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kolera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menyebabkan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sumber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penyakit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sebuah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terkontaminasi</a:t>
            </a:r>
            <a:r>
              <a:rPr lang="en-US" sz="2800" dirty="0">
                <a:latin typeface="Tahoma" panose="020B0604030504040204" pitchFamily="34" charset="0"/>
                <a:ea typeface="Tahoma" panose="020B0604030504040204" pitchFamily="34" charset="0"/>
                <a:cs typeface="Tahoma" panose="020B0604030504040204" pitchFamily="34" charset="0"/>
              </a:rPr>
              <a:t> air </a:t>
            </a:r>
            <a:r>
              <a:rPr lang="en-US" sz="2800" dirty="0" err="1">
                <a:latin typeface="Tahoma" panose="020B0604030504040204" pitchFamily="34" charset="0"/>
                <a:ea typeface="Tahoma" panose="020B0604030504040204" pitchFamily="34" charset="0"/>
                <a:cs typeface="Tahoma" panose="020B0604030504040204" pitchFamily="34" charset="0"/>
              </a:rPr>
              <a:t>pompa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Pompa</a:t>
            </a:r>
            <a:r>
              <a:rPr lang="en-US" sz="2800" dirty="0">
                <a:latin typeface="Tahoma" panose="020B0604030504040204" pitchFamily="34" charset="0"/>
                <a:ea typeface="Tahoma" panose="020B0604030504040204" pitchFamily="34" charset="0"/>
                <a:cs typeface="Tahoma" panose="020B0604030504040204" pitchFamily="34" charset="0"/>
              </a:rPr>
              <a:t> Broad Street, yang </a:t>
            </a:r>
            <a:r>
              <a:rPr lang="en-US" sz="2800" dirty="0" err="1">
                <a:latin typeface="Tahoma" panose="020B0604030504040204" pitchFamily="34" charset="0"/>
                <a:ea typeface="Tahoma" panose="020B0604030504040204" pitchFamily="34" charset="0"/>
                <a:cs typeface="Tahoma" panose="020B0604030504040204" pitchFamily="34" charset="0"/>
              </a:rPr>
              <a:t>menangani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terputus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sehingga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mengakhiri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wabah</a:t>
            </a:r>
            <a:r>
              <a:rPr lang="en-US" sz="2800" dirty="0">
                <a:latin typeface="Tahoma" panose="020B0604030504040204" pitchFamily="34" charset="0"/>
                <a:ea typeface="Tahoma" panose="020B0604030504040204" pitchFamily="34" charset="0"/>
                <a:cs typeface="Tahoma" panose="020B0604030504040204" pitchFamily="34" charset="0"/>
              </a:rPr>
              <a:t>) di </a:t>
            </a:r>
            <a:r>
              <a:rPr lang="en-US" sz="2800" dirty="0" err="1">
                <a:latin typeface="Tahoma" panose="020B0604030504040204" pitchFamily="34" charset="0"/>
                <a:ea typeface="Tahoma" panose="020B0604030504040204" pitchFamily="34" charset="0"/>
                <a:cs typeface="Tahoma" panose="020B0604030504040204" pitchFamily="34" charset="0"/>
              </a:rPr>
              <a:t>dalam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hati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wabah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kolera.EW</a:t>
            </a:r>
            <a:r>
              <a:rPr lang="en-US" sz="2800" dirty="0">
                <a:latin typeface="Tahoma" panose="020B0604030504040204" pitchFamily="34" charset="0"/>
                <a:ea typeface="Tahoma" panose="020B0604030504040204" pitchFamily="34" charset="0"/>
                <a:cs typeface="Tahoma" panose="020B0604030504040204" pitchFamily="34" charset="0"/>
              </a:rPr>
              <a:t> Gilbert </a:t>
            </a:r>
            <a:r>
              <a:rPr lang="en-US" sz="2800" dirty="0" err="1">
                <a:latin typeface="Tahoma" panose="020B0604030504040204" pitchFamily="34" charset="0"/>
                <a:ea typeface="Tahoma" panose="020B0604030504040204" pitchFamily="34" charset="0"/>
                <a:cs typeface="Tahoma" panose="020B0604030504040204" pitchFamily="34" charset="0"/>
              </a:rPr>
              <a:t>versi</a:t>
            </a:r>
            <a:r>
              <a:rPr lang="en-US" sz="2800" dirty="0">
                <a:latin typeface="Tahoma" panose="020B0604030504040204" pitchFamily="34" charset="0"/>
                <a:ea typeface="Tahoma" panose="020B0604030504040204" pitchFamily="34" charset="0"/>
                <a:cs typeface="Tahoma" panose="020B0604030504040204" pitchFamily="34" charset="0"/>
              </a:rPr>
              <a:t> (1958)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1855 </a:t>
            </a:r>
            <a:r>
              <a:rPr lang="en-US" sz="2800" dirty="0" err="1">
                <a:latin typeface="Tahoma" panose="020B0604030504040204" pitchFamily="34" charset="0"/>
                <a:ea typeface="Tahoma" panose="020B0604030504040204" pitchFamily="34" charset="0"/>
                <a:cs typeface="Tahoma" panose="020B0604030504040204" pitchFamily="34" charset="0"/>
              </a:rPr>
              <a:t>peta</a:t>
            </a:r>
            <a:r>
              <a:rPr lang="en-US" sz="2800" dirty="0">
                <a:latin typeface="Tahoma" panose="020B0604030504040204" pitchFamily="34" charset="0"/>
                <a:ea typeface="Tahoma" panose="020B0604030504040204" pitchFamily="34" charset="0"/>
                <a:cs typeface="Tahoma" panose="020B0604030504040204" pitchFamily="34" charset="0"/>
              </a:rPr>
              <a:t> John Snow </a:t>
            </a:r>
            <a:r>
              <a:rPr lang="en-US" sz="2800" dirty="0" err="1">
                <a:latin typeface="Tahoma" panose="020B0604030504040204" pitchFamily="34" charset="0"/>
                <a:ea typeface="Tahoma" panose="020B0604030504040204" pitchFamily="34" charset="0"/>
                <a:cs typeface="Tahoma" panose="020B0604030504040204" pitchFamily="34" charset="0"/>
              </a:rPr>
              <a:t>wabah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kolera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Soho</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menampilkan</a:t>
            </a:r>
            <a:r>
              <a:rPr lang="en-US" sz="2800" dirty="0">
                <a:latin typeface="Tahoma" panose="020B0604030504040204" pitchFamily="34" charset="0"/>
                <a:ea typeface="Tahoma" panose="020B0604030504040204" pitchFamily="34" charset="0"/>
                <a:cs typeface="Tahoma" panose="020B0604030504040204" pitchFamily="34" charset="0"/>
              </a:rPr>
              <a:t> cluster </a:t>
            </a:r>
            <a:r>
              <a:rPr lang="en-US" sz="2800" dirty="0" err="1">
                <a:latin typeface="Tahoma" panose="020B0604030504040204" pitchFamily="34" charset="0"/>
                <a:ea typeface="Tahoma" panose="020B0604030504040204" pitchFamily="34" charset="0"/>
                <a:cs typeface="Tahoma" panose="020B0604030504040204" pitchFamily="34" charset="0"/>
              </a:rPr>
              <a:t>kasus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kolera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dalam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epidemi</a:t>
            </a:r>
            <a:r>
              <a:rPr lang="en-US" sz="2800" dirty="0">
                <a:latin typeface="Tahoma" panose="020B0604030504040204" pitchFamily="34" charset="0"/>
                <a:ea typeface="Tahoma" panose="020B0604030504040204" pitchFamily="34" charset="0"/>
                <a:cs typeface="Tahoma" panose="020B0604030504040204" pitchFamily="34" charset="0"/>
              </a:rPr>
              <a:t> London 1854Sedangkan </a:t>
            </a:r>
            <a:r>
              <a:rPr lang="en-US" sz="2800" dirty="0" err="1">
                <a:latin typeface="Tahoma" panose="020B0604030504040204" pitchFamily="34" charset="0"/>
                <a:ea typeface="Tahoma" panose="020B0604030504040204" pitchFamily="34" charset="0"/>
                <a:cs typeface="Tahoma" panose="020B0604030504040204" pitchFamily="34" charset="0"/>
              </a:rPr>
              <a:t>elemen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dasar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topografi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sebelumnya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dalam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kartografi</a:t>
            </a:r>
            <a:r>
              <a:rPr lang="en-US" sz="28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4073084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0" y="1073778"/>
            <a:ext cx="10615612" cy="5911222"/>
          </a:xfrm>
        </p:spPr>
        <p:txBody>
          <a:bodyPr/>
          <a:lstStyle/>
          <a:p>
            <a:pPr marL="0" indent="0">
              <a:buNone/>
            </a:pPr>
            <a:r>
              <a:rPr lang="en-US" sz="2800" dirty="0">
                <a:latin typeface="Tahoma" panose="020B0604030504040204" pitchFamily="34" charset="0"/>
                <a:ea typeface="Tahoma" panose="020B0604030504040204" pitchFamily="34" charset="0"/>
                <a:cs typeface="Tahoma" panose="020B0604030504040204" pitchFamily="34" charset="0"/>
              </a:rPr>
              <a:t>John Snow </a:t>
            </a:r>
            <a:r>
              <a:rPr lang="en-US" sz="2800" dirty="0" err="1">
                <a:latin typeface="Tahoma" panose="020B0604030504040204" pitchFamily="34" charset="0"/>
                <a:ea typeface="Tahoma" panose="020B0604030504040204" pitchFamily="34" charset="0"/>
                <a:cs typeface="Tahoma" panose="020B0604030504040204" pitchFamily="34" charset="0"/>
              </a:rPr>
              <a:t>peta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unik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metode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kartografi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tidak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hanya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menggambarkan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tetapi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juga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menganalisis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kelompok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fenomena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geografis</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tergantung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pertama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kalinya.Awal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abad</a:t>
            </a:r>
            <a:r>
              <a:rPr lang="en-US" sz="2800" dirty="0">
                <a:latin typeface="Tahoma" panose="020B0604030504040204" pitchFamily="34" charset="0"/>
                <a:ea typeface="Tahoma" panose="020B0604030504040204" pitchFamily="34" charset="0"/>
                <a:cs typeface="Tahoma" panose="020B0604030504040204" pitchFamily="34" charset="0"/>
              </a:rPr>
              <a:t> 20 </a:t>
            </a:r>
            <a:r>
              <a:rPr lang="en-US" sz="2800" dirty="0" err="1">
                <a:latin typeface="Tahoma" panose="020B0604030504040204" pitchFamily="34" charset="0"/>
                <a:ea typeface="Tahoma" panose="020B0604030504040204" pitchFamily="34" charset="0"/>
                <a:cs typeface="Tahoma" panose="020B0604030504040204" pitchFamily="34" charset="0"/>
              </a:rPr>
              <a:t>melihat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perkembangan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photozincography</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memungkinkan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peta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dibagi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menjadi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lapisan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misalnya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lapisan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vegetasi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lagi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air. Hal </a:t>
            </a:r>
            <a:r>
              <a:rPr lang="en-US" sz="2800" dirty="0" err="1">
                <a:latin typeface="Tahoma" panose="020B0604030504040204" pitchFamily="34" charset="0"/>
                <a:ea typeface="Tahoma" panose="020B0604030504040204" pitchFamily="34" charset="0"/>
                <a:cs typeface="Tahoma" panose="020B0604030504040204" pitchFamily="34" charset="0"/>
              </a:rPr>
              <a:t>ini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terutama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kontur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cetak</a:t>
            </a:r>
            <a:r>
              <a:rPr lang="en-US" sz="2800" dirty="0">
                <a:latin typeface="Tahoma" panose="020B0604030504040204" pitchFamily="34" charset="0"/>
                <a:ea typeface="Tahoma" panose="020B0604030504040204" pitchFamily="34" charset="0"/>
                <a:cs typeface="Tahoma" panose="020B0604030504040204" pitchFamily="34" charset="0"/>
              </a:rPr>
              <a:t> - </a:t>
            </a:r>
            <a:r>
              <a:rPr lang="en-US" sz="2800" dirty="0" err="1">
                <a:latin typeface="Tahoma" panose="020B0604030504040204" pitchFamily="34" charset="0"/>
                <a:ea typeface="Tahoma" panose="020B0604030504040204" pitchFamily="34" charset="0"/>
                <a:cs typeface="Tahoma" panose="020B0604030504040204" pitchFamily="34" charset="0"/>
              </a:rPr>
              <a:t>gambar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adalah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tugas</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padat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karya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tetapi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memiliki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mereka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lapisan</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terpisah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berarti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mereka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dapat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bekerja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tanpa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lapisan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lainnya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membingungkan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juru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gambar</a:t>
            </a:r>
            <a:r>
              <a:rPr lang="en-US" dirty="0"/>
              <a:t>.</a:t>
            </a:r>
          </a:p>
        </p:txBody>
      </p:sp>
    </p:spTree>
    <p:extLst>
      <p:ext uri="{BB962C8B-B14F-4D97-AF65-F5344CB8AC3E}">
        <p14:creationId xmlns:p14="http://schemas.microsoft.com/office/powerpoint/2010/main" val="2266051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431800"/>
            <a:ext cx="10133012" cy="5479422"/>
          </a:xfrm>
        </p:spPr>
        <p:txBody>
          <a:bodyPr/>
          <a:lstStyle/>
          <a:p>
            <a:pPr marL="0" indent="0">
              <a:buNone/>
            </a:pPr>
            <a:r>
              <a:rPr lang="en-US" sz="2800" dirty="0" err="1">
                <a:latin typeface="Tahoma" panose="020B0604030504040204" pitchFamily="34" charset="0"/>
                <a:ea typeface="Tahoma" panose="020B0604030504040204" pitchFamily="34" charset="0"/>
                <a:cs typeface="Tahoma" panose="020B0604030504040204" pitchFamily="34" charset="0"/>
              </a:rPr>
              <a:t>Karya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awalnya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ditarik</a:t>
            </a:r>
            <a:r>
              <a:rPr lang="en-US" sz="2800" dirty="0">
                <a:latin typeface="Tahoma" panose="020B0604030504040204" pitchFamily="34" charset="0"/>
                <a:ea typeface="Tahoma" panose="020B0604030504040204" pitchFamily="34" charset="0"/>
                <a:cs typeface="Tahoma" panose="020B0604030504040204" pitchFamily="34" charset="0"/>
              </a:rPr>
              <a:t> di </a:t>
            </a:r>
            <a:r>
              <a:rPr lang="en-US" sz="2800" dirty="0" err="1">
                <a:latin typeface="Tahoma" panose="020B0604030504040204" pitchFamily="34" charset="0"/>
                <a:ea typeface="Tahoma" panose="020B0604030504040204" pitchFamily="34" charset="0"/>
                <a:cs typeface="Tahoma" panose="020B0604030504040204" pitchFamily="34" charset="0"/>
              </a:rPr>
              <a:t>piring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kaca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tapi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kemudian</a:t>
            </a:r>
            <a:r>
              <a:rPr lang="en-US" sz="2800" dirty="0">
                <a:latin typeface="Tahoma" panose="020B0604030504040204" pitchFamily="34" charset="0"/>
                <a:ea typeface="Tahoma" panose="020B0604030504040204" pitchFamily="34" charset="0"/>
                <a:cs typeface="Tahoma" panose="020B0604030504040204" pitchFamily="34" charset="0"/>
              </a:rPr>
              <a:t>, film </a:t>
            </a:r>
            <a:r>
              <a:rPr lang="en-US" sz="2800" dirty="0" err="1">
                <a:latin typeface="Tahoma" panose="020B0604030504040204" pitchFamily="34" charset="0"/>
                <a:ea typeface="Tahoma" panose="020B0604030504040204" pitchFamily="34" charset="0"/>
                <a:cs typeface="Tahoma" panose="020B0604030504040204" pitchFamily="34" charset="0"/>
              </a:rPr>
              <a:t>plastik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diperkenalkan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dengan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keuntungan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menjadi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lebih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ringan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lebih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sedikit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ruang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penyimpanan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menjadi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kurang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rapuh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antara</a:t>
            </a:r>
            <a:r>
              <a:rPr lang="en-US" sz="2800" dirty="0">
                <a:latin typeface="Tahoma" panose="020B0604030504040204" pitchFamily="34" charset="0"/>
                <a:ea typeface="Tahoma" panose="020B0604030504040204" pitchFamily="34" charset="0"/>
                <a:cs typeface="Tahoma" panose="020B0604030504040204" pitchFamily="34" charset="0"/>
              </a:rPr>
              <a:t> lain. </a:t>
            </a:r>
            <a:r>
              <a:rPr lang="en-US" sz="2800" dirty="0" err="1">
                <a:latin typeface="Tahoma" panose="020B0604030504040204" pitchFamily="34" charset="0"/>
                <a:ea typeface="Tahoma" panose="020B0604030504040204" pitchFamily="34" charset="0"/>
                <a:cs typeface="Tahoma" panose="020B0604030504040204" pitchFamily="34" charset="0"/>
              </a:rPr>
              <a:t>Ketika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semua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lapisan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selesai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mereka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digabungkan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menjadi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gambar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kamera</a:t>
            </a:r>
            <a:r>
              <a:rPr lang="en-US" sz="2800" dirty="0">
                <a:latin typeface="Tahoma" panose="020B0604030504040204" pitchFamily="34" charset="0"/>
                <a:ea typeface="Tahoma" panose="020B0604030504040204" pitchFamily="34" charset="0"/>
                <a:cs typeface="Tahoma" panose="020B0604030504040204" pitchFamily="34" charset="0"/>
              </a:rPr>
              <a:t> proses </a:t>
            </a:r>
            <a:r>
              <a:rPr lang="en-US" sz="2800" dirty="0" err="1">
                <a:latin typeface="Tahoma" panose="020B0604030504040204" pitchFamily="34" charset="0"/>
                <a:ea typeface="Tahoma" panose="020B0604030504040204" pitchFamily="34" charset="0"/>
                <a:cs typeface="Tahoma" panose="020B0604030504040204" pitchFamily="34" charset="0"/>
              </a:rPr>
              <a:t>besar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Setelah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pencetakan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warna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datang</a:t>
            </a:r>
            <a:r>
              <a:rPr lang="en-US" sz="2800" dirty="0">
                <a:latin typeface="Tahoma" panose="020B0604030504040204" pitchFamily="34" charset="0"/>
                <a:ea typeface="Tahoma" panose="020B0604030504040204" pitchFamily="34" charset="0"/>
                <a:cs typeface="Tahoma" panose="020B0604030504040204" pitchFamily="34" charset="0"/>
              </a:rPr>
              <a:t>, ide </a:t>
            </a:r>
            <a:r>
              <a:rPr lang="en-US" sz="2800" dirty="0" err="1">
                <a:latin typeface="Tahoma" panose="020B0604030504040204" pitchFamily="34" charset="0"/>
                <a:ea typeface="Tahoma" panose="020B0604030504040204" pitchFamily="34" charset="0"/>
                <a:cs typeface="Tahoma" panose="020B0604030504040204" pitchFamily="34" charset="0"/>
              </a:rPr>
              <a:t>lapisan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juga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membuat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pelat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cetak</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terpisah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setiap</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warna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Sementara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penggunaan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lapisan</a:t>
            </a:r>
            <a:r>
              <a:rPr lang="en-US" sz="2800" dirty="0">
                <a:latin typeface="Tahoma" panose="020B0604030504040204" pitchFamily="34" charset="0"/>
                <a:ea typeface="Tahoma" panose="020B0604030504040204" pitchFamily="34" charset="0"/>
                <a:cs typeface="Tahoma" panose="020B0604030504040204" pitchFamily="34" charset="0"/>
              </a:rPr>
              <a:t> lama </a:t>
            </a:r>
            <a:r>
              <a:rPr lang="en-US" sz="2800" dirty="0" err="1">
                <a:latin typeface="Tahoma" panose="020B0604030504040204" pitchFamily="34" charset="0"/>
                <a:ea typeface="Tahoma" panose="020B0604030504040204" pitchFamily="34" charset="0"/>
                <a:cs typeface="Tahoma" panose="020B0604030504040204" pitchFamily="34" charset="0"/>
              </a:rPr>
              <a:t>kemudian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menjadi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salah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fitur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khas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utama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GIS </a:t>
            </a:r>
            <a:r>
              <a:rPr lang="en-US" sz="2800" dirty="0" err="1">
                <a:latin typeface="Tahoma" panose="020B0604030504040204" pitchFamily="34" charset="0"/>
                <a:ea typeface="Tahoma" panose="020B0604030504040204" pitchFamily="34" charset="0"/>
                <a:cs typeface="Tahoma" panose="020B0604030504040204" pitchFamily="34" charset="0"/>
              </a:rPr>
              <a:t>kontemporer</a:t>
            </a:r>
            <a:r>
              <a:rPr lang="en-US" dirty="0"/>
              <a:t>,</a:t>
            </a:r>
          </a:p>
        </p:txBody>
      </p:sp>
    </p:spTree>
    <p:extLst>
      <p:ext uri="{BB962C8B-B14F-4D97-AF65-F5344CB8AC3E}">
        <p14:creationId xmlns:p14="http://schemas.microsoft.com/office/powerpoint/2010/main" val="3058409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4800" y="990600"/>
            <a:ext cx="9929812" cy="5581022"/>
          </a:xfrm>
        </p:spPr>
        <p:txBody>
          <a:bodyPr>
            <a:normAutofit/>
          </a:bodyPr>
          <a:lstStyle/>
          <a:p>
            <a:pPr marL="0" indent="0" algn="just">
              <a:buNone/>
            </a:pPr>
            <a:r>
              <a:rPr lang="en-US" sz="3200" dirty="0">
                <a:latin typeface="Tahoma" panose="020B0604030504040204" pitchFamily="34" charset="0"/>
                <a:ea typeface="Tahoma" panose="020B0604030504040204" pitchFamily="34" charset="0"/>
                <a:cs typeface="Tahoma" panose="020B0604030504040204" pitchFamily="34" charset="0"/>
              </a:rPr>
              <a:t>proses </a:t>
            </a:r>
            <a:r>
              <a:rPr lang="en-US" sz="3200" dirty="0" err="1">
                <a:latin typeface="Tahoma" panose="020B0604030504040204" pitchFamily="34" charset="0"/>
                <a:ea typeface="Tahoma" panose="020B0604030504040204" pitchFamily="34" charset="0"/>
                <a:cs typeface="Tahoma" panose="020B0604030504040204" pitchFamily="34" charset="0"/>
              </a:rPr>
              <a:t>fotografi</a:t>
            </a:r>
            <a:r>
              <a:rPr lang="en-US" sz="3200" dirty="0">
                <a:latin typeface="Tahoma" panose="020B0604030504040204" pitchFamily="34" charset="0"/>
                <a:ea typeface="Tahoma" panose="020B0604030504040204" pitchFamily="34" charset="0"/>
                <a:cs typeface="Tahoma" panose="020B0604030504040204" pitchFamily="34" charset="0"/>
              </a:rPr>
              <a:t> yang </a:t>
            </a:r>
            <a:r>
              <a:rPr lang="en-US" sz="3200" dirty="0" err="1">
                <a:latin typeface="Tahoma" panose="020B0604030504040204" pitchFamily="34" charset="0"/>
                <a:ea typeface="Tahoma" panose="020B0604030504040204" pitchFamily="34" charset="0"/>
                <a:cs typeface="Tahoma" panose="020B0604030504040204" pitchFamily="34" charset="0"/>
              </a:rPr>
              <a:t>baru</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saja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dijelaskan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tidak</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dianggap</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sebagai</a:t>
            </a:r>
            <a:r>
              <a:rPr lang="en-US" sz="3200" dirty="0">
                <a:latin typeface="Tahoma" panose="020B0604030504040204" pitchFamily="34" charset="0"/>
                <a:ea typeface="Tahoma" panose="020B0604030504040204" pitchFamily="34" charset="0"/>
                <a:cs typeface="Tahoma" panose="020B0604030504040204" pitchFamily="34" charset="0"/>
              </a:rPr>
              <a:t> GIS </a:t>
            </a:r>
            <a:r>
              <a:rPr lang="en-US" sz="3200" dirty="0" err="1">
                <a:latin typeface="Tahoma" panose="020B0604030504040204" pitchFamily="34" charset="0"/>
                <a:ea typeface="Tahoma" panose="020B0604030504040204" pitchFamily="34" charset="0"/>
                <a:cs typeface="Tahoma" panose="020B0604030504040204" pitchFamily="34" charset="0"/>
              </a:rPr>
              <a:t>itu</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sendiri</a:t>
            </a:r>
            <a:r>
              <a:rPr lang="en-US" sz="3200" dirty="0">
                <a:latin typeface="Tahoma" panose="020B0604030504040204" pitchFamily="34" charset="0"/>
                <a:ea typeface="Tahoma" panose="020B0604030504040204" pitchFamily="34" charset="0"/>
                <a:cs typeface="Tahoma" panose="020B0604030504040204" pitchFamily="34" charset="0"/>
              </a:rPr>
              <a:t> - </a:t>
            </a:r>
            <a:r>
              <a:rPr lang="en-US" sz="3200" dirty="0" err="1">
                <a:latin typeface="Tahoma" panose="020B0604030504040204" pitchFamily="34" charset="0"/>
                <a:ea typeface="Tahoma" panose="020B0604030504040204" pitchFamily="34" charset="0"/>
                <a:cs typeface="Tahoma" panose="020B0604030504040204" pitchFamily="34" charset="0"/>
              </a:rPr>
              <a:t>sebagai</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peta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hanya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gambar</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tanpa</a:t>
            </a:r>
            <a:r>
              <a:rPr lang="en-US" sz="3200" dirty="0">
                <a:latin typeface="Tahoma" panose="020B0604030504040204" pitchFamily="34" charset="0"/>
                <a:ea typeface="Tahoma" panose="020B0604030504040204" pitchFamily="34" charset="0"/>
                <a:cs typeface="Tahoma" panose="020B0604030504040204" pitchFamily="34" charset="0"/>
              </a:rPr>
              <a:t> database </a:t>
            </a:r>
            <a:r>
              <a:rPr lang="en-US" sz="3200" dirty="0" err="1">
                <a:latin typeface="Tahoma" panose="020B0604030504040204" pitchFamily="34" charset="0"/>
                <a:ea typeface="Tahoma" panose="020B0604030504040204" pitchFamily="34" charset="0"/>
                <a:cs typeface="Tahoma" panose="020B0604030504040204" pitchFamily="34" charset="0"/>
              </a:rPr>
              <a:t>untuk</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menghubungkan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mereka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ke.Perangkat</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keras</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komputer</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memacu</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pembangunan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oleh</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penelitian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senjata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nuklir</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membawa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aplikasi</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pemetaan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untuk</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tujuan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umum</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komputer</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dengan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awal</a:t>
            </a:r>
            <a:r>
              <a:rPr lang="en-US" sz="3200" dirty="0">
                <a:latin typeface="Tahoma" panose="020B0604030504040204" pitchFamily="34" charset="0"/>
                <a:ea typeface="Tahoma" panose="020B0604030504040204" pitchFamily="34" charset="0"/>
                <a:cs typeface="Tahoma" panose="020B0604030504040204" pitchFamily="34" charset="0"/>
              </a:rPr>
              <a:t> 1960-an. </a:t>
            </a:r>
            <a:r>
              <a:rPr lang="en-US" sz="3200" dirty="0" err="1">
                <a:latin typeface="Tahoma" panose="020B0604030504040204" pitchFamily="34" charset="0"/>
                <a:ea typeface="Tahoma" panose="020B0604030504040204" pitchFamily="34" charset="0"/>
                <a:cs typeface="Tahoma" panose="020B0604030504040204" pitchFamily="34" charset="0"/>
              </a:rPr>
              <a:t>Tahun</a:t>
            </a:r>
            <a:r>
              <a:rPr lang="en-US" sz="3200" dirty="0">
                <a:latin typeface="Tahoma" panose="020B0604030504040204" pitchFamily="34" charset="0"/>
                <a:ea typeface="Tahoma" panose="020B0604030504040204" pitchFamily="34" charset="0"/>
                <a:cs typeface="Tahoma" panose="020B0604030504040204" pitchFamily="34" charset="0"/>
              </a:rPr>
              <a:t> 1960 </a:t>
            </a:r>
            <a:r>
              <a:rPr lang="en-US" sz="3200" dirty="0" err="1">
                <a:latin typeface="Tahoma" panose="020B0604030504040204" pitchFamily="34" charset="0"/>
                <a:ea typeface="Tahoma" panose="020B0604030504040204" pitchFamily="34" charset="0"/>
                <a:cs typeface="Tahoma" panose="020B0604030504040204" pitchFamily="34" charset="0"/>
              </a:rPr>
              <a:t>melihat</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perkembangan</a:t>
            </a:r>
            <a:r>
              <a:rPr lang="en-US" sz="3200" dirty="0">
                <a:latin typeface="Tahoma" panose="020B0604030504040204" pitchFamily="34" charset="0"/>
                <a:ea typeface="Tahoma" panose="020B0604030504040204" pitchFamily="34" charset="0"/>
                <a:cs typeface="Tahoma" panose="020B0604030504040204" pitchFamily="34" charset="0"/>
              </a:rPr>
              <a:t> GIS </a:t>
            </a:r>
            <a:r>
              <a:rPr lang="en-US" sz="3200" dirty="0" err="1">
                <a:latin typeface="Tahoma" panose="020B0604030504040204" pitchFamily="34" charset="0"/>
                <a:ea typeface="Tahoma" panose="020B0604030504040204" pitchFamily="34" charset="0"/>
                <a:cs typeface="Tahoma" panose="020B0604030504040204" pitchFamily="34" charset="0"/>
              </a:rPr>
              <a:t>operasional</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pertama</a:t>
            </a:r>
            <a:r>
              <a:rPr lang="en-US" sz="3200" dirty="0">
                <a:latin typeface="Tahoma" panose="020B0604030504040204" pitchFamily="34" charset="0"/>
                <a:ea typeface="Tahoma" panose="020B0604030504040204" pitchFamily="34" charset="0"/>
                <a:cs typeface="Tahoma" panose="020B0604030504040204" pitchFamily="34" charset="0"/>
              </a:rPr>
              <a:t> di </a:t>
            </a:r>
            <a:r>
              <a:rPr lang="en-US" sz="3200" dirty="0" err="1">
                <a:latin typeface="Tahoma" panose="020B0604030504040204" pitchFamily="34" charset="0"/>
                <a:ea typeface="Tahoma" panose="020B0604030504040204" pitchFamily="34" charset="0"/>
                <a:cs typeface="Tahoma" panose="020B0604030504040204" pitchFamily="34" charset="0"/>
              </a:rPr>
              <a:t>dunia</a:t>
            </a:r>
            <a:r>
              <a:rPr lang="en-US" sz="3200" dirty="0">
                <a:latin typeface="Tahoma" panose="020B0604030504040204" pitchFamily="34" charset="0"/>
                <a:ea typeface="Tahoma" panose="020B0604030504040204" pitchFamily="34" charset="0"/>
                <a:cs typeface="Tahoma" panose="020B0604030504040204" pitchFamily="34" charset="0"/>
              </a:rPr>
              <a:t> yang </a:t>
            </a:r>
            <a:r>
              <a:rPr lang="en-US" sz="3200" dirty="0" err="1">
                <a:latin typeface="Tahoma" panose="020B0604030504040204" pitchFamily="34" charset="0"/>
                <a:ea typeface="Tahoma" panose="020B0604030504040204" pitchFamily="34" charset="0"/>
                <a:cs typeface="Tahoma" panose="020B0604030504040204" pitchFamily="34" charset="0"/>
              </a:rPr>
              <a:t>benar</a:t>
            </a:r>
            <a:r>
              <a:rPr lang="en-US" sz="3200" dirty="0">
                <a:latin typeface="Tahoma" panose="020B0604030504040204" pitchFamily="34" charset="0"/>
                <a:ea typeface="Tahoma" panose="020B0604030504040204" pitchFamily="34" charset="0"/>
                <a:cs typeface="Tahoma" panose="020B0604030504040204" pitchFamily="34" charset="0"/>
              </a:rPr>
              <a:t> di Ottawa, Ontario, </a:t>
            </a:r>
            <a:r>
              <a:rPr lang="en-US" sz="3200" dirty="0" err="1">
                <a:latin typeface="Tahoma" panose="020B0604030504040204" pitchFamily="34" charset="0"/>
                <a:ea typeface="Tahoma" panose="020B0604030504040204" pitchFamily="34" charset="0"/>
                <a:cs typeface="Tahoma" panose="020B0604030504040204" pitchFamily="34" charset="0"/>
              </a:rPr>
              <a:t>Kanada</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oleh</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Departemen</a:t>
            </a:r>
            <a:r>
              <a:rPr lang="en-US" sz="3200" dirty="0">
                <a:latin typeface="Tahoma" panose="020B0604030504040204" pitchFamily="34" charset="0"/>
                <a:ea typeface="Tahoma" panose="020B0604030504040204" pitchFamily="34" charset="0"/>
                <a:cs typeface="Tahoma" panose="020B0604030504040204" pitchFamily="34" charset="0"/>
              </a:rPr>
              <a:t> federal </a:t>
            </a:r>
            <a:r>
              <a:rPr lang="en-US" sz="3200" dirty="0" err="1">
                <a:latin typeface="Tahoma" panose="020B0604030504040204" pitchFamily="34" charset="0"/>
                <a:ea typeface="Tahoma" panose="020B0604030504040204" pitchFamily="34" charset="0"/>
                <a:cs typeface="Tahoma" panose="020B0604030504040204" pitchFamily="34" charset="0"/>
              </a:rPr>
              <a:t>Kehutanan</a:t>
            </a:r>
            <a:r>
              <a:rPr lang="en-US" sz="3200" dirty="0">
                <a:latin typeface="Tahoma" panose="020B0604030504040204" pitchFamily="34" charset="0"/>
                <a:ea typeface="Tahoma" panose="020B0604030504040204" pitchFamily="34" charset="0"/>
                <a:cs typeface="Tahoma" panose="020B0604030504040204" pitchFamily="34" charset="0"/>
              </a:rPr>
              <a:t> </a:t>
            </a:r>
            <a:r>
              <a:rPr lang="en-US" sz="3200" dirty="0" err="1">
                <a:latin typeface="Tahoma" panose="020B0604030504040204" pitchFamily="34" charset="0"/>
                <a:ea typeface="Tahoma" panose="020B0604030504040204" pitchFamily="34" charset="0"/>
                <a:cs typeface="Tahoma" panose="020B0604030504040204" pitchFamily="34" charset="0"/>
              </a:rPr>
              <a:t>dan</a:t>
            </a:r>
            <a:r>
              <a:rPr lang="en-US" sz="3200" dirty="0">
                <a:latin typeface="Tahoma" panose="020B0604030504040204" pitchFamily="34" charset="0"/>
                <a:ea typeface="Tahoma" panose="020B0604030504040204" pitchFamily="34" charset="0"/>
                <a:cs typeface="Tahoma" panose="020B0604030504040204" pitchFamily="34" charset="0"/>
              </a:rPr>
              <a:t> Pembangunan </a:t>
            </a:r>
            <a:r>
              <a:rPr lang="en-US" sz="3200" dirty="0" err="1">
                <a:latin typeface="Tahoma" panose="020B0604030504040204" pitchFamily="34" charset="0"/>
                <a:ea typeface="Tahoma" panose="020B0604030504040204" pitchFamily="34" charset="0"/>
                <a:cs typeface="Tahoma" panose="020B0604030504040204" pitchFamily="34" charset="0"/>
              </a:rPr>
              <a:t>Pedesaan</a:t>
            </a:r>
            <a:r>
              <a:rPr lang="en-US" sz="320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2727689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8400" y="609600"/>
            <a:ext cx="10515600" cy="5689600"/>
          </a:xfrm>
        </p:spPr>
        <p:txBody>
          <a:bodyPr>
            <a:noAutofit/>
          </a:bodyPr>
          <a:lstStyle/>
          <a:p>
            <a:pPr algn="just"/>
            <a:r>
              <a:rPr lang="en-US" sz="2800" dirty="0" err="1">
                <a:latin typeface="Tahoma" panose="020B0604030504040204" pitchFamily="34" charset="0"/>
                <a:ea typeface="Tahoma" panose="020B0604030504040204" pitchFamily="34" charset="0"/>
                <a:cs typeface="Tahoma" panose="020B0604030504040204" pitchFamily="34" charset="0"/>
              </a:rPr>
              <a:t>Dikembangkan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oleh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Dr</a:t>
            </a:r>
            <a:r>
              <a:rPr lang="en-US" sz="2800" dirty="0">
                <a:latin typeface="Tahoma" panose="020B0604030504040204" pitchFamily="34" charset="0"/>
                <a:ea typeface="Tahoma" panose="020B0604030504040204" pitchFamily="34" charset="0"/>
                <a:cs typeface="Tahoma" panose="020B0604030504040204" pitchFamily="34" charset="0"/>
              </a:rPr>
              <a:t> Roger Tomlinson, yang </a:t>
            </a:r>
            <a:r>
              <a:rPr lang="en-US" sz="2800" dirty="0" err="1">
                <a:latin typeface="Tahoma" panose="020B0604030504040204" pitchFamily="34" charset="0"/>
                <a:ea typeface="Tahoma" panose="020B0604030504040204" pitchFamily="34" charset="0"/>
                <a:cs typeface="Tahoma" panose="020B0604030504040204" pitchFamily="34" charset="0"/>
              </a:rPr>
              <a:t>disebut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Kanada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Sistem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Geografis</a:t>
            </a:r>
            <a:r>
              <a:rPr lang="en-US" sz="2800" dirty="0">
                <a:latin typeface="Tahoma" panose="020B0604030504040204" pitchFamily="34" charset="0"/>
                <a:ea typeface="Tahoma" panose="020B0604030504040204" pitchFamily="34" charset="0"/>
                <a:cs typeface="Tahoma" panose="020B0604030504040204" pitchFamily="34" charset="0"/>
              </a:rPr>
              <a:t> (CGIS)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digunakan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menyimpan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menganalisis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memanipulasi</a:t>
            </a:r>
            <a:r>
              <a:rPr lang="en-US" sz="2800" dirty="0">
                <a:latin typeface="Tahoma" panose="020B0604030504040204" pitchFamily="34" charset="0"/>
                <a:ea typeface="Tahoma" panose="020B0604030504040204" pitchFamily="34" charset="0"/>
                <a:cs typeface="Tahoma" panose="020B0604030504040204" pitchFamily="34" charset="0"/>
              </a:rPr>
              <a:t> data yang </a:t>
            </a:r>
            <a:r>
              <a:rPr lang="en-US" sz="2800" dirty="0" err="1">
                <a:latin typeface="Tahoma" panose="020B0604030504040204" pitchFamily="34" charset="0"/>
                <a:ea typeface="Tahoma" panose="020B0604030504040204" pitchFamily="34" charset="0"/>
                <a:cs typeface="Tahoma" panose="020B0604030504040204" pitchFamily="34" charset="0"/>
              </a:rPr>
              <a:t>dikumpulkan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Inventarisasi</a:t>
            </a:r>
            <a:r>
              <a:rPr lang="en-US" sz="2800" dirty="0">
                <a:latin typeface="Tahoma" panose="020B0604030504040204" pitchFamily="34" charset="0"/>
                <a:ea typeface="Tahoma" panose="020B0604030504040204" pitchFamily="34" charset="0"/>
                <a:cs typeface="Tahoma" panose="020B0604030504040204" pitchFamily="34" charset="0"/>
              </a:rPr>
              <a:t> Tanah </a:t>
            </a:r>
            <a:r>
              <a:rPr lang="en-US" sz="2800" dirty="0" err="1">
                <a:latin typeface="Tahoma" panose="020B0604030504040204" pitchFamily="34" charset="0"/>
                <a:ea typeface="Tahoma" panose="020B0604030504040204" pitchFamily="34" charset="0"/>
                <a:cs typeface="Tahoma" panose="020B0604030504040204" pitchFamily="34" charset="0"/>
              </a:rPr>
              <a:t>Kanada</a:t>
            </a:r>
            <a:r>
              <a:rPr lang="en-US" sz="2800" dirty="0">
                <a:latin typeface="Tahoma" panose="020B0604030504040204" pitchFamily="34" charset="0"/>
                <a:ea typeface="Tahoma" panose="020B0604030504040204" pitchFamily="34" charset="0"/>
                <a:cs typeface="Tahoma" panose="020B0604030504040204" pitchFamily="34" charset="0"/>
              </a:rPr>
              <a:t> (CLI) - </a:t>
            </a:r>
            <a:r>
              <a:rPr lang="en-US" sz="2800" dirty="0" err="1">
                <a:latin typeface="Tahoma" panose="020B0604030504040204" pitchFamily="34" charset="0"/>
                <a:ea typeface="Tahoma" panose="020B0604030504040204" pitchFamily="34" charset="0"/>
                <a:cs typeface="Tahoma" panose="020B0604030504040204" pitchFamily="34" charset="0"/>
              </a:rPr>
              <a:t>upaya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menentukan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kemampuan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tanah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pedesaan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Kanada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oleh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pemetaan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tentang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tanah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pertanian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rekreasi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satwa</a:t>
            </a:r>
            <a:r>
              <a:rPr lang="en-US" sz="2800" dirty="0">
                <a:latin typeface="Tahoma" panose="020B0604030504040204" pitchFamily="34" charset="0"/>
                <a:ea typeface="Tahoma" panose="020B0604030504040204" pitchFamily="34" charset="0"/>
                <a:cs typeface="Tahoma" panose="020B0604030504040204" pitchFamily="34" charset="0"/>
              </a:rPr>
              <a:t> liar, </a:t>
            </a:r>
            <a:r>
              <a:rPr lang="en-US" sz="2800" dirty="0" err="1">
                <a:latin typeface="Tahoma" panose="020B0604030504040204" pitchFamily="34" charset="0"/>
                <a:ea typeface="Tahoma" panose="020B0604030504040204" pitchFamily="34" charset="0"/>
                <a:cs typeface="Tahoma" panose="020B0604030504040204" pitchFamily="34" charset="0"/>
              </a:rPr>
              <a:t>unggas</a:t>
            </a:r>
            <a:r>
              <a:rPr lang="en-US" sz="2800" dirty="0">
                <a:latin typeface="Tahoma" panose="020B0604030504040204" pitchFamily="34" charset="0"/>
                <a:ea typeface="Tahoma" panose="020B0604030504040204" pitchFamily="34" charset="0"/>
                <a:cs typeface="Tahoma" panose="020B0604030504040204" pitchFamily="34" charset="0"/>
              </a:rPr>
              <a:t> air, </a:t>
            </a:r>
            <a:r>
              <a:rPr lang="en-US" sz="2800" dirty="0" err="1">
                <a:latin typeface="Tahoma" panose="020B0604030504040204" pitchFamily="34" charset="0"/>
                <a:ea typeface="Tahoma" panose="020B0604030504040204" pitchFamily="34" charset="0"/>
                <a:cs typeface="Tahoma" panose="020B0604030504040204" pitchFamily="34" charset="0"/>
              </a:rPr>
              <a:t>kehutanan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penggunaan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lahan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skala</a:t>
            </a:r>
            <a:r>
              <a:rPr lang="en-US" sz="2800" dirty="0">
                <a:latin typeface="Tahoma" panose="020B0604030504040204" pitchFamily="34" charset="0"/>
                <a:ea typeface="Tahoma" panose="020B0604030504040204" pitchFamily="34" charset="0"/>
                <a:cs typeface="Tahoma" panose="020B0604030504040204" pitchFamily="34" charset="0"/>
              </a:rPr>
              <a:t> 1:50.000. </a:t>
            </a:r>
            <a:r>
              <a:rPr lang="en-US" sz="2800" dirty="0" err="1">
                <a:latin typeface="Tahoma" panose="020B0604030504040204" pitchFamily="34" charset="0"/>
                <a:ea typeface="Tahoma" panose="020B0604030504040204" pitchFamily="34" charset="0"/>
                <a:cs typeface="Tahoma" panose="020B0604030504040204" pitchFamily="34" charset="0"/>
              </a:rPr>
              <a:t>Faktor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klasifikasi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Peringkat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juga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ditambahkan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memungkinkan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analisis.CGIS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adalah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peningkatan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dari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aplikasi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komputer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pemetaan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karena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memberikan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kemampuan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overlay, </a:t>
            </a:r>
            <a:r>
              <a:rPr lang="en-US" sz="2800" dirty="0" err="1">
                <a:latin typeface="Tahoma" panose="020B0604030504040204" pitchFamily="34" charset="0"/>
                <a:ea typeface="Tahoma" panose="020B0604030504040204" pitchFamily="34" charset="0"/>
                <a:cs typeface="Tahoma" panose="020B0604030504040204" pitchFamily="34" charset="0"/>
              </a:rPr>
              <a:t>pengukuran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digitalisasi</a:t>
            </a:r>
            <a:r>
              <a:rPr lang="en-US" sz="2800" dirty="0">
                <a:latin typeface="Tahoma" panose="020B0604030504040204" pitchFamily="34" charset="0"/>
                <a:ea typeface="Tahoma" panose="020B0604030504040204" pitchFamily="34" charset="0"/>
                <a:cs typeface="Tahoma" panose="020B0604030504040204" pitchFamily="34" charset="0"/>
              </a:rPr>
              <a:t> / </a:t>
            </a:r>
            <a:r>
              <a:rPr lang="en-US" sz="2800" dirty="0" err="1">
                <a:latin typeface="Tahoma" panose="020B0604030504040204" pitchFamily="34" charset="0"/>
                <a:ea typeface="Tahoma" panose="020B0604030504040204" pitchFamily="34" charset="0"/>
                <a:cs typeface="Tahoma" panose="020B0604030504040204" pitchFamily="34" charset="0"/>
              </a:rPr>
              <a:t>pemindaian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didukung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sistem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koordinat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nasional</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membentang</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benua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baris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kode</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sebagai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busur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memiliki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topologi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tertanam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benar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menyimpan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atribut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lokasi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dalam</a:t>
            </a:r>
            <a:r>
              <a:rPr lang="en-US" sz="2800" dirty="0">
                <a:latin typeface="Tahoma" panose="020B0604030504040204" pitchFamily="34" charset="0"/>
                <a:ea typeface="Tahoma" panose="020B0604030504040204" pitchFamily="34" charset="0"/>
                <a:cs typeface="Tahoma" panose="020B0604030504040204" pitchFamily="34" charset="0"/>
              </a:rPr>
              <a:t> file </a:t>
            </a:r>
            <a:r>
              <a:rPr lang="en-US" sz="2800" dirty="0" err="1">
                <a:latin typeface="Tahoma" panose="020B0604030504040204" pitchFamily="34" charset="0"/>
                <a:ea typeface="Tahoma" panose="020B0604030504040204" pitchFamily="34" charset="0"/>
                <a:cs typeface="Tahoma" panose="020B0604030504040204" pitchFamily="34" charset="0"/>
              </a:rPr>
              <a:t>terpisah</a:t>
            </a:r>
            <a:r>
              <a:rPr lang="en-US" sz="2800" dirty="0">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949496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9600" y="381000"/>
            <a:ext cx="9804400" cy="5867400"/>
          </a:xfrm>
        </p:spPr>
        <p:txBody>
          <a:bodyPr>
            <a:noAutofit/>
          </a:bodyPr>
          <a:lstStyle/>
          <a:p>
            <a:pPr marL="0" indent="0" algn="just">
              <a:buNone/>
            </a:pPr>
            <a:r>
              <a:rPr lang="en-US" sz="2400" dirty="0" err="1">
                <a:latin typeface="Tahoma" panose="020B0604030504040204" pitchFamily="34" charset="0"/>
                <a:ea typeface="Tahoma" panose="020B0604030504040204" pitchFamily="34" charset="0"/>
                <a:cs typeface="Tahoma" panose="020B0604030504040204" pitchFamily="34" charset="0"/>
              </a:rPr>
              <a:t>Sebagai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akibatnya</a:t>
            </a:r>
            <a:r>
              <a:rPr lang="en-US" sz="2400" dirty="0">
                <a:latin typeface="Tahoma" panose="020B0604030504040204" pitchFamily="34" charset="0"/>
                <a:ea typeface="Tahoma" panose="020B0604030504040204" pitchFamily="34" charset="0"/>
                <a:cs typeface="Tahoma" panose="020B0604030504040204" pitchFamily="34" charset="0"/>
              </a:rPr>
              <a:t>, Tomlinson </a:t>
            </a:r>
            <a:r>
              <a:rPr lang="en-US" sz="2400" dirty="0" err="1">
                <a:latin typeface="Tahoma" panose="020B0604030504040204" pitchFamily="34" charset="0"/>
                <a:ea typeface="Tahoma" panose="020B0604030504040204" pitchFamily="34" charset="0"/>
                <a:cs typeface="Tahoma" panose="020B0604030504040204" pitchFamily="34" charset="0"/>
              </a:rPr>
              <a:t>menjadi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dikenal</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sebagai</a:t>
            </a:r>
            <a:r>
              <a:rPr lang="en-US" sz="2400" dirty="0">
                <a:latin typeface="Tahoma" panose="020B0604030504040204" pitchFamily="34" charset="0"/>
                <a:ea typeface="Tahoma" panose="020B0604030504040204" pitchFamily="34" charset="0"/>
                <a:cs typeface="Tahoma" panose="020B0604030504040204" pitchFamily="34" charset="0"/>
              </a:rPr>
              <a:t> 'ayah </a:t>
            </a:r>
            <a:r>
              <a:rPr lang="en-US" sz="2400" dirty="0" err="1">
                <a:latin typeface="Tahoma" panose="020B0604030504040204" pitchFamily="34" charset="0"/>
                <a:ea typeface="Tahoma" panose="020B0604030504040204" pitchFamily="34" charset="0"/>
                <a:cs typeface="Tahoma" panose="020B0604030504040204" pitchFamily="34" charset="0"/>
              </a:rPr>
              <a:t>dari</a:t>
            </a:r>
            <a:r>
              <a:rPr lang="en-US" sz="2400" dirty="0">
                <a:latin typeface="Tahoma" panose="020B0604030504040204" pitchFamily="34" charset="0"/>
                <a:ea typeface="Tahoma" panose="020B0604030504040204" pitchFamily="34" charset="0"/>
                <a:cs typeface="Tahoma" panose="020B0604030504040204" pitchFamily="34" charset="0"/>
              </a:rPr>
              <a:t> GIS, </a:t>
            </a:r>
            <a:r>
              <a:rPr lang="en-US" sz="2400" dirty="0" err="1">
                <a:latin typeface="Tahoma" panose="020B0604030504040204" pitchFamily="34" charset="0"/>
                <a:ea typeface="Tahoma" panose="020B0604030504040204" pitchFamily="34" charset="0"/>
                <a:cs typeface="Tahoma" panose="020B0604030504040204" pitchFamily="34" charset="0"/>
              </a:rPr>
              <a:t>terutama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untuk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dia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menggunakan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lapisan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dalam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mempromosikan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spasial</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analisis</a:t>
            </a:r>
            <a:r>
              <a:rPr lang="en-US" sz="2400" dirty="0">
                <a:latin typeface="Tahoma" panose="020B0604030504040204" pitchFamily="34" charset="0"/>
                <a:ea typeface="Tahoma" panose="020B0604030504040204" pitchFamily="34" charset="0"/>
                <a:cs typeface="Tahoma" panose="020B0604030504040204" pitchFamily="34" charset="0"/>
              </a:rPr>
              <a:t> data </a:t>
            </a:r>
            <a:r>
              <a:rPr lang="en-US" sz="2400" dirty="0" err="1">
                <a:latin typeface="Tahoma" panose="020B0604030504040204" pitchFamily="34" charset="0"/>
                <a:ea typeface="Tahoma" panose="020B0604030504040204" pitchFamily="34" charset="0"/>
                <a:cs typeface="Tahoma" panose="020B0604030504040204" pitchFamily="34" charset="0"/>
              </a:rPr>
              <a:t>geografis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konvergen</a:t>
            </a:r>
            <a:r>
              <a:rPr lang="en-US" sz="2400" dirty="0">
                <a:latin typeface="Tahoma" panose="020B0604030504040204" pitchFamily="34" charset="0"/>
                <a:ea typeface="Tahoma" panose="020B0604030504040204" pitchFamily="34" charset="0"/>
                <a:cs typeface="Tahoma" panose="020B0604030504040204" pitchFamily="34" charset="0"/>
              </a:rPr>
              <a:t> CGIS </a:t>
            </a:r>
            <a:r>
              <a:rPr lang="en-US" sz="2400" dirty="0" err="1">
                <a:latin typeface="Tahoma" panose="020B0604030504040204" pitchFamily="34" charset="0"/>
                <a:ea typeface="Tahoma" panose="020B0604030504040204" pitchFamily="34" charset="0"/>
                <a:cs typeface="Tahoma" panose="020B0604030504040204" pitchFamily="34" charset="0"/>
              </a:rPr>
              <a:t>berlangsung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pada</a:t>
            </a:r>
            <a:r>
              <a:rPr lang="en-US" sz="2400" dirty="0">
                <a:latin typeface="Tahoma" panose="020B0604030504040204" pitchFamily="34" charset="0"/>
                <a:ea typeface="Tahoma" panose="020B0604030504040204" pitchFamily="34" charset="0"/>
                <a:cs typeface="Tahoma" panose="020B0604030504040204" pitchFamily="34" charset="0"/>
              </a:rPr>
              <a:t> 1990 </a:t>
            </a:r>
            <a:r>
              <a:rPr lang="en-US" sz="2400" dirty="0" err="1">
                <a:latin typeface="Tahoma" panose="020B0604030504040204" pitchFamily="34" charset="0"/>
                <a:ea typeface="Tahoma" panose="020B0604030504040204" pitchFamily="34" charset="0"/>
                <a:cs typeface="Tahoma" panose="020B0604030504040204" pitchFamily="34" charset="0"/>
              </a:rPr>
              <a:t>dan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membangun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sebuah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sumberdaya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lahan</a:t>
            </a:r>
            <a:r>
              <a:rPr lang="en-US" sz="2400" dirty="0">
                <a:latin typeface="Tahoma" panose="020B0604030504040204" pitchFamily="34" charset="0"/>
                <a:ea typeface="Tahoma" panose="020B0604030504040204" pitchFamily="34" charset="0"/>
                <a:cs typeface="Tahoma" panose="020B0604030504040204" pitchFamily="34" charset="0"/>
              </a:rPr>
              <a:t> database </a:t>
            </a:r>
            <a:r>
              <a:rPr lang="en-US" sz="2400" dirty="0" err="1">
                <a:latin typeface="Tahoma" panose="020B0604030504040204" pitchFamily="34" charset="0"/>
                <a:ea typeface="Tahoma" panose="020B0604030504040204" pitchFamily="34" charset="0"/>
                <a:cs typeface="Tahoma" panose="020B0604030504040204" pitchFamily="34" charset="0"/>
              </a:rPr>
              <a:t>besar</a:t>
            </a:r>
            <a:r>
              <a:rPr lang="en-US" sz="2400" dirty="0">
                <a:latin typeface="Tahoma" panose="020B0604030504040204" pitchFamily="34" charset="0"/>
                <a:ea typeface="Tahoma" panose="020B0604030504040204" pitchFamily="34" charset="0"/>
                <a:cs typeface="Tahoma" panose="020B0604030504040204" pitchFamily="34" charset="0"/>
              </a:rPr>
              <a:t> digital di </a:t>
            </a:r>
            <a:r>
              <a:rPr lang="en-US" sz="2400" dirty="0" err="1">
                <a:latin typeface="Tahoma" panose="020B0604030504040204" pitchFamily="34" charset="0"/>
                <a:ea typeface="Tahoma" panose="020B0604030504040204" pitchFamily="34" charset="0"/>
                <a:cs typeface="Tahoma" panose="020B0604030504040204" pitchFamily="34" charset="0"/>
              </a:rPr>
              <a:t>Kanada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Ini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dikembangkan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sebagai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sistem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berbasis</a:t>
            </a:r>
            <a:r>
              <a:rPr lang="en-US" sz="2400" dirty="0">
                <a:latin typeface="Tahoma" panose="020B0604030504040204" pitchFamily="34" charset="0"/>
                <a:ea typeface="Tahoma" panose="020B0604030504040204" pitchFamily="34" charset="0"/>
                <a:cs typeface="Tahoma" panose="020B0604030504040204" pitchFamily="34" charset="0"/>
              </a:rPr>
              <a:t> mainframe </a:t>
            </a:r>
            <a:r>
              <a:rPr lang="en-US" sz="2400" dirty="0" err="1">
                <a:latin typeface="Tahoma" panose="020B0604030504040204" pitchFamily="34" charset="0"/>
                <a:ea typeface="Tahoma" panose="020B0604030504040204" pitchFamily="34" charset="0"/>
                <a:cs typeface="Tahoma" panose="020B0604030504040204" pitchFamily="34" charset="0"/>
              </a:rPr>
              <a:t>dalam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mendukung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perencanaan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sumber</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daya</a:t>
            </a:r>
            <a:r>
              <a:rPr lang="en-US" sz="2400" dirty="0">
                <a:latin typeface="Tahoma" panose="020B0604030504040204" pitchFamily="34" charset="0"/>
                <a:ea typeface="Tahoma" panose="020B0604030504040204" pitchFamily="34" charset="0"/>
                <a:cs typeface="Tahoma" panose="020B0604030504040204" pitchFamily="34" charset="0"/>
              </a:rPr>
              <a:t> federal </a:t>
            </a:r>
            <a:r>
              <a:rPr lang="en-US" sz="2400" dirty="0" err="1">
                <a:latin typeface="Tahoma" panose="020B0604030504040204" pitchFamily="34" charset="0"/>
                <a:ea typeface="Tahoma" panose="020B0604030504040204" pitchFamily="34" charset="0"/>
                <a:cs typeface="Tahoma" panose="020B0604030504040204" pitchFamily="34" charset="0"/>
              </a:rPr>
              <a:t>dan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provinsi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manajemen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Kekuatannya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adalah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benua-lebar</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analisis</a:t>
            </a:r>
            <a:r>
              <a:rPr lang="en-US" sz="2400" dirty="0">
                <a:latin typeface="Tahoma" panose="020B0604030504040204" pitchFamily="34" charset="0"/>
                <a:ea typeface="Tahoma" panose="020B0604030504040204" pitchFamily="34" charset="0"/>
                <a:cs typeface="Tahoma" panose="020B0604030504040204" pitchFamily="34" charset="0"/>
              </a:rPr>
              <a:t> data yang </a:t>
            </a:r>
            <a:r>
              <a:rPr lang="en-US" sz="2400" dirty="0" err="1">
                <a:latin typeface="Tahoma" panose="020B0604030504040204" pitchFamily="34" charset="0"/>
                <a:ea typeface="Tahoma" panose="020B0604030504040204" pitchFamily="34" charset="0"/>
                <a:cs typeface="Tahoma" panose="020B0604030504040204" pitchFamily="34" charset="0"/>
              </a:rPr>
              <a:t>kompleks</a:t>
            </a:r>
            <a:r>
              <a:rPr lang="en-US" sz="2400" dirty="0">
                <a:latin typeface="Tahoma" panose="020B0604030504040204" pitchFamily="34" charset="0"/>
                <a:ea typeface="Tahoma" panose="020B0604030504040204" pitchFamily="34" charset="0"/>
                <a:cs typeface="Tahoma" panose="020B0604030504040204" pitchFamily="34" charset="0"/>
              </a:rPr>
              <a:t>. CGIS yang </a:t>
            </a:r>
            <a:r>
              <a:rPr lang="en-US" sz="2400" dirty="0" err="1">
                <a:latin typeface="Tahoma" panose="020B0604030504040204" pitchFamily="34" charset="0"/>
                <a:ea typeface="Tahoma" panose="020B0604030504040204" pitchFamily="34" charset="0"/>
                <a:cs typeface="Tahoma" panose="020B0604030504040204" pitchFamily="34" charset="0"/>
              </a:rPr>
              <a:t>tidak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pernah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tersedia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dalam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bentuk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komersial</a:t>
            </a:r>
            <a:r>
              <a:rPr lang="en-US" sz="2400" dirty="0" smtClean="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a:t>
            </a:r>
            <a:r>
              <a:rPr lang="en-US" sz="2400" dirty="0" err="1">
                <a:latin typeface="Tahoma" panose="020B0604030504040204" pitchFamily="34" charset="0"/>
                <a:ea typeface="Tahoma" panose="020B0604030504040204" pitchFamily="34" charset="0"/>
                <a:cs typeface="Tahoma" panose="020B0604030504040204" pitchFamily="34" charset="0"/>
              </a:rPr>
              <a:t>Pada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tahun</a:t>
            </a:r>
            <a:r>
              <a:rPr lang="en-US" sz="2400" dirty="0">
                <a:latin typeface="Tahoma" panose="020B0604030504040204" pitchFamily="34" charset="0"/>
                <a:ea typeface="Tahoma" panose="020B0604030504040204" pitchFamily="34" charset="0"/>
                <a:cs typeface="Tahoma" panose="020B0604030504040204" pitchFamily="34" charset="0"/>
              </a:rPr>
              <a:t> 1964, Howard T. Fisher </a:t>
            </a:r>
            <a:r>
              <a:rPr lang="en-US" sz="2400" dirty="0" err="1">
                <a:latin typeface="Tahoma" panose="020B0604030504040204" pitchFamily="34" charset="0"/>
                <a:ea typeface="Tahoma" panose="020B0604030504040204" pitchFamily="34" charset="0"/>
                <a:cs typeface="Tahoma" panose="020B0604030504040204" pitchFamily="34" charset="0"/>
              </a:rPr>
              <a:t>untuk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membentuk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Laboratorium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Komputer</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Grafis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Analisis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Spasial</a:t>
            </a:r>
            <a:r>
              <a:rPr lang="en-US" sz="2400" dirty="0">
                <a:latin typeface="Tahoma" panose="020B0604030504040204" pitchFamily="34" charset="0"/>
                <a:ea typeface="Tahoma" panose="020B0604030504040204" pitchFamily="34" charset="0"/>
                <a:cs typeface="Tahoma" panose="020B0604030504040204" pitchFamily="34" charset="0"/>
              </a:rPr>
              <a:t> di Harvard Graduate School of Design (LCGSA 1965-1991), di </a:t>
            </a:r>
            <a:r>
              <a:rPr lang="en-US" sz="2400" dirty="0" err="1">
                <a:latin typeface="Tahoma" panose="020B0604030504040204" pitchFamily="34" charset="0"/>
                <a:ea typeface="Tahoma" panose="020B0604030504040204" pitchFamily="34" charset="0"/>
                <a:cs typeface="Tahoma" panose="020B0604030504040204" pitchFamily="34" charset="0"/>
              </a:rPr>
              <a:t>mana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sejumlah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teori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konsep</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penting</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dalam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penanganan</a:t>
            </a:r>
            <a:r>
              <a:rPr lang="en-US" sz="2400" dirty="0">
                <a:latin typeface="Tahoma" panose="020B0604030504040204" pitchFamily="34" charset="0"/>
                <a:ea typeface="Tahoma" panose="020B0604030504040204" pitchFamily="34" charset="0"/>
                <a:cs typeface="Tahoma" panose="020B0604030504040204" pitchFamily="34" charset="0"/>
              </a:rPr>
              <a:t> data </a:t>
            </a:r>
            <a:r>
              <a:rPr lang="en-US" sz="2400" dirty="0" err="1">
                <a:latin typeface="Tahoma" panose="020B0604030504040204" pitchFamily="34" charset="0"/>
                <a:ea typeface="Tahoma" panose="020B0604030504040204" pitchFamily="34" charset="0"/>
                <a:cs typeface="Tahoma" panose="020B0604030504040204" pitchFamily="34" charset="0"/>
              </a:rPr>
              <a:t>spasial</a:t>
            </a:r>
            <a:r>
              <a:rPr lang="en-US" sz="2400" dirty="0">
                <a:latin typeface="Tahoma" panose="020B0604030504040204" pitchFamily="34" charset="0"/>
                <a:ea typeface="Tahoma" panose="020B0604030504040204" pitchFamily="34" charset="0"/>
                <a:cs typeface="Tahoma" panose="020B0604030504040204" pitchFamily="34" charset="0"/>
              </a:rPr>
              <a:t> yang </a:t>
            </a:r>
            <a:r>
              <a:rPr lang="en-US" sz="2400" dirty="0" err="1">
                <a:latin typeface="Tahoma" panose="020B0604030504040204" pitchFamily="34" charset="0"/>
                <a:ea typeface="Tahoma" panose="020B0604030504040204" pitchFamily="34" charset="0"/>
                <a:cs typeface="Tahoma" panose="020B0604030504040204" pitchFamily="34" charset="0"/>
              </a:rPr>
              <a:t>dikembangkan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dan</a:t>
            </a:r>
            <a:r>
              <a:rPr lang="en-US" sz="2400" dirty="0">
                <a:latin typeface="Tahoma" panose="020B0604030504040204" pitchFamily="34" charset="0"/>
                <a:ea typeface="Tahoma" panose="020B0604030504040204" pitchFamily="34" charset="0"/>
                <a:cs typeface="Tahoma" panose="020B0604030504040204" pitchFamily="34" charset="0"/>
              </a:rPr>
              <a:t> yang </a:t>
            </a:r>
            <a:r>
              <a:rPr lang="en-US" sz="2400" dirty="0" err="1">
                <a:latin typeface="Tahoma" panose="020B0604030504040204" pitchFamily="34" charset="0"/>
                <a:ea typeface="Tahoma" panose="020B0604030504040204" pitchFamily="34" charset="0"/>
                <a:cs typeface="Tahoma" panose="020B0604030504040204" pitchFamily="34" charset="0"/>
              </a:rPr>
              <a:t>pada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tahun</a:t>
            </a:r>
            <a:r>
              <a:rPr lang="en-US" sz="2400" dirty="0">
                <a:latin typeface="Tahoma" panose="020B0604030504040204" pitchFamily="34" charset="0"/>
                <a:ea typeface="Tahoma" panose="020B0604030504040204" pitchFamily="34" charset="0"/>
                <a:cs typeface="Tahoma" panose="020B0604030504040204" pitchFamily="34" charset="0"/>
              </a:rPr>
              <a:t> 1970 </a:t>
            </a:r>
            <a:r>
              <a:rPr lang="en-US" sz="2400" dirty="0" err="1">
                <a:latin typeface="Tahoma" panose="020B0604030504040204" pitchFamily="34" charset="0"/>
                <a:ea typeface="Tahoma" panose="020B0604030504040204" pitchFamily="34" charset="0"/>
                <a:cs typeface="Tahoma" panose="020B0604030504040204" pitchFamily="34" charset="0"/>
              </a:rPr>
              <a:t>memiliki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didistribusikan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mani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kode</a:t>
            </a:r>
            <a:r>
              <a:rPr lang="en-US" sz="2400" dirty="0">
                <a:latin typeface="Tahoma" panose="020B0604030504040204" pitchFamily="34" charset="0"/>
                <a:ea typeface="Tahoma" panose="020B0604030504040204" pitchFamily="34" charset="0"/>
                <a:cs typeface="Tahoma" panose="020B0604030504040204" pitchFamily="34" charset="0"/>
              </a:rPr>
              <a:t> software </a:t>
            </a:r>
            <a:r>
              <a:rPr lang="en-US" sz="2400" dirty="0" err="1">
                <a:latin typeface="Tahoma" panose="020B0604030504040204" pitchFamily="34" charset="0"/>
                <a:ea typeface="Tahoma" panose="020B0604030504040204" pitchFamily="34" charset="0"/>
                <a:cs typeface="Tahoma" panose="020B0604030504040204" pitchFamily="34" charset="0"/>
              </a:rPr>
              <a:t>dan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sistem</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seperti</a:t>
            </a:r>
            <a:r>
              <a:rPr lang="en-US" sz="2400" dirty="0">
                <a:latin typeface="Tahoma" panose="020B0604030504040204" pitchFamily="34" charset="0"/>
                <a:ea typeface="Tahoma" panose="020B0604030504040204" pitchFamily="34" charset="0"/>
                <a:cs typeface="Tahoma" panose="020B0604030504040204" pitchFamily="34" charset="0"/>
              </a:rPr>
              <a:t> 'SYMAP', '</a:t>
            </a:r>
            <a:r>
              <a:rPr lang="en-US" sz="2400" dirty="0" err="1">
                <a:latin typeface="Tahoma" panose="020B0604030504040204" pitchFamily="34" charset="0"/>
                <a:ea typeface="Tahoma" panose="020B0604030504040204" pitchFamily="34" charset="0"/>
                <a:cs typeface="Tahoma" panose="020B0604030504040204" pitchFamily="34" charset="0"/>
              </a:rPr>
              <a:t>Kotak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dan</a:t>
            </a:r>
            <a:r>
              <a:rPr lang="en-US" sz="2400" dirty="0">
                <a:latin typeface="Tahoma" panose="020B0604030504040204" pitchFamily="34" charset="0"/>
                <a:ea typeface="Tahoma" panose="020B0604030504040204" pitchFamily="34" charset="0"/>
                <a:cs typeface="Tahoma" panose="020B0604030504040204" pitchFamily="34" charset="0"/>
              </a:rPr>
              <a:t> 'Odyssey' - yang </a:t>
            </a:r>
            <a:r>
              <a:rPr lang="en-US" sz="2400" dirty="0" err="1">
                <a:latin typeface="Tahoma" panose="020B0604030504040204" pitchFamily="34" charset="0"/>
                <a:ea typeface="Tahoma" panose="020B0604030504040204" pitchFamily="34" charset="0"/>
                <a:cs typeface="Tahoma" panose="020B0604030504040204" pitchFamily="34" charset="0"/>
              </a:rPr>
              <a:t>berfungsi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sebagai</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sumber</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untuk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selanjutnya</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komersial</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pembangunan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untuk</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universitas</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pusat</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penelitian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dan</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perusahaan</a:t>
            </a:r>
            <a:r>
              <a:rPr lang="en-US" sz="2400" dirty="0">
                <a:latin typeface="Tahoma" panose="020B0604030504040204" pitchFamily="34" charset="0"/>
                <a:ea typeface="Tahoma" panose="020B0604030504040204" pitchFamily="34" charset="0"/>
                <a:cs typeface="Tahoma" panose="020B0604030504040204" pitchFamily="34" charset="0"/>
              </a:rPr>
              <a:t> di </a:t>
            </a:r>
            <a:r>
              <a:rPr lang="en-US" sz="2400" dirty="0" err="1">
                <a:latin typeface="Tahoma" panose="020B0604030504040204" pitchFamily="34" charset="0"/>
                <a:ea typeface="Tahoma" panose="020B0604030504040204" pitchFamily="34" charset="0"/>
                <a:cs typeface="Tahoma" panose="020B0604030504040204" pitchFamily="34" charset="0"/>
              </a:rPr>
              <a:t>seluruh</a:t>
            </a:r>
            <a:r>
              <a:rPr lang="en-US" sz="2400" dirty="0">
                <a:latin typeface="Tahoma" panose="020B0604030504040204" pitchFamily="34" charset="0"/>
                <a:ea typeface="Tahoma" panose="020B0604030504040204" pitchFamily="34" charset="0"/>
                <a:cs typeface="Tahoma" panose="020B0604030504040204" pitchFamily="34" charset="0"/>
              </a:rPr>
              <a:t> </a:t>
            </a:r>
            <a:r>
              <a:rPr lang="en-US" sz="2400" dirty="0" err="1">
                <a:latin typeface="Tahoma" panose="020B0604030504040204" pitchFamily="34" charset="0"/>
                <a:ea typeface="Tahoma" panose="020B0604030504040204" pitchFamily="34" charset="0"/>
                <a:cs typeface="Tahoma" panose="020B0604030504040204" pitchFamily="34" charset="0"/>
              </a:rPr>
              <a:t>dunia</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81360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8400" y="457200"/>
            <a:ext cx="10336212" cy="5454022"/>
          </a:xfrm>
        </p:spPr>
        <p:txBody>
          <a:bodyPr>
            <a:noAutofit/>
          </a:bodyPr>
          <a:lstStyle/>
          <a:p>
            <a:pPr marL="0" indent="0" algn="just">
              <a:buNone/>
            </a:pPr>
            <a:r>
              <a:rPr lang="en-US" sz="2800" dirty="0" err="1">
                <a:latin typeface="Tahoma" panose="020B0604030504040204" pitchFamily="34" charset="0"/>
                <a:ea typeface="Tahoma" panose="020B0604030504040204" pitchFamily="34" charset="0"/>
                <a:cs typeface="Tahoma" panose="020B0604030504040204" pitchFamily="34" charset="0"/>
              </a:rPr>
              <a:t>Pada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awal</a:t>
            </a:r>
            <a:r>
              <a:rPr lang="en-US" sz="2800" dirty="0">
                <a:latin typeface="Tahoma" panose="020B0604030504040204" pitchFamily="34" charset="0"/>
                <a:ea typeface="Tahoma" panose="020B0604030504040204" pitchFamily="34" charset="0"/>
                <a:cs typeface="Tahoma" panose="020B0604030504040204" pitchFamily="34" charset="0"/>
              </a:rPr>
              <a:t> 1980-an, M &amp; S Computing (</a:t>
            </a:r>
            <a:r>
              <a:rPr lang="en-US" sz="2800" dirty="0" err="1">
                <a:latin typeface="Tahoma" panose="020B0604030504040204" pitchFamily="34" charset="0"/>
                <a:ea typeface="Tahoma" panose="020B0604030504040204" pitchFamily="34" charset="0"/>
                <a:cs typeface="Tahoma" panose="020B0604030504040204" pitchFamily="34" charset="0"/>
              </a:rPr>
              <a:t>kemudian</a:t>
            </a:r>
            <a:r>
              <a:rPr lang="en-US" sz="2800" dirty="0">
                <a:latin typeface="Tahoma" panose="020B0604030504040204" pitchFamily="34" charset="0"/>
                <a:ea typeface="Tahoma" panose="020B0604030504040204" pitchFamily="34" charset="0"/>
                <a:cs typeface="Tahoma" panose="020B0604030504040204" pitchFamily="34" charset="0"/>
              </a:rPr>
              <a:t> Intergraph) </a:t>
            </a:r>
            <a:r>
              <a:rPr lang="en-US" sz="2800" dirty="0" err="1">
                <a:latin typeface="Tahoma" panose="020B0604030504040204" pitchFamily="34" charset="0"/>
                <a:ea typeface="Tahoma" panose="020B0604030504040204" pitchFamily="34" charset="0"/>
                <a:cs typeface="Tahoma" panose="020B0604030504040204" pitchFamily="34" charset="0"/>
              </a:rPr>
              <a:t>bersama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dengan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Sistem</a:t>
            </a:r>
            <a:r>
              <a:rPr lang="en-US" sz="2800" dirty="0">
                <a:latin typeface="Tahoma" panose="020B0604030504040204" pitchFamily="34" charset="0"/>
                <a:ea typeface="Tahoma" panose="020B0604030504040204" pitchFamily="34" charset="0"/>
                <a:cs typeface="Tahoma" panose="020B0604030504040204" pitchFamily="34" charset="0"/>
              </a:rPr>
              <a:t> Bentley Incorporated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platform CAD, </a:t>
            </a:r>
            <a:r>
              <a:rPr lang="en-US" sz="2800" dirty="0" err="1">
                <a:latin typeface="Tahoma" panose="020B0604030504040204" pitchFamily="34" charset="0"/>
                <a:ea typeface="Tahoma" panose="020B0604030504040204" pitchFamily="34" charset="0"/>
                <a:cs typeface="Tahoma" panose="020B0604030504040204" pitchFamily="34" charset="0"/>
              </a:rPr>
              <a:t>Sistem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Lingkungan</a:t>
            </a:r>
            <a:r>
              <a:rPr lang="en-US" sz="2800" dirty="0">
                <a:latin typeface="Tahoma" panose="020B0604030504040204" pitchFamily="34" charset="0"/>
                <a:ea typeface="Tahoma" panose="020B0604030504040204" pitchFamily="34" charset="0"/>
                <a:cs typeface="Tahoma" panose="020B0604030504040204" pitchFamily="34" charset="0"/>
              </a:rPr>
              <a:t> Research Institute (ESRI), </a:t>
            </a:r>
            <a:r>
              <a:rPr lang="en-US" sz="2800" dirty="0" err="1">
                <a:latin typeface="Tahoma" panose="020B0604030504040204" pitchFamily="34" charset="0"/>
                <a:ea typeface="Tahoma" panose="020B0604030504040204" pitchFamily="34" charset="0"/>
                <a:cs typeface="Tahoma" panose="020B0604030504040204" pitchFamily="34" charset="0"/>
              </a:rPr>
              <a:t>Caris</a:t>
            </a:r>
            <a:r>
              <a:rPr lang="en-US" sz="2800" dirty="0">
                <a:latin typeface="Tahoma" panose="020B0604030504040204" pitchFamily="34" charset="0"/>
                <a:ea typeface="Tahoma" panose="020B0604030504040204" pitchFamily="34" charset="0"/>
                <a:cs typeface="Tahoma" panose="020B0604030504040204" pitchFamily="34" charset="0"/>
              </a:rPr>
              <a:t> (Computer </a:t>
            </a:r>
            <a:r>
              <a:rPr lang="en-US" sz="2800" dirty="0" err="1">
                <a:latin typeface="Tahoma" panose="020B0604030504040204" pitchFamily="34" charset="0"/>
                <a:ea typeface="Tahoma" panose="020B0604030504040204" pitchFamily="34" charset="0"/>
                <a:cs typeface="Tahoma" panose="020B0604030504040204" pitchFamily="34" charset="0"/>
              </a:rPr>
              <a:t>dibantu</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Daya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Sistem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Erdas</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Bumi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Sumber</a:t>
            </a:r>
            <a:r>
              <a:rPr lang="en-US" sz="2800" dirty="0">
                <a:latin typeface="Tahoma" panose="020B0604030504040204" pitchFamily="34" charset="0"/>
                <a:ea typeface="Tahoma" panose="020B0604030504040204" pitchFamily="34" charset="0"/>
                <a:cs typeface="Tahoma" panose="020B0604030504040204" pitchFamily="34" charset="0"/>
              </a:rPr>
              <a:t> Data System </a:t>
            </a:r>
            <a:r>
              <a:rPr lang="en-US" sz="2800" dirty="0" err="1">
                <a:latin typeface="Tahoma" panose="020B0604030504040204" pitchFamily="34" charset="0"/>
                <a:ea typeface="Tahoma" panose="020B0604030504040204" pitchFamily="34" charset="0"/>
                <a:cs typeface="Tahoma" panose="020B0604030504040204" pitchFamily="34" charset="0"/>
              </a:rPr>
              <a:t>Analisa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muncul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sebagai</a:t>
            </a:r>
            <a:r>
              <a:rPr lang="en-US" sz="2800" dirty="0">
                <a:latin typeface="Tahoma" panose="020B0604030504040204" pitchFamily="34" charset="0"/>
                <a:ea typeface="Tahoma" panose="020B0604030504040204" pitchFamily="34" charset="0"/>
                <a:cs typeface="Tahoma" panose="020B0604030504040204" pitchFamily="34" charset="0"/>
              </a:rPr>
              <a:t> vendor </a:t>
            </a:r>
            <a:r>
              <a:rPr lang="en-US" sz="2800" dirty="0" err="1">
                <a:latin typeface="Tahoma" panose="020B0604030504040204" pitchFamily="34" charset="0"/>
                <a:ea typeface="Tahoma" panose="020B0604030504040204" pitchFamily="34" charset="0"/>
                <a:cs typeface="Tahoma" panose="020B0604030504040204" pitchFamily="34" charset="0"/>
              </a:rPr>
              <a:t>komersial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perangkat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lunak</a:t>
            </a:r>
            <a:r>
              <a:rPr lang="en-US" sz="2800" dirty="0">
                <a:latin typeface="Tahoma" panose="020B0604030504040204" pitchFamily="34" charset="0"/>
                <a:ea typeface="Tahoma" panose="020B0604030504040204" pitchFamily="34" charset="0"/>
                <a:cs typeface="Tahoma" panose="020B0604030504040204" pitchFamily="34" charset="0"/>
              </a:rPr>
              <a:t> GIS, </a:t>
            </a:r>
            <a:r>
              <a:rPr lang="en-US" sz="2800" dirty="0" err="1">
                <a:latin typeface="Tahoma" panose="020B0604030504040204" pitchFamily="34" charset="0"/>
                <a:ea typeface="Tahoma" panose="020B0604030504040204" pitchFamily="34" charset="0"/>
                <a:cs typeface="Tahoma" panose="020B0604030504040204" pitchFamily="34" charset="0"/>
              </a:rPr>
              <a:t>berhasil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menggabungkan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banyak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fitur</a:t>
            </a:r>
            <a:r>
              <a:rPr lang="en-US" sz="2800" dirty="0">
                <a:latin typeface="Tahoma" panose="020B0604030504040204" pitchFamily="34" charset="0"/>
                <a:ea typeface="Tahoma" panose="020B0604030504040204" pitchFamily="34" charset="0"/>
                <a:cs typeface="Tahoma" panose="020B0604030504040204" pitchFamily="34" charset="0"/>
              </a:rPr>
              <a:t> CGIS, </a:t>
            </a:r>
            <a:r>
              <a:rPr lang="en-US" sz="2800" dirty="0" err="1">
                <a:latin typeface="Tahoma" panose="020B0604030504040204" pitchFamily="34" charset="0"/>
                <a:ea typeface="Tahoma" panose="020B0604030504040204" pitchFamily="34" charset="0"/>
                <a:cs typeface="Tahoma" panose="020B0604030504040204" pitchFamily="34" charset="0"/>
              </a:rPr>
              <a:t>menggabungkan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generasi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pertama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pendekatan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pemisahan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informasi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spasial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atribut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dengan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pendekatan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generasi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kedua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untuk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mengatur</a:t>
            </a:r>
            <a:r>
              <a:rPr lang="en-US" sz="2800" dirty="0">
                <a:latin typeface="Tahoma" panose="020B0604030504040204" pitchFamily="34" charset="0"/>
                <a:ea typeface="Tahoma" panose="020B0604030504040204" pitchFamily="34" charset="0"/>
                <a:cs typeface="Tahoma" panose="020B0604030504040204" pitchFamily="34" charset="0"/>
              </a:rPr>
              <a:t> data </a:t>
            </a:r>
            <a:r>
              <a:rPr lang="en-US" sz="2800" dirty="0" err="1">
                <a:latin typeface="Tahoma" panose="020B0604030504040204" pitchFamily="34" charset="0"/>
                <a:ea typeface="Tahoma" panose="020B0604030504040204" pitchFamily="34" charset="0"/>
                <a:cs typeface="Tahoma" panose="020B0604030504040204" pitchFamily="34" charset="0"/>
              </a:rPr>
              <a:t>atribut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menjadi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struktur</a:t>
            </a:r>
            <a:r>
              <a:rPr lang="en-US" sz="2800" dirty="0">
                <a:latin typeface="Tahoma" panose="020B0604030504040204" pitchFamily="34" charset="0"/>
                <a:ea typeface="Tahoma" panose="020B0604030504040204" pitchFamily="34" charset="0"/>
                <a:cs typeface="Tahoma" panose="020B0604030504040204" pitchFamily="34" charset="0"/>
              </a:rPr>
              <a:t> database. </a:t>
            </a:r>
            <a:r>
              <a:rPr lang="en-US" sz="2800" dirty="0" err="1">
                <a:latin typeface="Tahoma" panose="020B0604030504040204" pitchFamily="34" charset="0"/>
                <a:ea typeface="Tahoma" panose="020B0604030504040204" pitchFamily="34" charset="0"/>
                <a:cs typeface="Tahoma" panose="020B0604030504040204" pitchFamily="34" charset="0"/>
              </a:rPr>
              <a:t>Secara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paralel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pengembangan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dua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sistem</a:t>
            </a:r>
            <a:r>
              <a:rPr lang="en-US" sz="2800" dirty="0">
                <a:latin typeface="Tahoma" panose="020B0604030504040204" pitchFamily="34" charset="0"/>
                <a:ea typeface="Tahoma" panose="020B0604030504040204" pitchFamily="34" charset="0"/>
                <a:cs typeface="Tahoma" panose="020B0604030504040204" pitchFamily="34" charset="0"/>
              </a:rPr>
              <a:t> domain </a:t>
            </a:r>
            <a:r>
              <a:rPr lang="en-US" sz="2800" dirty="0" err="1">
                <a:latin typeface="Tahoma" panose="020B0604030504040204" pitchFamily="34" charset="0"/>
                <a:ea typeface="Tahoma" panose="020B0604030504040204" pitchFamily="34" charset="0"/>
                <a:cs typeface="Tahoma" panose="020B0604030504040204" pitchFamily="34" charset="0"/>
              </a:rPr>
              <a:t>publik</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dimulai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akhir</a:t>
            </a:r>
            <a:r>
              <a:rPr lang="en-US" sz="2800" dirty="0">
                <a:latin typeface="Tahoma" panose="020B0604030504040204" pitchFamily="34" charset="0"/>
                <a:ea typeface="Tahoma" panose="020B0604030504040204" pitchFamily="34" charset="0"/>
                <a:cs typeface="Tahoma" panose="020B0604030504040204" pitchFamily="34" charset="0"/>
              </a:rPr>
              <a:t> 1970an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awal</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tahun</a:t>
            </a:r>
            <a:r>
              <a:rPr lang="en-US" sz="2800" dirty="0">
                <a:latin typeface="Tahoma" panose="020B0604030504040204" pitchFamily="34" charset="0"/>
                <a:ea typeface="Tahoma" panose="020B0604030504040204" pitchFamily="34" charset="0"/>
                <a:cs typeface="Tahoma" panose="020B0604030504040204" pitchFamily="34" charset="0"/>
              </a:rPr>
              <a:t> 1980. </a:t>
            </a:r>
            <a:r>
              <a:rPr lang="en-US" sz="2800" dirty="0" err="1">
                <a:latin typeface="Tahoma" panose="020B0604030504040204" pitchFamily="34" charset="0"/>
                <a:ea typeface="Tahoma" panose="020B0604030504040204" pitchFamily="34" charset="0"/>
                <a:cs typeface="Tahoma" panose="020B0604030504040204" pitchFamily="34" charset="0"/>
              </a:rPr>
              <a:t>Pada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akhir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abad</a:t>
            </a:r>
            <a:r>
              <a:rPr lang="en-US" sz="2800" dirty="0">
                <a:latin typeface="Tahoma" panose="020B0604030504040204" pitchFamily="34" charset="0"/>
                <a:ea typeface="Tahoma" panose="020B0604030504040204" pitchFamily="34" charset="0"/>
                <a:cs typeface="Tahoma" panose="020B0604030504040204" pitchFamily="34" charset="0"/>
              </a:rPr>
              <a:t> ke-20, </a:t>
            </a:r>
            <a:r>
              <a:rPr lang="en-US" sz="2800" dirty="0" err="1">
                <a:latin typeface="Tahoma" panose="020B0604030504040204" pitchFamily="34" charset="0"/>
                <a:ea typeface="Tahoma" panose="020B0604030504040204" pitchFamily="34" charset="0"/>
                <a:cs typeface="Tahoma" panose="020B0604030504040204" pitchFamily="34" charset="0"/>
              </a:rPr>
              <a:t>pertumbuhan</a:t>
            </a:r>
            <a:r>
              <a:rPr lang="en-US" sz="2800" dirty="0">
                <a:latin typeface="Tahoma" panose="020B0604030504040204" pitchFamily="34" charset="0"/>
                <a:ea typeface="Tahoma" panose="020B0604030504040204" pitchFamily="34" charset="0"/>
                <a:cs typeface="Tahoma" panose="020B0604030504040204" pitchFamily="34" charset="0"/>
              </a:rPr>
              <a:t> yang </a:t>
            </a:r>
            <a:r>
              <a:rPr lang="en-US" sz="2800" dirty="0" err="1">
                <a:latin typeface="Tahoma" panose="020B0604030504040204" pitchFamily="34" charset="0"/>
                <a:ea typeface="Tahoma" panose="020B0604030504040204" pitchFamily="34" charset="0"/>
                <a:cs typeface="Tahoma" panose="020B0604030504040204" pitchFamily="34" charset="0"/>
              </a:rPr>
              <a:t>cepat</a:t>
            </a:r>
            <a:r>
              <a:rPr lang="en-US" sz="2800" dirty="0">
                <a:latin typeface="Tahoma" panose="020B0604030504040204" pitchFamily="34" charset="0"/>
                <a:ea typeface="Tahoma" panose="020B0604030504040204" pitchFamily="34" charset="0"/>
                <a:cs typeface="Tahoma" panose="020B0604030504040204" pitchFamily="34" charset="0"/>
              </a:rPr>
              <a:t> di </a:t>
            </a:r>
            <a:r>
              <a:rPr lang="en-US" sz="2800" dirty="0" err="1">
                <a:latin typeface="Tahoma" panose="020B0604030504040204" pitchFamily="34" charset="0"/>
                <a:ea typeface="Tahoma" panose="020B0604030504040204" pitchFamily="34" charset="0"/>
                <a:cs typeface="Tahoma" panose="020B0604030504040204" pitchFamily="34" charset="0"/>
              </a:rPr>
              <a:t>berbagai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sistem</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telah</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konsolidasian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standar</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pada</a:t>
            </a:r>
            <a:r>
              <a:rPr lang="en-US" sz="2800" dirty="0">
                <a:latin typeface="Tahoma" panose="020B0604030504040204" pitchFamily="34" charset="0"/>
                <a:ea typeface="Tahoma" panose="020B0604030504040204" pitchFamily="34" charset="0"/>
                <a:cs typeface="Tahoma" panose="020B0604030504040204" pitchFamily="34" charset="0"/>
              </a:rPr>
              <a:t> platform </a:t>
            </a:r>
            <a:r>
              <a:rPr lang="en-US" sz="2800" dirty="0" err="1">
                <a:latin typeface="Tahoma" panose="020B0604030504040204" pitchFamily="34" charset="0"/>
                <a:ea typeface="Tahoma" panose="020B0604030504040204" pitchFamily="34" charset="0"/>
                <a:cs typeface="Tahoma" panose="020B0604030504040204" pitchFamily="34" charset="0"/>
              </a:rPr>
              <a:t>dan</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relatif</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sedikit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pengguna</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mulai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mengeksplorasi</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konsep</a:t>
            </a:r>
            <a:r>
              <a:rPr lang="en-US" sz="2800" dirty="0">
                <a:latin typeface="Tahoma" panose="020B0604030504040204" pitchFamily="34" charset="0"/>
                <a:ea typeface="Tahoma" panose="020B0604030504040204" pitchFamily="34" charset="0"/>
                <a:cs typeface="Tahoma" panose="020B0604030504040204" pitchFamily="34" charset="0"/>
              </a:rPr>
              <a:t> GIS </a:t>
            </a:r>
            <a:r>
              <a:rPr lang="en-US" sz="2800" dirty="0" err="1">
                <a:latin typeface="Tahoma" panose="020B0604030504040204" pitchFamily="34" charset="0"/>
                <a:ea typeface="Tahoma" panose="020B0604030504040204" pitchFamily="34" charset="0"/>
                <a:cs typeface="Tahoma" panose="020B0604030504040204" pitchFamily="34" charset="0"/>
              </a:rPr>
              <a:t>melihat</a:t>
            </a:r>
            <a:r>
              <a:rPr lang="en-US" sz="2800" dirty="0">
                <a:latin typeface="Tahoma" panose="020B0604030504040204" pitchFamily="34" charset="0"/>
                <a:ea typeface="Tahoma" panose="020B0604030504040204" pitchFamily="34" charset="0"/>
                <a:cs typeface="Tahoma" panose="020B0604030504040204" pitchFamily="34" charset="0"/>
              </a:rPr>
              <a:t> data </a:t>
            </a:r>
            <a:r>
              <a:rPr lang="en-US" sz="2800" dirty="0" err="1">
                <a:latin typeface="Tahoma" panose="020B0604030504040204" pitchFamily="34" charset="0"/>
                <a:ea typeface="Tahoma" panose="020B0604030504040204" pitchFamily="34" charset="0"/>
                <a:cs typeface="Tahoma" panose="020B0604030504040204" pitchFamily="34" charset="0"/>
              </a:rPr>
              <a:t>melalui</a:t>
            </a:r>
            <a:r>
              <a:rPr lang="en-US" sz="2800" dirty="0">
                <a:latin typeface="Tahoma" panose="020B0604030504040204" pitchFamily="34" charset="0"/>
                <a:ea typeface="Tahoma" panose="020B0604030504040204" pitchFamily="34" charset="0"/>
                <a:cs typeface="Tahoma" panose="020B0604030504040204" pitchFamily="34" charset="0"/>
              </a:rPr>
              <a:t> Internet, </a:t>
            </a:r>
          </a:p>
        </p:txBody>
      </p:sp>
    </p:spTree>
    <p:extLst>
      <p:ext uri="{BB962C8B-B14F-4D97-AF65-F5344CB8AC3E}">
        <p14:creationId xmlns:p14="http://schemas.microsoft.com/office/powerpoint/2010/main" val="986411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2012" y="1295400"/>
            <a:ext cx="8915400" cy="3777622"/>
          </a:xfrm>
        </p:spPr>
        <p:txBody>
          <a:bodyPr>
            <a:noAutofit/>
          </a:bodyPr>
          <a:lstStyle/>
          <a:p>
            <a:pPr marL="0" indent="0">
              <a:buNone/>
            </a:pPr>
            <a:r>
              <a:rPr lang="id-ID" sz="2800" dirty="0">
                <a:latin typeface="Tahoma" panose="020B0604030504040204" pitchFamily="34" charset="0"/>
                <a:ea typeface="Tahoma" panose="020B0604030504040204" pitchFamily="34" charset="0"/>
                <a:cs typeface="Tahoma" panose="020B0604030504040204" pitchFamily="34" charset="0"/>
              </a:rPr>
              <a:t>yang membutuhkan standar format data dan transfer. Baru-baru ini, semakin banyak gratis, open-source paket GIS berjalan di berbagai sistem operasi dan dapat disesuaikan untuk melakukan tugas tertentu. Data semakin geospasial dan aplikasi pemetaan sedang dibuat tersedia melalui world wide web. Beberapa buku otoritatif tentang sejarah GIS telah diterbitkan</a:t>
            </a:r>
            <a:br>
              <a:rPr lang="id-ID"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122133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33</TotalTime>
  <Words>445</Words>
  <Application>Microsoft Office PowerPoint</Application>
  <PresentationFormat>Widescreen</PresentationFormat>
  <Paragraphs>17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Tahoma</vt:lpstr>
      <vt:lpstr>Wingdings 3</vt:lpstr>
      <vt:lpstr>Wisp</vt:lpstr>
      <vt:lpstr>Perkembangan Aplikasi ArcGIS</vt:lpstr>
      <vt:lpstr>Sejarah pengembangan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GIS teknik dan teknologi</vt:lpstr>
      <vt:lpstr>Berkaitan informasi dari berbagai sumber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Perkembangan Aplikasi ArcGIS</dc:title>
  <dc:creator>Hp</dc:creator>
  <cp:lastModifiedBy>Hp</cp:lastModifiedBy>
  <cp:revision>5</cp:revision>
  <dcterms:created xsi:type="dcterms:W3CDTF">2018-11-29T08:18:40Z</dcterms:created>
  <dcterms:modified xsi:type="dcterms:W3CDTF">2018-11-30T06:29:22Z</dcterms:modified>
</cp:coreProperties>
</file>