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0" d="100"/>
          <a:sy n="40" d="100"/>
        </p:scale>
        <p:origin x="5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12/13/2018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APLIKASI SIG 1</a:t>
            </a:r>
            <a:endParaRPr lang="en-US" dirty="0"/>
          </a:p>
        </p:txBody>
      </p:sp>
      <p:sp>
        <p:nvSpPr>
          <p:cNvPr id="3" name="Subtitle 2"/>
          <p:cNvSpPr>
            <a:spLocks noGrp="1"/>
          </p:cNvSpPr>
          <p:nvPr>
            <p:ph type="subTitle" idx="1"/>
          </p:nvPr>
        </p:nvSpPr>
        <p:spPr/>
        <p:txBody>
          <a:bodyPr>
            <a:normAutofit fontScale="77500" lnSpcReduction="20000"/>
          </a:bodyPr>
          <a:lstStyle/>
          <a:p>
            <a:r>
              <a:rPr lang="en-US" sz="3600" b="1" dirty="0" smtClean="0"/>
              <a:t>KONSEP DAN TOOL-TOOL DALAM APLIKASI SIG</a:t>
            </a:r>
          </a:p>
          <a:p>
            <a:endParaRPr lang="en-US" dirty="0" smtClean="0"/>
          </a:p>
          <a:p>
            <a:r>
              <a:rPr lang="en-US" dirty="0" smtClean="0"/>
              <a:t>												SURYA KURNIAWAN,ST.,</a:t>
            </a:r>
            <a:r>
              <a:rPr lang="en-US" dirty="0" err="1" smtClean="0"/>
              <a:t>M.Sc</a:t>
            </a:r>
            <a:endParaRPr lang="en-US" dirty="0"/>
          </a:p>
        </p:txBody>
      </p:sp>
    </p:spTree>
    <p:extLst>
      <p:ext uri="{BB962C8B-B14F-4D97-AF65-F5344CB8AC3E}">
        <p14:creationId xmlns:p14="http://schemas.microsoft.com/office/powerpoint/2010/main" val="322102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249795" y="227968"/>
            <a:ext cx="10737307" cy="6630032"/>
          </a:xfrm>
          <a:prstGeom prst="rect">
            <a:avLst/>
          </a:prstGeom>
        </p:spPr>
      </p:pic>
      <p:sp>
        <p:nvSpPr>
          <p:cNvPr id="7" name="Rectangle 6"/>
          <p:cNvSpPr/>
          <p:nvPr/>
        </p:nvSpPr>
        <p:spPr>
          <a:xfrm>
            <a:off x="2724109" y="72189"/>
            <a:ext cx="1786771" cy="410882"/>
          </a:xfrm>
          <a:prstGeom prst="rect">
            <a:avLst/>
          </a:prstGeom>
        </p:spPr>
        <p:txBody>
          <a:bodyPr wrap="none">
            <a:spAutoFit/>
          </a:bodyPr>
          <a:lstStyle/>
          <a:p>
            <a:pPr>
              <a:lnSpc>
                <a:spcPct val="115000"/>
              </a:lnSpc>
              <a:spcAft>
                <a:spcPts val="1000"/>
              </a:spcAft>
            </a:pPr>
            <a:r>
              <a:rPr lang="en-US" b="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License Indicator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249795" y="4330464"/>
            <a:ext cx="2367699" cy="410882"/>
          </a:xfrm>
          <a:prstGeom prst="rect">
            <a:avLst/>
          </a:prstGeom>
        </p:spPr>
        <p:txBody>
          <a:bodyPr wrap="none">
            <a:spAutoFit/>
          </a:bodyPr>
          <a:lstStyle/>
          <a:p>
            <a:pPr algn="ctr">
              <a:lnSpc>
                <a:spcPct val="115000"/>
              </a:lnSpc>
              <a:spcAft>
                <a:spcPts val="1000"/>
              </a:spcAft>
            </a:pPr>
            <a:r>
              <a:rPr lang="en-US" b="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Table Of Content (TOC)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617494" y="4897125"/>
            <a:ext cx="988860" cy="410882"/>
          </a:xfrm>
          <a:prstGeom prst="rect">
            <a:avLst/>
          </a:prstGeom>
        </p:spPr>
        <p:txBody>
          <a:bodyPr wrap="none">
            <a:spAutoFit/>
          </a:bodyPr>
          <a:lstStyle/>
          <a:p>
            <a:pPr>
              <a:lnSpc>
                <a:spcPct val="115000"/>
              </a:lnSpc>
              <a:spcAft>
                <a:spcPts val="1000"/>
              </a:spcAft>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Tool Box</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9376610" y="2735965"/>
            <a:ext cx="1524001" cy="410882"/>
          </a:xfrm>
          <a:prstGeom prst="rect">
            <a:avLst/>
          </a:prstGeom>
        </p:spPr>
        <p:txBody>
          <a:bodyPr wrap="square">
            <a:spAutoFit/>
          </a:bodyPr>
          <a:lstStyle/>
          <a:p>
            <a:pPr>
              <a:lnSpc>
                <a:spcPct val="115000"/>
              </a:lnSpc>
              <a:spcAft>
                <a:spcPts val="1000"/>
              </a:spcAft>
            </a:pPr>
            <a:r>
              <a:rPr lang="en-US"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MAP AREA</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2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725" y="553452"/>
            <a:ext cx="10614275" cy="6304548"/>
          </a:xfrm>
        </p:spPr>
        <p:txBody>
          <a:bodyPr>
            <a:normAutofit/>
          </a:bodyPr>
          <a:lstStyle/>
          <a:p>
            <a:pPr marL="0" indent="0">
              <a:buNone/>
            </a:pPr>
            <a:r>
              <a:rPr lang="id-ID" sz="3200" b="1" dirty="0"/>
              <a:t>Table of Contents (TOC)</a:t>
            </a:r>
            <a:r>
              <a:rPr lang="id-ID" sz="3200" dirty="0"/>
              <a:t>, dapat dianggap sebagai daftar isi data yang terdapat dalam Map Area. TOC terdiri atas Data Frame yang berisi layer-layer yang merepresentasikan data yang ada. Beberapa aksi yang dapat dilakukan dalam TOC antara lain:</a:t>
            </a:r>
            <a:endParaRPr lang="en-US" sz="3200" dirty="0"/>
          </a:p>
          <a:p>
            <a:r>
              <a:rPr lang="id-ID" sz="3200" dirty="0"/>
              <a:t>a.  Mengatur susunan layer-layer yang ada</a:t>
            </a:r>
            <a:endParaRPr lang="en-US" sz="3200" dirty="0"/>
          </a:p>
          <a:p>
            <a:r>
              <a:rPr lang="id-ID" sz="3200" dirty="0" smtClean="0"/>
              <a:t>b</a:t>
            </a:r>
            <a:r>
              <a:rPr lang="id-ID" sz="3200" dirty="0"/>
              <a:t>.  Mendefenisikan properti data spasial seperti simbolisasi, query, transparansi, pelabelan berdasarkan attribut dll.</a:t>
            </a:r>
            <a:endParaRPr lang="en-US" sz="3200" dirty="0"/>
          </a:p>
          <a:p>
            <a:r>
              <a:rPr lang="id-ID" sz="3200" dirty="0"/>
              <a:t>c.   Melihat sistem koordinat yang digunakan </a:t>
            </a:r>
            <a:endParaRPr lang="en-US" sz="3200" dirty="0" smtClean="0"/>
          </a:p>
          <a:p>
            <a:r>
              <a:rPr lang="id-ID" sz="3200" dirty="0" smtClean="0"/>
              <a:t>d</a:t>
            </a:r>
            <a:r>
              <a:rPr lang="id-ID" sz="3200" dirty="0"/>
              <a:t>.  Membuka tabel attribut data spasial</a:t>
            </a:r>
            <a:endParaRPr lang="en-US" sz="3200" dirty="0"/>
          </a:p>
          <a:p>
            <a:pPr marL="0" indent="0">
              <a:buNone/>
            </a:pPr>
            <a:endParaRPr lang="en-US" dirty="0"/>
          </a:p>
        </p:txBody>
      </p:sp>
    </p:spTree>
    <p:extLst>
      <p:ext uri="{BB962C8B-B14F-4D97-AF65-F5344CB8AC3E}">
        <p14:creationId xmlns:p14="http://schemas.microsoft.com/office/powerpoint/2010/main" val="214269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id-ID" dirty="0"/>
              <a:t>TOC memiliki 3 mode tampilan (untuk ArcGIS </a:t>
            </a:r>
            <a:r>
              <a:rPr lang="en-US" dirty="0"/>
              <a:t>10.2</a:t>
            </a:r>
            <a:r>
              <a:rPr lang="id-ID" dirty="0"/>
              <a:t>), yaitu:</a:t>
            </a:r>
            <a:endParaRPr lang="en-US" dirty="0"/>
          </a:p>
          <a:p>
            <a:pPr marL="0" indent="0">
              <a:buNone/>
            </a:pPr>
            <a:r>
              <a:rPr lang="id-ID" dirty="0"/>
              <a:t> </a:t>
            </a:r>
            <a:endParaRPr lang="en-US" dirty="0"/>
          </a:p>
          <a:p>
            <a:pPr marL="0" indent="0">
              <a:buNone/>
            </a:pPr>
            <a:r>
              <a:rPr lang="id-ID" dirty="0"/>
              <a:t>a.  Mode Display, merupakan mode standar dan paling sering digunakan.</a:t>
            </a:r>
            <a:endParaRPr lang="en-US" dirty="0"/>
          </a:p>
          <a:p>
            <a:pPr marL="0" indent="0">
              <a:buNone/>
            </a:pPr>
            <a:endParaRPr lang="en-US" dirty="0"/>
          </a:p>
          <a:p>
            <a:pPr marL="0" indent="0">
              <a:buNone/>
            </a:pPr>
            <a:r>
              <a:rPr lang="id-ID" dirty="0"/>
              <a:t>b.  Mode Source, digunakan untuk melihat sumber data spasial yang ditampilkan</a:t>
            </a:r>
            <a:endParaRPr lang="en-US" dirty="0"/>
          </a:p>
          <a:p>
            <a:pPr marL="0" indent="0">
              <a:buNone/>
            </a:pPr>
            <a:endParaRPr lang="en-US" dirty="0"/>
          </a:p>
          <a:p>
            <a:pPr marL="0" indent="0">
              <a:buNone/>
            </a:pPr>
            <a:r>
              <a:rPr lang="id-ID" dirty="0"/>
              <a:t>c.   Mode  Selection,  digunakan  untuk  menentukan  layer  yang  dapat  dipilih  dengan menggunakan selection tool.</a:t>
            </a:r>
            <a:endParaRPr lang="en-US" dirty="0"/>
          </a:p>
          <a:p>
            <a:pPr marL="0" indent="0">
              <a:buNone/>
            </a:pPr>
            <a:endParaRPr lang="en-US" dirty="0" smtClean="0"/>
          </a:p>
          <a:p>
            <a:pPr marL="0" indent="0">
              <a:buNone/>
            </a:pPr>
            <a:r>
              <a:rPr lang="id-ID" dirty="0" smtClean="0"/>
              <a:t>Untuk </a:t>
            </a:r>
            <a:r>
              <a:rPr lang="id-ID" dirty="0"/>
              <a:t>menampilkan/menyembunyikan TOC, pada menu bar klik menu </a:t>
            </a:r>
            <a:r>
              <a:rPr lang="id-ID" b="1" dirty="0"/>
              <a:t>Window &gt; </a:t>
            </a:r>
            <a:r>
              <a:rPr lang="id-ID" b="1" dirty="0" smtClean="0"/>
              <a:t>Table</a:t>
            </a:r>
            <a:r>
              <a:rPr lang="en-US" dirty="0"/>
              <a:t> </a:t>
            </a:r>
            <a:r>
              <a:rPr lang="id-ID" b="1" dirty="0" smtClean="0"/>
              <a:t>Of </a:t>
            </a:r>
            <a:r>
              <a:rPr lang="id-ID" b="1" u="heavy" dirty="0"/>
              <a:t>C</a:t>
            </a:r>
            <a:r>
              <a:rPr lang="id-ID" b="1" dirty="0"/>
              <a:t>ontents</a:t>
            </a:r>
            <a:endParaRPr lang="en-US" dirty="0"/>
          </a:p>
          <a:p>
            <a:pPr marL="0" indent="0">
              <a:buNone/>
            </a:pPr>
            <a:endParaRPr lang="en-US" dirty="0"/>
          </a:p>
        </p:txBody>
      </p:sp>
    </p:spTree>
    <p:extLst>
      <p:ext uri="{BB962C8B-B14F-4D97-AF65-F5344CB8AC3E}">
        <p14:creationId xmlns:p14="http://schemas.microsoft.com/office/powerpoint/2010/main" val="883512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7316" y="0"/>
            <a:ext cx="10324683" cy="6400800"/>
          </a:xfrm>
        </p:spPr>
        <p:txBody>
          <a:bodyPr>
            <a:noAutofit/>
          </a:bodyPr>
          <a:lstStyle/>
          <a:p>
            <a:pPr marL="0" indent="0">
              <a:buNone/>
            </a:pPr>
            <a:r>
              <a:rPr lang="id-ID" sz="3200" b="1" dirty="0"/>
              <a:t>License Indicator</a:t>
            </a:r>
            <a:r>
              <a:rPr lang="id-ID" sz="3200" dirty="0"/>
              <a:t>, memberikan informasi tentang lisensi yang sedang </a:t>
            </a:r>
            <a:r>
              <a:rPr lang="id-ID" sz="3200" dirty="0" smtClean="0"/>
              <a:t>digunakan.</a:t>
            </a:r>
            <a:r>
              <a:rPr lang="en-US" sz="3200" dirty="0"/>
              <a:t> </a:t>
            </a:r>
            <a:r>
              <a:rPr lang="id-ID" sz="3200" dirty="0" smtClean="0"/>
              <a:t>Level </a:t>
            </a:r>
            <a:r>
              <a:rPr lang="id-ID" sz="3200" dirty="0"/>
              <a:t>lisensi menentukan tingkat kemampuan ArcMap untuk melakukan operasi- operasi pengelolaan data. Hal ini berarti bahwa beberapa operasi hanya dapat dilaksanakan  pada  tingkatan  lisensi  tertentu.  Pada  gambar  diatas,  lisensi  yang tersedia adalah pada tingkatanArcView.</a:t>
            </a:r>
            <a:endParaRPr lang="en-US" sz="3200" dirty="0"/>
          </a:p>
          <a:p>
            <a:pPr marL="0" indent="0">
              <a:buNone/>
            </a:pPr>
            <a:r>
              <a:rPr lang="id-ID" sz="3200" b="1" dirty="0"/>
              <a:t>Menu Bar, </a:t>
            </a:r>
            <a:r>
              <a:rPr lang="id-ID" sz="3200" dirty="0"/>
              <a:t>adalah kumpulan menu-menu yang ArcMap</a:t>
            </a:r>
            <a:r>
              <a:rPr lang="id-ID" sz="3200" dirty="0" smtClean="0"/>
              <a:t>.</a:t>
            </a:r>
            <a:endParaRPr lang="en-US" sz="3200" dirty="0" smtClean="0"/>
          </a:p>
          <a:p>
            <a:pPr marL="0" indent="0">
              <a:buNone/>
            </a:pPr>
            <a:r>
              <a:rPr lang="id-ID" sz="3200" b="1" dirty="0"/>
              <a:t>Map Area, </a:t>
            </a:r>
            <a:r>
              <a:rPr lang="id-ID" sz="3200" dirty="0"/>
              <a:t>merupakan area yang memperlihatkan data spasial yang ada</a:t>
            </a:r>
            <a:endParaRPr lang="en-US" sz="3200" dirty="0"/>
          </a:p>
        </p:txBody>
      </p:sp>
    </p:spTree>
    <p:extLst>
      <p:ext uri="{BB962C8B-B14F-4D97-AF65-F5344CB8AC3E}">
        <p14:creationId xmlns:p14="http://schemas.microsoft.com/office/powerpoint/2010/main" val="289994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499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KONSEP DASAR SIG</a:t>
            </a:r>
            <a:endParaRPr lang="en-US" dirty="0"/>
          </a:p>
        </p:txBody>
      </p:sp>
      <p:sp>
        <p:nvSpPr>
          <p:cNvPr id="3" name="Content Placeholder 2"/>
          <p:cNvSpPr>
            <a:spLocks noGrp="1"/>
          </p:cNvSpPr>
          <p:nvPr>
            <p:ph idx="1"/>
          </p:nvPr>
        </p:nvSpPr>
        <p:spPr>
          <a:xfrm>
            <a:off x="1390918" y="1803042"/>
            <a:ext cx="10113694" cy="4108180"/>
          </a:xfrm>
        </p:spPr>
        <p:txBody>
          <a:bodyPr/>
          <a:lstStyle/>
          <a:p>
            <a:pPr marL="0" indent="0">
              <a:buNone/>
            </a:pPr>
            <a:r>
              <a:rPr lang="id-ID" dirty="0"/>
              <a:t>”S</a:t>
            </a:r>
            <a:r>
              <a:rPr lang="id-ID" i="1" dirty="0"/>
              <a:t>uatu komponen yang terdiri dari perangkat keras, perangkat lunak, data geografis dan sumberdaya manusia yang bekerja bersama secara efektif untuk menangkap, menyimpan, memperbaiki, memperbaharui, mengelola, memanipulasi, mengintegrasikan, menganalisa, dan menampilkan data dalam suatu informasi berbasis geografis</a:t>
            </a:r>
            <a:r>
              <a:rPr lang="id-ID" dirty="0"/>
              <a:t>”  (Pengertian umum GIS</a:t>
            </a:r>
            <a:r>
              <a:rPr lang="id-ID" dirty="0" smtClean="0"/>
              <a:t>)</a:t>
            </a:r>
            <a:endParaRPr lang="en-US" dirty="0" smtClean="0"/>
          </a:p>
          <a:p>
            <a:pPr marL="0" indent="0">
              <a:buNone/>
            </a:pPr>
            <a:r>
              <a:rPr lang="id-ID" dirty="0"/>
              <a:t>SIG mempunyai kemampuan untuk menghubungkan berbagai data pada suatu titik tertentu di bumi, menggabungkannya, menganalisa dan akhirnya memetakan hasilnya. Aplikasi SIG menjawab beberapa pertanyaan seperti: lokasi, kondisi, trend, pola, dan pemodelan. Kemampuan inilah yang  membedakan SIG dari sistem informasi lainnya.</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666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674" y="1155031"/>
            <a:ext cx="10012696" cy="5309643"/>
          </a:xfrm>
        </p:spPr>
        <p:txBody>
          <a:bodyPr/>
          <a:lstStyle/>
          <a:p>
            <a:pPr marL="0" indent="0">
              <a:buNone/>
            </a:pPr>
            <a:r>
              <a:rPr lang="id-ID" sz="3200" dirty="0"/>
              <a:t>Jadi secara umum, SIG merupakan suatu sistem komputer yang </a:t>
            </a:r>
            <a:r>
              <a:rPr lang="id-ID" sz="3200" dirty="0" smtClean="0"/>
              <a:t>memiliki empat </a:t>
            </a:r>
            <a:r>
              <a:rPr lang="id-ID" sz="3200" dirty="0"/>
              <a:t>kemampuan utama dalam menangani data, yakni :</a:t>
            </a:r>
            <a:endParaRPr lang="en-US" sz="3200" dirty="0"/>
          </a:p>
          <a:p>
            <a:pPr>
              <a:buAutoNum type="alphaLcPeriod"/>
            </a:pPr>
            <a:r>
              <a:rPr lang="id-ID" sz="3200" dirty="0" smtClean="0"/>
              <a:t>Memasukan </a:t>
            </a:r>
            <a:r>
              <a:rPr lang="id-ID" sz="3200" dirty="0"/>
              <a:t>data (Input Data</a:t>
            </a:r>
            <a:r>
              <a:rPr lang="id-ID" sz="3200" dirty="0" smtClean="0"/>
              <a:t>).</a:t>
            </a:r>
            <a:endParaRPr lang="en-US" sz="3200" dirty="0" smtClean="0"/>
          </a:p>
          <a:p>
            <a:pPr>
              <a:buAutoNum type="alphaLcPeriod"/>
            </a:pPr>
            <a:r>
              <a:rPr lang="id-ID" sz="3200" dirty="0" smtClean="0"/>
              <a:t> Mengeluarkan </a:t>
            </a:r>
            <a:r>
              <a:rPr lang="id-ID" sz="3200" dirty="0"/>
              <a:t>data / </a:t>
            </a:r>
            <a:r>
              <a:rPr lang="id-ID" sz="3200" dirty="0" smtClean="0"/>
              <a:t>informasi.</a:t>
            </a:r>
            <a:endParaRPr lang="en-US" sz="3200" dirty="0"/>
          </a:p>
          <a:p>
            <a:pPr>
              <a:buAutoNum type="alphaLcPeriod"/>
            </a:pPr>
            <a:r>
              <a:rPr lang="id-ID" sz="3200" dirty="0" smtClean="0"/>
              <a:t>Manajemen </a:t>
            </a:r>
            <a:r>
              <a:rPr lang="id-ID" sz="3200" dirty="0"/>
              <a:t>data (penyimpanan dan pemanggilan data). </a:t>
            </a:r>
            <a:endParaRPr lang="en-US" sz="3200" dirty="0" smtClean="0"/>
          </a:p>
          <a:p>
            <a:pPr marL="0" indent="0">
              <a:buNone/>
            </a:pPr>
            <a:r>
              <a:rPr lang="id-ID" sz="3200" dirty="0" smtClean="0"/>
              <a:t>d</a:t>
            </a:r>
            <a:r>
              <a:rPr lang="id-ID" sz="3200" dirty="0"/>
              <a:t>. Analisis dan manipulasi data.</a:t>
            </a:r>
            <a:endParaRPr lang="en-US" sz="3200" dirty="0"/>
          </a:p>
          <a:p>
            <a:pPr marL="0" indent="0">
              <a:buNone/>
            </a:pPr>
            <a:r>
              <a:rPr lang="id-ID" dirty="0"/>
              <a:t/>
            </a:r>
            <a:br>
              <a:rPr lang="id-ID" dirty="0"/>
            </a:br>
            <a:endParaRPr lang="en-US" dirty="0"/>
          </a:p>
        </p:txBody>
      </p:sp>
    </p:spTree>
    <p:extLst>
      <p:ext uri="{BB962C8B-B14F-4D97-AF65-F5344CB8AC3E}">
        <p14:creationId xmlns:p14="http://schemas.microsoft.com/office/powerpoint/2010/main" val="68472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4033" t="26151" r="27314" b="26809"/>
          <a:stretch/>
        </p:blipFill>
        <p:spPr>
          <a:xfrm>
            <a:off x="2213810" y="449600"/>
            <a:ext cx="8349915" cy="5713102"/>
          </a:xfrm>
          <a:prstGeom prst="rect">
            <a:avLst/>
          </a:prstGeom>
        </p:spPr>
      </p:pic>
    </p:spTree>
    <p:extLst>
      <p:ext uri="{BB962C8B-B14F-4D97-AF65-F5344CB8AC3E}">
        <p14:creationId xmlns:p14="http://schemas.microsoft.com/office/powerpoint/2010/main" val="67073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98820" y="815397"/>
            <a:ext cx="7339263" cy="5484970"/>
          </a:xfrm>
          <a:prstGeom prst="rect">
            <a:avLst/>
          </a:prstGeom>
        </p:spPr>
      </p:pic>
    </p:spTree>
    <p:extLst>
      <p:ext uri="{BB962C8B-B14F-4D97-AF65-F5344CB8AC3E}">
        <p14:creationId xmlns:p14="http://schemas.microsoft.com/office/powerpoint/2010/main" val="116574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967" y="311289"/>
            <a:ext cx="8911687" cy="771553"/>
          </a:xfrm>
        </p:spPr>
        <p:txBody>
          <a:bodyPr/>
          <a:lstStyle/>
          <a:p>
            <a:r>
              <a:rPr lang="en-US" dirty="0" smtClean="0"/>
              <a:t>DATA SPASIAL</a:t>
            </a:r>
            <a:endParaRPr lang="en-US" dirty="0"/>
          </a:p>
        </p:txBody>
      </p:sp>
      <p:sp>
        <p:nvSpPr>
          <p:cNvPr id="3" name="Content Placeholder 2"/>
          <p:cNvSpPr>
            <a:spLocks noGrp="1"/>
          </p:cNvSpPr>
          <p:nvPr>
            <p:ph idx="1"/>
          </p:nvPr>
        </p:nvSpPr>
        <p:spPr>
          <a:xfrm>
            <a:off x="1443789" y="1323474"/>
            <a:ext cx="10202779" cy="4908884"/>
          </a:xfrm>
        </p:spPr>
        <p:txBody>
          <a:bodyPr/>
          <a:lstStyle/>
          <a:p>
            <a:pPr marL="0" indent="0" algn="just">
              <a:buNone/>
            </a:pPr>
            <a:r>
              <a:rPr lang="id-ID" sz="2400" dirty="0"/>
              <a:t>Data spasial adalah sebuah data yang berorientasi geografis, memiliki sistem koordinat tertentu sebagai dasar referensinya dan mempunyai dua bagian penting yang membuatnya berbeda dari data lain, yaitu informasi lokasi (</a:t>
            </a:r>
            <a:r>
              <a:rPr lang="id-ID" sz="2400" i="1" dirty="0"/>
              <a:t>spatial</a:t>
            </a:r>
            <a:r>
              <a:rPr lang="id-ID" sz="2400" dirty="0"/>
              <a:t>) dan informasi deskriptif (</a:t>
            </a:r>
            <a:r>
              <a:rPr lang="id-ID" sz="2400" i="1" dirty="0"/>
              <a:t>attribute</a:t>
            </a:r>
            <a:r>
              <a:rPr lang="id-ID" sz="2400" dirty="0"/>
              <a:t>) yang dijelaskan berikut ini </a:t>
            </a:r>
            <a:r>
              <a:rPr lang="id-ID" sz="2400" dirty="0" smtClean="0"/>
              <a:t>:</a:t>
            </a:r>
            <a:endParaRPr lang="en-US" sz="2400" dirty="0" smtClean="0"/>
          </a:p>
          <a:p>
            <a:pPr algn="just"/>
            <a:r>
              <a:rPr lang="en-US" sz="2400" dirty="0" smtClean="0"/>
              <a:t>1. </a:t>
            </a:r>
            <a:r>
              <a:rPr lang="id-ID" sz="2400" dirty="0" smtClean="0"/>
              <a:t>Informasi </a:t>
            </a:r>
            <a:r>
              <a:rPr lang="id-ID" sz="2400" dirty="0"/>
              <a:t>lokasi (</a:t>
            </a:r>
            <a:r>
              <a:rPr lang="id-ID" sz="2400" i="1" dirty="0"/>
              <a:t>spatial</a:t>
            </a:r>
            <a:r>
              <a:rPr lang="id-ID" sz="2400" dirty="0"/>
              <a:t>), berkaitan dengan suatu koordinat baik koordinat geografi (lintang dan bujur) dan koordinat XYZ, termasuk diantaranya informasi datum dan proyeksi.</a:t>
            </a:r>
            <a:endParaRPr lang="en-US" sz="2400" dirty="0"/>
          </a:p>
          <a:p>
            <a:pPr algn="just"/>
            <a:r>
              <a:rPr lang="id-ID" sz="2400" dirty="0"/>
              <a:t>2. Informasi  deskriptif  (</a:t>
            </a:r>
            <a:r>
              <a:rPr lang="id-ID" sz="2400" i="1" dirty="0"/>
              <a:t>attribute</a:t>
            </a:r>
            <a:r>
              <a:rPr lang="id-ID" sz="2400" dirty="0"/>
              <a:t>)  atau  informasi  non  spasial,  suatu  lokasi  yang memiliki beberapa keterangan yang berkaitan dengannya, contohnya : jenis vegetasi, populasi, luasan, kode pos, dan sebagainya.</a:t>
            </a:r>
            <a:endParaRPr lang="en-US" sz="2400"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22397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Format Data Spasial</a:t>
            </a:r>
            <a:endParaRPr lang="en-US" dirty="0"/>
          </a:p>
        </p:txBody>
      </p:sp>
      <p:sp>
        <p:nvSpPr>
          <p:cNvPr id="3" name="Content Placeholder 2"/>
          <p:cNvSpPr>
            <a:spLocks noGrp="1"/>
          </p:cNvSpPr>
          <p:nvPr>
            <p:ph idx="1"/>
          </p:nvPr>
        </p:nvSpPr>
        <p:spPr>
          <a:xfrm>
            <a:off x="601579" y="1419725"/>
            <a:ext cx="11381874" cy="5053263"/>
          </a:xfrm>
        </p:spPr>
        <p:txBody>
          <a:bodyPr/>
          <a:lstStyle/>
          <a:p>
            <a:pPr marL="0" indent="0">
              <a:buNone/>
            </a:pPr>
            <a:r>
              <a:rPr lang="id-ID" b="1" dirty="0"/>
              <a:t>1</a:t>
            </a:r>
            <a:r>
              <a:rPr lang="id-ID" sz="2400" b="1" dirty="0"/>
              <a:t>. Data Vektor</a:t>
            </a:r>
            <a:endParaRPr lang="en-US" sz="2400" dirty="0"/>
          </a:p>
          <a:p>
            <a:pPr marL="0" indent="0">
              <a:buNone/>
            </a:pPr>
            <a:r>
              <a:rPr lang="id-ID" sz="2400" dirty="0"/>
              <a:t>Data vektor merupakan bentuk bumi yang direpresentasikan kedalam kumpulan garis </a:t>
            </a:r>
            <a:r>
              <a:rPr lang="id-ID" sz="2400" i="1" dirty="0"/>
              <a:t>(line)</a:t>
            </a:r>
            <a:r>
              <a:rPr lang="id-ID" sz="2400" dirty="0"/>
              <a:t>, area atau </a:t>
            </a:r>
            <a:r>
              <a:rPr lang="id-ID" sz="2400" i="1" dirty="0"/>
              <a:t>polygon </a:t>
            </a:r>
            <a:r>
              <a:rPr lang="id-ID" sz="2400" dirty="0"/>
              <a:t>(daerah yang dibatasi oleh garis yang berawal dan berakhir pada titik yang sama), titik </a:t>
            </a:r>
            <a:r>
              <a:rPr lang="id-ID" sz="2400" i="1" dirty="0"/>
              <a:t>(point) </a:t>
            </a:r>
            <a:r>
              <a:rPr lang="id-ID" sz="2400" dirty="0"/>
              <a:t>dan </a:t>
            </a:r>
            <a:r>
              <a:rPr lang="id-ID" sz="2400" i="1" dirty="0"/>
              <a:t>nodes </a:t>
            </a:r>
            <a:r>
              <a:rPr lang="id-ID" sz="2400" dirty="0"/>
              <a:t>(merupakan titik perpotongan antara dua  buah  garis).  Data  vektor  didefinisikan  oleh  sistem  koordinat  kartesian  dua dimensi (x,y).</a:t>
            </a:r>
            <a:endParaRPr lang="en-US" sz="2400" dirty="0"/>
          </a:p>
          <a:p>
            <a:pPr marL="0" indent="0">
              <a:buNone/>
            </a:pPr>
            <a:endParaRPr lang="en-US" sz="2400" dirty="0" smtClean="0"/>
          </a:p>
          <a:p>
            <a:pPr marL="0" indent="0">
              <a:buNone/>
            </a:pPr>
            <a:endParaRPr lang="en-US" dirty="0"/>
          </a:p>
        </p:txBody>
      </p:sp>
      <p:pic>
        <p:nvPicPr>
          <p:cNvPr id="4" name="Picture 3"/>
          <p:cNvPicPr>
            <a:picLocks noChangeAspect="1"/>
          </p:cNvPicPr>
          <p:nvPr/>
        </p:nvPicPr>
        <p:blipFill rotWithShape="1">
          <a:blip r:embed="rId2"/>
          <a:srcRect l="11285" t="47862" r="54871" b="27796"/>
          <a:stretch/>
        </p:blipFill>
        <p:spPr>
          <a:xfrm>
            <a:off x="2286000" y="3946356"/>
            <a:ext cx="7200411" cy="2911644"/>
          </a:xfrm>
          <a:prstGeom prst="rect">
            <a:avLst/>
          </a:prstGeom>
        </p:spPr>
      </p:pic>
    </p:spTree>
    <p:extLst>
      <p:ext uri="{BB962C8B-B14F-4D97-AF65-F5344CB8AC3E}">
        <p14:creationId xmlns:p14="http://schemas.microsoft.com/office/powerpoint/2010/main" val="424093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021" y="24063"/>
            <a:ext cx="10469895" cy="6833937"/>
          </a:xfrm>
        </p:spPr>
        <p:txBody>
          <a:bodyPr>
            <a:normAutofit/>
          </a:bodyPr>
          <a:lstStyle/>
          <a:p>
            <a:pPr marL="0" indent="0">
              <a:buNone/>
            </a:pPr>
            <a:r>
              <a:rPr lang="id-ID" sz="2400" b="1" dirty="0"/>
              <a:t>2. Data Raster</a:t>
            </a:r>
            <a:endParaRPr lang="en-US" sz="2400" dirty="0"/>
          </a:p>
          <a:p>
            <a:pPr marL="0" indent="0">
              <a:buNone/>
            </a:pPr>
            <a:r>
              <a:rPr lang="id-ID" sz="2400" dirty="0"/>
              <a:t>Data raster adalah data yang dihasilkan dari sistem penginderaan jarak jauh seperti citra satelit atau foto udara. Pada data raster, obyek geografis direpresentasikan sebagai struktur sel grid yang disebut dengan pixel </a:t>
            </a:r>
            <a:r>
              <a:rPr lang="id-ID" sz="2400" i="1" dirty="0"/>
              <a:t>(picture element)</a:t>
            </a:r>
            <a:r>
              <a:rPr lang="id-ID" sz="2400" dirty="0"/>
              <a:t>. Data raster sangat  baik  untuk merepresentasikan batas-batas  yang  berubah  secara  gradual, seperti jenis tanah, kelembaban tanah, vegetasi, suhu tanah dan sebagainya</a:t>
            </a:r>
            <a:endParaRPr lang="en-US" sz="2400" dirty="0"/>
          </a:p>
        </p:txBody>
      </p:sp>
      <p:pic>
        <p:nvPicPr>
          <p:cNvPr id="208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21" y="3352652"/>
            <a:ext cx="4048423" cy="316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443" y="3352652"/>
            <a:ext cx="4569182" cy="333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499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946" y="0"/>
            <a:ext cx="8911687" cy="819679"/>
          </a:xfrm>
        </p:spPr>
        <p:txBody>
          <a:bodyPr>
            <a:normAutofit fontScale="90000"/>
          </a:bodyPr>
          <a:lstStyle/>
          <a:p>
            <a:r>
              <a:rPr lang="id-ID" b="1" dirty="0"/>
              <a:t>Data raster dalam GIS (citra satelit dan foto udara)</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3777916" y="567181"/>
            <a:ext cx="5125452" cy="6358533"/>
          </a:xfrm>
          <a:prstGeom prst="rect">
            <a:avLst/>
          </a:prstGeom>
        </p:spPr>
      </p:pic>
    </p:spTree>
    <p:extLst>
      <p:ext uri="{BB962C8B-B14F-4D97-AF65-F5344CB8AC3E}">
        <p14:creationId xmlns:p14="http://schemas.microsoft.com/office/powerpoint/2010/main" val="6262318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1476</TotalTime>
  <Words>592</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Wisp</vt:lpstr>
      <vt:lpstr>APLIKASI SIG 1</vt:lpstr>
      <vt:lpstr>KONSEP DASAR SIG</vt:lpstr>
      <vt:lpstr>PowerPoint Presentation</vt:lpstr>
      <vt:lpstr>PowerPoint Presentation</vt:lpstr>
      <vt:lpstr>PowerPoint Presentation</vt:lpstr>
      <vt:lpstr>DATA SPASIAL</vt:lpstr>
      <vt:lpstr>Format Data Spasial</vt:lpstr>
      <vt:lpstr>PowerPoint Presentation</vt:lpstr>
      <vt:lpstr>Data raster dalam GIS (citra satelit dan foto udara)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APLIKASI SIG 1</dc:title>
  <dc:creator>Hp</dc:creator>
  <cp:lastModifiedBy>Hp</cp:lastModifiedBy>
  <cp:revision>8</cp:revision>
  <dcterms:created xsi:type="dcterms:W3CDTF">2018-12-13T02:38:43Z</dcterms:created>
  <dcterms:modified xsi:type="dcterms:W3CDTF">2018-12-14T03:15:41Z</dcterms:modified>
</cp:coreProperties>
</file>