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LAYOUT PETA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482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221" y="96076"/>
            <a:ext cx="8911687" cy="650899"/>
          </a:xfrm>
        </p:spPr>
        <p:txBody>
          <a:bodyPr/>
          <a:lstStyle/>
          <a:p>
            <a:r>
              <a:rPr lang="en-US" dirty="0" smtClean="0"/>
              <a:t>layout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327" y="884349"/>
            <a:ext cx="4549775"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096" y="897228"/>
            <a:ext cx="4838264" cy="271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71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691" y="164554"/>
            <a:ext cx="4760360" cy="672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28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1051"/>
          </a:xfrm>
        </p:spPr>
        <p:txBody>
          <a:bodyPr>
            <a:normAutofit fontScale="90000"/>
          </a:bodyPr>
          <a:lstStyle/>
          <a:p>
            <a:r>
              <a:rPr lang="id-ID" b="1" dirty="0"/>
              <a:t>Rektifikasi (</a:t>
            </a:r>
            <a:r>
              <a:rPr lang="id-ID" b="1" i="1" dirty="0"/>
              <a:t>Georeference</a:t>
            </a:r>
            <a:r>
              <a:rPr lang="id-ID" b="1" dirty="0"/>
              <a:t>)</a:t>
            </a:r>
            <a:r>
              <a:rPr lang="en-US" dirty="0"/>
              <a:t/>
            </a:r>
            <a:br>
              <a:rPr lang="en-US" dirty="0"/>
            </a:br>
            <a:endParaRPr lang="en-US" dirty="0"/>
          </a:p>
        </p:txBody>
      </p:sp>
      <p:sp>
        <p:nvSpPr>
          <p:cNvPr id="3" name="Content Placeholder 2"/>
          <p:cNvSpPr>
            <a:spLocks noGrp="1"/>
          </p:cNvSpPr>
          <p:nvPr>
            <p:ph idx="1"/>
          </p:nvPr>
        </p:nvSpPr>
        <p:spPr>
          <a:xfrm>
            <a:off x="2292439" y="1365161"/>
            <a:ext cx="9212173" cy="5074276"/>
          </a:xfrm>
        </p:spPr>
        <p:txBody>
          <a:bodyPr/>
          <a:lstStyle/>
          <a:p>
            <a:pPr algn="just"/>
            <a:r>
              <a:rPr lang="id-ID" sz="2000" dirty="0"/>
              <a:t>Data  raster  dari  hasil  scanning  peta,  foto  udara,  dan  citra  satelit  belum  berisi informasi yang menunjukkan referensi spasial, baik yang tersimpan di dalam file atau yang disimpan  sebagai  suatu  file  yang  terpisah.  Dalam  menggunakan  beberapa  data  raster secara bersama dengan data spasial yang lain, diperlukan proses </a:t>
            </a:r>
            <a:r>
              <a:rPr lang="id-ID" sz="2000" i="1" dirty="0"/>
              <a:t>georeferencing </a:t>
            </a:r>
            <a:r>
              <a:rPr lang="id-ID" sz="2000" dirty="0"/>
              <a:t>ke dalam sebuah sistem koordinat yang disebut koreksi geometrik.</a:t>
            </a:r>
            <a:endParaRPr lang="en-US" sz="2000" dirty="0"/>
          </a:p>
          <a:p>
            <a:pPr marL="0" indent="0" algn="just">
              <a:buNone/>
            </a:pPr>
            <a:endParaRPr lang="en-US" sz="2000" dirty="0"/>
          </a:p>
          <a:p>
            <a:pPr algn="just"/>
            <a:r>
              <a:rPr lang="id-ID" sz="2000" dirty="0"/>
              <a:t>Geometrik citra adalah korelasi antara koordinat suatu obyek (x,y) pada citra dengan koordinat (X,Y) pada permukaan bumi. Koreksi geometrik diperlukan untuk menghilangkan distorsi geometrik pada citra dan juga untuk mendapatkan hubungan antara sistem koordinat citra (baris,kolom) dengan sistem koordinat proyeksi. Koreksi ini merupakan proses mentransformasi koordinat titik-titik pada citra yang masih mengandung kesalahan geometrik menjadi citra yang benar.</a:t>
            </a:r>
            <a:endParaRPr lang="en-US" sz="2000" dirty="0"/>
          </a:p>
          <a:p>
            <a:pPr marL="0" indent="0">
              <a:buNone/>
            </a:pPr>
            <a:endParaRPr lang="en-US" dirty="0"/>
          </a:p>
        </p:txBody>
      </p:sp>
    </p:spTree>
    <p:extLst>
      <p:ext uri="{BB962C8B-B14F-4D97-AF65-F5344CB8AC3E}">
        <p14:creationId xmlns:p14="http://schemas.microsoft.com/office/powerpoint/2010/main" val="313547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8952" y="283335"/>
            <a:ext cx="9585660" cy="5627887"/>
          </a:xfrm>
        </p:spPr>
        <p:txBody>
          <a:bodyPr>
            <a:normAutofit fontScale="92500" lnSpcReduction="10000"/>
          </a:bodyPr>
          <a:lstStyle/>
          <a:p>
            <a:pPr marL="0" indent="0">
              <a:buNone/>
            </a:pPr>
            <a:r>
              <a:rPr lang="id-ID" dirty="0"/>
              <a:t>Ada beberapa alasan untuk melakukan rektifikasi, antara lain :</a:t>
            </a:r>
            <a:endParaRPr lang="en-US" dirty="0"/>
          </a:p>
          <a:p>
            <a:pPr marL="0" indent="0">
              <a:buNone/>
            </a:pPr>
            <a:endParaRPr lang="en-US" dirty="0"/>
          </a:p>
          <a:p>
            <a:pPr marL="0" indent="0">
              <a:buNone/>
            </a:pPr>
            <a:endParaRPr lang="en-US" dirty="0"/>
          </a:p>
          <a:p>
            <a:pPr marL="0" indent="0" algn="just">
              <a:buNone/>
            </a:pPr>
            <a:r>
              <a:rPr lang="en-US" dirty="0" smtClean="0"/>
              <a:t>	</a:t>
            </a:r>
            <a:r>
              <a:rPr lang="id-ID" dirty="0" smtClean="0"/>
              <a:t>1</a:t>
            </a:r>
            <a:r>
              <a:rPr lang="id-ID" dirty="0"/>
              <a:t>.	Untuk perbandingan sebuah </a:t>
            </a:r>
            <a:r>
              <a:rPr lang="id-ID" i="1" dirty="0"/>
              <a:t>pixel </a:t>
            </a:r>
            <a:r>
              <a:rPr lang="id-ID" dirty="0"/>
              <a:t>dalam beberapa aplikasi seperti perubahan yang terjadi atau   pemetaan kelembaman panas (perbandingan citra yang diambil pada siang dan malam hari)</a:t>
            </a:r>
            <a:endParaRPr lang="en-US" dirty="0"/>
          </a:p>
          <a:p>
            <a:pPr marL="0" indent="0" algn="just">
              <a:buNone/>
            </a:pPr>
            <a:r>
              <a:rPr lang="en-US" dirty="0" smtClean="0"/>
              <a:t>	</a:t>
            </a:r>
            <a:r>
              <a:rPr lang="id-ID" dirty="0" smtClean="0"/>
              <a:t>2</a:t>
            </a:r>
            <a:r>
              <a:rPr lang="id-ID" dirty="0"/>
              <a:t>.     Untuk membangun basis data sebuah pemodelan SIG</a:t>
            </a:r>
            <a:endParaRPr lang="en-US" dirty="0"/>
          </a:p>
          <a:p>
            <a:pPr marL="0" indent="0" algn="just">
              <a:buNone/>
            </a:pPr>
            <a:r>
              <a:rPr lang="en-US" dirty="0" smtClean="0"/>
              <a:t>	</a:t>
            </a:r>
            <a:r>
              <a:rPr lang="id-ID" dirty="0" smtClean="0"/>
              <a:t>3</a:t>
            </a:r>
            <a:r>
              <a:rPr lang="id-ID" dirty="0"/>
              <a:t>.     Untuk identifikasi sampel yang mengacu pada koordinat peta</a:t>
            </a:r>
            <a:endParaRPr lang="en-US" dirty="0"/>
          </a:p>
          <a:p>
            <a:pPr marL="0" indent="0" algn="just">
              <a:buNone/>
            </a:pPr>
            <a:r>
              <a:rPr lang="en-US" dirty="0" smtClean="0"/>
              <a:t>	</a:t>
            </a:r>
            <a:r>
              <a:rPr lang="id-ID" dirty="0" smtClean="0"/>
              <a:t>4</a:t>
            </a:r>
            <a:r>
              <a:rPr lang="id-ID" dirty="0"/>
              <a:t>.     Untuk membuat peta foto yang berskala tepat</a:t>
            </a:r>
            <a:endParaRPr lang="en-US" dirty="0"/>
          </a:p>
          <a:p>
            <a:pPr marL="0" indent="0" algn="just">
              <a:buNone/>
            </a:pPr>
            <a:r>
              <a:rPr lang="id-ID" dirty="0"/>
              <a:t/>
            </a:r>
            <a:br>
              <a:rPr lang="id-ID" dirty="0"/>
            </a:br>
            <a:r>
              <a:rPr lang="en-US" dirty="0" smtClean="0"/>
              <a:t>     </a:t>
            </a:r>
            <a:r>
              <a:rPr lang="id-ID" dirty="0" smtClean="0"/>
              <a:t>5</a:t>
            </a:r>
            <a:r>
              <a:rPr lang="id-ID" dirty="0"/>
              <a:t>.     Untuk keperluan tumpang susun (</a:t>
            </a:r>
            <a:r>
              <a:rPr lang="id-ID" i="1" dirty="0"/>
              <a:t>overlay</a:t>
            </a:r>
            <a:r>
              <a:rPr lang="id-ID" dirty="0"/>
              <a:t>) sebuah citra dengan data vektor</a:t>
            </a:r>
            <a:endParaRPr lang="en-US" dirty="0"/>
          </a:p>
          <a:p>
            <a:pPr marL="0" indent="0" algn="just">
              <a:buNone/>
            </a:pPr>
            <a:r>
              <a:rPr lang="en-US" dirty="0" smtClean="0"/>
              <a:t>	</a:t>
            </a:r>
            <a:r>
              <a:rPr lang="id-ID" dirty="0" smtClean="0"/>
              <a:t>6</a:t>
            </a:r>
            <a:r>
              <a:rPr lang="id-ID" dirty="0"/>
              <a:t>.     Untuk membandingan sebuah citra dalam berbagai skala</a:t>
            </a:r>
            <a:endParaRPr lang="en-US" dirty="0"/>
          </a:p>
          <a:p>
            <a:pPr marL="0" indent="0" algn="just">
              <a:buNone/>
            </a:pPr>
            <a:r>
              <a:rPr lang="en-US" dirty="0" smtClean="0"/>
              <a:t>	</a:t>
            </a:r>
            <a:r>
              <a:rPr lang="id-ID" dirty="0" smtClean="0"/>
              <a:t>7</a:t>
            </a:r>
            <a:r>
              <a:rPr lang="id-ID" dirty="0"/>
              <a:t>.     Untuk meningkatkan ketepatan hitungan jarak dan luas pada citra</a:t>
            </a:r>
            <a:endParaRPr lang="en-US" dirty="0"/>
          </a:p>
          <a:p>
            <a:pPr marL="0" indent="0" algn="just">
              <a:buNone/>
            </a:pPr>
            <a:r>
              <a:rPr lang="en-US" dirty="0" smtClean="0"/>
              <a:t>	</a:t>
            </a:r>
            <a:r>
              <a:rPr lang="id-ID" dirty="0" smtClean="0"/>
              <a:t>8</a:t>
            </a:r>
            <a:r>
              <a:rPr lang="id-ID" dirty="0"/>
              <a:t>.     Untuk membuat mosaik </a:t>
            </a:r>
            <a:r>
              <a:rPr lang="id-ID" dirty="0" smtClean="0"/>
              <a:t>citra</a:t>
            </a:r>
            <a:endParaRPr lang="en-US" dirty="0"/>
          </a:p>
          <a:p>
            <a:pPr marL="0" indent="0" algn="just">
              <a:buNone/>
            </a:pPr>
            <a:r>
              <a:rPr lang="en-US" dirty="0" smtClean="0"/>
              <a:t>	</a:t>
            </a:r>
            <a:r>
              <a:rPr lang="id-ID" dirty="0" smtClean="0"/>
              <a:t>9</a:t>
            </a:r>
            <a:r>
              <a:rPr lang="id-ID" dirty="0"/>
              <a:t>.	Berbagai aplikasi lain yang membutuhkan identifikasi sebuah lokasi geografis secara teliti.</a:t>
            </a:r>
            <a:endParaRPr lang="en-US" dirty="0"/>
          </a:p>
          <a:p>
            <a:pPr marL="0" indent="0">
              <a:buNone/>
            </a:pPr>
            <a:endParaRPr lang="en-US" dirty="0"/>
          </a:p>
        </p:txBody>
      </p:sp>
    </p:spTree>
    <p:extLst>
      <p:ext uri="{BB962C8B-B14F-4D97-AF65-F5344CB8AC3E}">
        <p14:creationId xmlns:p14="http://schemas.microsoft.com/office/powerpoint/2010/main" val="268683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3194" y="347730"/>
            <a:ext cx="9611418" cy="5563492"/>
          </a:xfrm>
        </p:spPr>
        <p:txBody>
          <a:bodyPr/>
          <a:lstStyle/>
          <a:p>
            <a:pPr marL="0" indent="0">
              <a:buNone/>
            </a:pPr>
            <a:r>
              <a:rPr lang="id-ID" dirty="0"/>
              <a:t>Nilai  RMS  Error  yang  rendah  akan  menghasilkan  hasil  rektifikasi  yang  akurat. Sebagai contoh, hasil transformasi boleh jadi masih berisi kesalahan yang significant karena rendahnya/sedikitnya titik control yang dimasukkan.</a:t>
            </a:r>
            <a:endParaRPr lang="en-US" dirty="0"/>
          </a:p>
          <a:p>
            <a:pPr marL="0" indent="0">
              <a:buNone/>
            </a:pPr>
            <a:endParaRPr lang="en-US" dirty="0"/>
          </a:p>
          <a:p>
            <a:pPr marL="0" indent="0">
              <a:buNone/>
            </a:pPr>
            <a:r>
              <a:rPr lang="id-ID" dirty="0"/>
              <a:t>Ada beberapa faktor yang mempengaruhi RMS Error ini yaitu :</a:t>
            </a:r>
            <a:endParaRPr lang="en-US" dirty="0"/>
          </a:p>
          <a:p>
            <a:pPr marL="0" indent="0">
              <a:buNone/>
            </a:pPr>
            <a:endParaRPr lang="en-US" dirty="0"/>
          </a:p>
          <a:p>
            <a:pPr marL="0" indent="0">
              <a:buNone/>
            </a:pPr>
            <a:r>
              <a:rPr lang="id-ID" dirty="0"/>
              <a:t>1.     Tingkat ketelitian titik kontrol </a:t>
            </a:r>
            <a:r>
              <a:rPr lang="id-ID" dirty="0" smtClean="0"/>
              <a:t>lapangan</a:t>
            </a:r>
            <a:r>
              <a:rPr lang="id-ID" dirty="0"/>
              <a:t> </a:t>
            </a:r>
            <a:endParaRPr lang="en-US" dirty="0"/>
          </a:p>
          <a:p>
            <a:pPr marL="0" indent="0">
              <a:buNone/>
            </a:pPr>
            <a:r>
              <a:rPr lang="id-ID" dirty="0"/>
              <a:t>2.     Tingkat ketelitian titik kontrol citra</a:t>
            </a:r>
            <a:endParaRPr lang="en-US" dirty="0"/>
          </a:p>
          <a:p>
            <a:pPr marL="0" indent="0">
              <a:buNone/>
            </a:pPr>
            <a:r>
              <a:rPr lang="id-ID" dirty="0" smtClean="0"/>
              <a:t>3</a:t>
            </a:r>
            <a:r>
              <a:rPr lang="id-ID" dirty="0"/>
              <a:t>.     Jumlah dan distribusi letak titik control</a:t>
            </a:r>
            <a:endParaRPr lang="en-US" dirty="0"/>
          </a:p>
          <a:p>
            <a:pPr marL="0" indent="0">
              <a:buNone/>
            </a:pPr>
            <a:r>
              <a:rPr lang="id-ID" dirty="0" smtClean="0"/>
              <a:t>4</a:t>
            </a:r>
            <a:r>
              <a:rPr lang="id-ID" dirty="0"/>
              <a:t>.     Model transformasi yang digunakan</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331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050" t="21586" r="19867" b="20862"/>
          <a:stretch/>
        </p:blipFill>
        <p:spPr>
          <a:xfrm>
            <a:off x="2884868" y="712884"/>
            <a:ext cx="8390010" cy="5314427"/>
          </a:xfrm>
          <a:prstGeom prst="rect">
            <a:avLst/>
          </a:prstGeom>
        </p:spPr>
      </p:pic>
    </p:spTree>
    <p:extLst>
      <p:ext uri="{BB962C8B-B14F-4D97-AF65-F5344CB8AC3E}">
        <p14:creationId xmlns:p14="http://schemas.microsoft.com/office/powerpoint/2010/main" val="124461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381" t="23033" r="20704" b="8710"/>
          <a:stretch/>
        </p:blipFill>
        <p:spPr>
          <a:xfrm>
            <a:off x="2717443" y="467448"/>
            <a:ext cx="7600246" cy="5843200"/>
          </a:xfrm>
          <a:prstGeom prst="rect">
            <a:avLst/>
          </a:prstGeom>
        </p:spPr>
      </p:pic>
    </p:spTree>
    <p:extLst>
      <p:ext uri="{BB962C8B-B14F-4D97-AF65-F5344CB8AC3E}">
        <p14:creationId xmlns:p14="http://schemas.microsoft.com/office/powerpoint/2010/main" val="4671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srcRect l="34826" t="21856" r="24544" b="8874"/>
          <a:stretch/>
        </p:blipFill>
        <p:spPr>
          <a:xfrm>
            <a:off x="2557670" y="543339"/>
            <a:ext cx="8762860" cy="6437009"/>
          </a:xfrm>
          <a:prstGeom prst="rect">
            <a:avLst/>
          </a:prstGeom>
        </p:spPr>
      </p:pic>
    </p:spTree>
    <p:extLst>
      <p:ext uri="{BB962C8B-B14F-4D97-AF65-F5344CB8AC3E}">
        <p14:creationId xmlns:p14="http://schemas.microsoft.com/office/powerpoint/2010/main" val="69886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101" y="656823"/>
            <a:ext cx="9920511" cy="5254399"/>
          </a:xfrm>
        </p:spPr>
        <p:txBody>
          <a:bodyPr>
            <a:normAutofit/>
          </a:bodyPr>
          <a:lstStyle/>
          <a:p>
            <a:pPr marL="0" indent="0">
              <a:buNone/>
            </a:pPr>
            <a:r>
              <a:rPr lang="id-ID" dirty="0"/>
              <a:t>Untuk setiap set titik kontrol yang telah dibuat, masukkan tabel yang berisi titik-titik koordinat awal, koordinat titik kontrol dan tingkat penyimpangan yang terjadi. Untuk akses tabel ini pilih </a:t>
            </a:r>
            <a:r>
              <a:rPr lang="id-ID" b="1" dirty="0"/>
              <a:t>View Link Table </a:t>
            </a:r>
            <a:r>
              <a:rPr lang="id-ID" dirty="0"/>
              <a:t>pada Tool </a:t>
            </a:r>
            <a:r>
              <a:rPr lang="id-ID" b="1" dirty="0"/>
              <a:t>Georeferencing</a:t>
            </a:r>
            <a:r>
              <a:rPr lang="id-ID" dirty="0" smtClean="0"/>
              <a:t>.</a:t>
            </a:r>
            <a:endParaRPr lang="en-US" dirty="0" smtClean="0"/>
          </a:p>
          <a:p>
            <a:pPr marL="0" indent="0">
              <a:buNone/>
            </a:pPr>
            <a:r>
              <a:rPr lang="id-ID" dirty="0"/>
              <a:t>Ada tiga pilihan untuk menyimpan hasil rektifikasi</a:t>
            </a:r>
            <a:endParaRPr lang="en-US" dirty="0"/>
          </a:p>
          <a:p>
            <a:pPr marL="0" indent="0">
              <a:buNone/>
            </a:pPr>
            <a:r>
              <a:rPr lang="id-ID" dirty="0"/>
              <a:t> </a:t>
            </a:r>
            <a:endParaRPr lang="en-US" dirty="0"/>
          </a:p>
          <a:p>
            <a:pPr marL="0" indent="0">
              <a:buNone/>
            </a:pPr>
            <a:r>
              <a:rPr lang="id-ID" dirty="0"/>
              <a:t>1.  Sebagai text file; anda bisa load text file bila ingin  melakukan goereferensi lagi terhadap image, dari Link table pilih </a:t>
            </a:r>
            <a:r>
              <a:rPr lang="id-ID" b="1" dirty="0"/>
              <a:t>Save</a:t>
            </a:r>
            <a:r>
              <a:rPr lang="id-ID" dirty="0"/>
              <a:t>.</a:t>
            </a:r>
            <a:endParaRPr lang="en-US" dirty="0"/>
          </a:p>
          <a:p>
            <a:pPr marL="0" indent="0">
              <a:buNone/>
            </a:pPr>
            <a:r>
              <a:rPr lang="id-ID" dirty="0"/>
              <a:t>2.  Sebagai .aux file; ini akan menyimpan semua perubahan dan file ini bisa dibaca oleh semua produk ESRI.</a:t>
            </a:r>
            <a:endParaRPr lang="en-US" dirty="0"/>
          </a:p>
          <a:p>
            <a:pPr marL="0" indent="0">
              <a:buNone/>
            </a:pPr>
            <a:r>
              <a:rPr lang="id-ID" dirty="0"/>
              <a:t>3.  Sebagai World file; ini akan membuat image baru (TIFF, ESRI Grid, atau ERDAS</a:t>
            </a:r>
            <a:endParaRPr lang="en-US" dirty="0"/>
          </a:p>
          <a:p>
            <a:pPr marL="0" indent="0">
              <a:buNone/>
            </a:pPr>
            <a:r>
              <a:rPr lang="id-ID" dirty="0"/>
              <a:t> </a:t>
            </a:r>
            <a:r>
              <a:rPr lang="id-ID" dirty="0" smtClean="0"/>
              <a:t>imagine</a:t>
            </a:r>
            <a:r>
              <a:rPr lang="id-ID" dirty="0"/>
              <a:t>) dengan menyimpan </a:t>
            </a:r>
            <a:r>
              <a:rPr lang="id-ID" dirty="0" smtClean="0"/>
              <a:t>koordinat-kootdinatnya.Gunakan </a:t>
            </a:r>
            <a:r>
              <a:rPr lang="id-ID" dirty="0"/>
              <a:t>pilihan ini bila ingin menggunakan image untuk kepentingan GIS, dari </a:t>
            </a:r>
            <a:r>
              <a:rPr lang="id-ID" dirty="0" smtClean="0"/>
              <a:t>Tool</a:t>
            </a:r>
            <a:r>
              <a:rPr lang="id-ID" b="1" dirty="0" smtClean="0"/>
              <a:t>Georeferencing </a:t>
            </a:r>
            <a:r>
              <a:rPr lang="id-ID" dirty="0"/>
              <a:t>pilih </a:t>
            </a:r>
            <a:r>
              <a:rPr lang="id-ID" b="1" dirty="0"/>
              <a:t>Rectify</a:t>
            </a:r>
            <a:r>
              <a:rPr lang="id-ID" dirty="0"/>
              <a:t>.</a:t>
            </a:r>
            <a:endParaRPr lang="en-US" dirty="0"/>
          </a:p>
          <a:p>
            <a:pPr marL="0" indent="0">
              <a:buNone/>
            </a:pPr>
            <a:r>
              <a:rPr lang="id-ID" dirty="0"/>
              <a:t/>
            </a:r>
            <a:br>
              <a:rPr lang="id-ID" dirty="0"/>
            </a:br>
            <a:endParaRPr lang="en-US" dirty="0"/>
          </a:p>
          <a:p>
            <a:pPr marL="0" indent="0">
              <a:buNone/>
            </a:pPr>
            <a:endParaRPr lang="en-US" dirty="0"/>
          </a:p>
        </p:txBody>
      </p:sp>
    </p:spTree>
    <p:extLst>
      <p:ext uri="{BB962C8B-B14F-4D97-AF65-F5344CB8AC3E}">
        <p14:creationId xmlns:p14="http://schemas.microsoft.com/office/powerpoint/2010/main" val="369362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435" y="237744"/>
            <a:ext cx="8911687" cy="638020"/>
          </a:xfrm>
        </p:spPr>
        <p:txBody>
          <a:bodyPr>
            <a:normAutofit fontScale="90000"/>
          </a:bodyPr>
          <a:lstStyle/>
          <a:p>
            <a:r>
              <a:rPr lang="en-US" dirty="0" err="1" smtClean="0"/>
              <a:t>Membuat</a:t>
            </a:r>
            <a:r>
              <a:rPr lang="en-US" dirty="0" smtClean="0"/>
              <a:t> </a:t>
            </a:r>
            <a:r>
              <a:rPr lang="en-US" dirty="0" err="1" smtClean="0"/>
              <a:t>shp</a:t>
            </a:r>
            <a:r>
              <a:rPr lang="en-US" dirty="0" smtClean="0"/>
              <a:t> file</a:t>
            </a:r>
            <a:endParaRPr lang="en-US" dirty="0"/>
          </a:p>
        </p:txBody>
      </p:sp>
      <p:sp>
        <p:nvSpPr>
          <p:cNvPr id="3" name="Content Placeholder 2"/>
          <p:cNvSpPr>
            <a:spLocks noGrp="1"/>
          </p:cNvSpPr>
          <p:nvPr>
            <p:ph idx="1"/>
          </p:nvPr>
        </p:nvSpPr>
        <p:spPr>
          <a:xfrm>
            <a:off x="455032" y="1316395"/>
            <a:ext cx="9710177" cy="4455909"/>
          </a:xfrm>
        </p:spPr>
        <p:txBody>
          <a:bodyPr>
            <a:normAutofit fontScale="92500" lnSpcReduction="10000"/>
          </a:bodyPr>
          <a:lstStyle/>
          <a:p>
            <a:pPr marL="0" indent="0">
              <a:buNone/>
            </a:pPr>
            <a:r>
              <a:rPr lang="id-ID" dirty="0"/>
              <a:t>Langkah – langkah untuk memulai digitasi onscreen adalah sebagai berikut berikut ini :</a:t>
            </a:r>
            <a:endParaRPr lang="en-US" dirty="0"/>
          </a:p>
          <a:p>
            <a:r>
              <a:rPr lang="id-ID" dirty="0" smtClean="0"/>
              <a:t>1</a:t>
            </a:r>
            <a:r>
              <a:rPr lang="id-ID" dirty="0"/>
              <a:t>.   Identifikasi terlebih dahulu objek-objek yang akan didigitasi.</a:t>
            </a:r>
            <a:endParaRPr lang="en-US" dirty="0"/>
          </a:p>
          <a:p>
            <a:r>
              <a:rPr lang="id-ID" dirty="0" smtClean="0"/>
              <a:t>2</a:t>
            </a:r>
            <a:r>
              <a:rPr lang="id-ID" dirty="0"/>
              <a:t>.  Setelah objek teridentifikasi, buatlah shapefile untuk masing-masing kategori objek melalui </a:t>
            </a:r>
            <a:r>
              <a:rPr lang="id-ID" b="1" dirty="0"/>
              <a:t>ArcCatalog</a:t>
            </a:r>
            <a:r>
              <a:rPr lang="id-ID" dirty="0"/>
              <a:t>.</a:t>
            </a:r>
            <a:endParaRPr lang="en-US" dirty="0"/>
          </a:p>
          <a:p>
            <a:r>
              <a:rPr lang="id-ID" dirty="0"/>
              <a:t>3.	Setelah ArcCatalog terbuka, masuklah ke dalam folder dimana shapefile yang akan dibuat ingin disimpan. Pada contoh berikut kita akan menyimpan shape file yang akan dibuat di folder “Pelatihan GIS” di drive E.</a:t>
            </a:r>
            <a:endParaRPr lang="en-US" dirty="0"/>
          </a:p>
          <a:p>
            <a:r>
              <a:rPr lang="id-ID" dirty="0"/>
              <a:t>4.	Klik kanan jendela sebelah kanan ArcCatalog, kemudian akan muncul beberapa pilihan, kemudian klik </a:t>
            </a:r>
            <a:r>
              <a:rPr lang="id-ID" b="1" dirty="0"/>
              <a:t>New &gt; </a:t>
            </a:r>
            <a:r>
              <a:rPr lang="id-ID" b="1" dirty="0" smtClean="0"/>
              <a:t>Shapefile</a:t>
            </a:r>
            <a:endParaRPr lang="en-US" b="1" dirty="0" smtClean="0"/>
          </a:p>
          <a:p>
            <a:r>
              <a:rPr lang="en-US" dirty="0" smtClean="0"/>
              <a:t>5.</a:t>
            </a:r>
            <a:r>
              <a:rPr lang="id-ID" dirty="0" smtClean="0"/>
              <a:t>Kemudian </a:t>
            </a:r>
            <a:r>
              <a:rPr lang="id-ID" dirty="0"/>
              <a:t>akan muncul jendela “</a:t>
            </a:r>
            <a:r>
              <a:rPr lang="id-ID" b="1" dirty="0"/>
              <a:t>Create New Shapefile</a:t>
            </a:r>
            <a:r>
              <a:rPr lang="id-ID" dirty="0"/>
              <a:t>”. Isikan nama shapefile yang akan dibuat di text box </a:t>
            </a:r>
            <a:r>
              <a:rPr lang="id-ID" b="1" dirty="0"/>
              <a:t>Name</a:t>
            </a:r>
            <a:r>
              <a:rPr lang="id-ID" dirty="0"/>
              <a:t>, dan tentukan jenis feature (Feature Type) di dropdown list </a:t>
            </a:r>
            <a:r>
              <a:rPr lang="id-ID" b="1" dirty="0"/>
              <a:t>Feature Type</a:t>
            </a:r>
            <a:r>
              <a:rPr lang="id-ID" dirty="0"/>
              <a:t>.</a:t>
            </a:r>
            <a:endParaRPr lang="en-US" dirty="0"/>
          </a:p>
          <a:p>
            <a:r>
              <a:rPr lang="id-ID" dirty="0"/>
              <a:t/>
            </a:r>
            <a:br>
              <a:rPr lang="id-ID" dirty="0"/>
            </a:br>
            <a:endParaRPr lang="en-US" b="1" dirty="0" smtClean="0"/>
          </a:p>
          <a:p>
            <a:endParaRPr lang="en-US" dirty="0"/>
          </a:p>
        </p:txBody>
      </p:sp>
      <p:pic>
        <p:nvPicPr>
          <p:cNvPr id="205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b="58697"/>
          <a:stretch/>
        </p:blipFill>
        <p:spPr bwMode="auto">
          <a:xfrm>
            <a:off x="3876446" y="4711678"/>
            <a:ext cx="3835497" cy="189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7779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29</TotalTime>
  <Words>282</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LAYOUT PETA</vt:lpstr>
      <vt:lpstr>Rektifikasi (Georeference) </vt:lpstr>
      <vt:lpstr>PowerPoint Presentation</vt:lpstr>
      <vt:lpstr>PowerPoint Presentation</vt:lpstr>
      <vt:lpstr>PowerPoint Presentation</vt:lpstr>
      <vt:lpstr>PowerPoint Presentation</vt:lpstr>
      <vt:lpstr>PowerPoint Presentation</vt:lpstr>
      <vt:lpstr>PowerPoint Presentation</vt:lpstr>
      <vt:lpstr>Membuat shp file</vt:lpstr>
      <vt:lpstr>layout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cp:revision>
  <dcterms:created xsi:type="dcterms:W3CDTF">2018-12-14T05:58:30Z</dcterms:created>
  <dcterms:modified xsi:type="dcterms:W3CDTF">2018-12-26T02:41:35Z</dcterms:modified>
</cp:coreProperties>
</file>