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857" autoAdjust="0"/>
  </p:normalViewPr>
  <p:slideViewPr>
    <p:cSldViewPr snapToGrid="0">
      <p:cViewPr>
        <p:scale>
          <a:sx n="42" d="100"/>
          <a:sy n="42" d="100"/>
        </p:scale>
        <p:origin x="-6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7692" y="1506828"/>
            <a:ext cx="9748747" cy="29106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APLIKASI EXCEL </a:t>
            </a:r>
            <a:br>
              <a:rPr lang="en-US" sz="6000" b="1" dirty="0" smtClean="0"/>
            </a:br>
            <a:r>
              <a:rPr lang="en-US" sz="6000" b="1" dirty="0" smtClean="0"/>
              <a:t>UNTUK PENGUKURAN </a:t>
            </a:r>
            <a:br>
              <a:rPr lang="en-US" sz="6000" b="1" dirty="0" smtClean="0"/>
            </a:br>
            <a:r>
              <a:rPr lang="en-US" sz="6000" b="1" dirty="0" smtClean="0"/>
              <a:t>PERKEMBANGAN EXCEL1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4990" y="5091303"/>
            <a:ext cx="3515373" cy="45144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SURYA KURNIAWAN, ST., </a:t>
            </a:r>
            <a:r>
              <a:rPr lang="en-US" b="1" dirty="0" err="1" smtClean="0">
                <a:solidFill>
                  <a:schemeClr val="tx1"/>
                </a:solidFill>
              </a:rPr>
              <a:t>M.Sc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5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0" y="548640"/>
            <a:ext cx="9875520" cy="610362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Manfaat</a:t>
            </a:r>
            <a:r>
              <a:rPr lang="en-US" sz="2400" b="1" dirty="0" smtClean="0">
                <a:solidFill>
                  <a:schemeClr val="tx1"/>
                </a:solidFill>
              </a:rPr>
              <a:t> Excel</a:t>
            </a:r>
          </a:p>
          <a:p>
            <a:pPr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Bidang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Akutansi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Ex: </a:t>
            </a:r>
            <a:r>
              <a:rPr lang="en-US" sz="2400" b="1" dirty="0" err="1" smtClean="0">
                <a:solidFill>
                  <a:schemeClr val="tx1"/>
                </a:solidFill>
              </a:rPr>
              <a:t>Menghitung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laba</a:t>
            </a:r>
            <a:r>
              <a:rPr lang="en-US" sz="2400" b="1" dirty="0" smtClean="0">
                <a:solidFill>
                  <a:schemeClr val="tx1"/>
                </a:solidFill>
              </a:rPr>
              <a:t>/</a:t>
            </a:r>
            <a:r>
              <a:rPr lang="en-US" sz="2400" b="1" dirty="0" err="1" smtClean="0">
                <a:solidFill>
                  <a:schemeClr val="tx1"/>
                </a:solidFill>
              </a:rPr>
              <a:t>rugi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hutang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Gaji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karyawan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2. </a:t>
            </a:r>
            <a:r>
              <a:rPr lang="en-US" sz="2400" b="1" dirty="0" err="1" smtClean="0">
                <a:solidFill>
                  <a:schemeClr val="tx1"/>
                </a:solidFill>
              </a:rPr>
              <a:t>Bidang</a:t>
            </a:r>
            <a:r>
              <a:rPr lang="en-US" sz="2400" b="1" dirty="0" smtClean="0">
                <a:solidFill>
                  <a:schemeClr val="tx1"/>
                </a:solidFill>
              </a:rPr>
              <a:t> survey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pemetaan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</a:rPr>
              <a:t>melakukan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kalkulasi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matematis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mengolah</a:t>
            </a:r>
            <a:r>
              <a:rPr lang="en-US" sz="2400" b="1" dirty="0" smtClean="0">
                <a:solidFill>
                  <a:schemeClr val="tx1"/>
                </a:solidFill>
              </a:rPr>
              <a:t> data, </a:t>
            </a:r>
            <a:r>
              <a:rPr lang="en-US" sz="2400" b="1" dirty="0" err="1" smtClean="0">
                <a:solidFill>
                  <a:schemeClr val="tx1"/>
                </a:solidFill>
              </a:rPr>
              <a:t>mebuat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grafik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operasi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tabel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Kelebihan</a:t>
            </a:r>
            <a:r>
              <a:rPr lang="en-US" sz="2400" b="1" dirty="0" smtClean="0">
                <a:solidFill>
                  <a:schemeClr val="tx1"/>
                </a:solidFill>
              </a:rPr>
              <a:t> Excel</a:t>
            </a:r>
          </a:p>
          <a:p>
            <a:pPr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 Data </a:t>
            </a:r>
          </a:p>
          <a:p>
            <a:pPr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Formula Excel</a:t>
            </a:r>
          </a:p>
          <a:p>
            <a:pPr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8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505" y="0"/>
            <a:ext cx="8911687" cy="8458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Format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Extensi</a:t>
            </a:r>
            <a:r>
              <a:rPr lang="en-US" b="1" dirty="0"/>
              <a:t> File Microsoft Excel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120140"/>
            <a:ext cx="11414760" cy="56921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Dari </a:t>
            </a:r>
            <a:r>
              <a:rPr lang="en-US" sz="2400" dirty="0" err="1">
                <a:solidFill>
                  <a:schemeClr val="tx1"/>
                </a:solidFill>
              </a:rPr>
              <a:t>pertama</a:t>
            </a:r>
            <a:r>
              <a:rPr lang="en-US" sz="2400" dirty="0">
                <a:solidFill>
                  <a:schemeClr val="tx1"/>
                </a:solidFill>
              </a:rPr>
              <a:t> kali </a:t>
            </a:r>
            <a:r>
              <a:rPr lang="en-US" sz="2400" dirty="0" err="1">
                <a:solidFill>
                  <a:schemeClr val="tx1"/>
                </a:solidFill>
              </a:rPr>
              <a:t>dirilis</a:t>
            </a:r>
            <a:r>
              <a:rPr lang="en-US" sz="2400" dirty="0">
                <a:solidFill>
                  <a:schemeClr val="tx1"/>
                </a:solidFill>
              </a:rPr>
              <a:t>, Excel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format </a:t>
            </a:r>
            <a:r>
              <a:rPr lang="en-US" sz="2400" dirty="0" err="1">
                <a:solidFill>
                  <a:schemeClr val="tx1"/>
                </a:solidFill>
              </a:rPr>
              <a:t>berkas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biner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Binary Interchange File Format (BIFF)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format </a:t>
            </a:r>
            <a:r>
              <a:rPr lang="en-US" sz="2400" dirty="0" err="1">
                <a:solidFill>
                  <a:schemeClr val="tx1"/>
                </a:solidFill>
              </a:rPr>
              <a:t>berkas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utamanya</a:t>
            </a:r>
            <a:r>
              <a:rPr lang="en-US" sz="2400" dirty="0">
                <a:solidFill>
                  <a:schemeClr val="tx1"/>
                </a:solidFill>
              </a:rPr>
              <a:t>. Hal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berubah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ketika</a:t>
            </a:r>
            <a:r>
              <a:rPr lang="en-US" sz="2400" dirty="0">
                <a:solidFill>
                  <a:schemeClr val="tx1"/>
                </a:solidFill>
              </a:rPr>
              <a:t> Microsoft </a:t>
            </a:r>
            <a:r>
              <a:rPr lang="en-US" sz="2400" dirty="0" err="1">
                <a:solidFill>
                  <a:schemeClr val="tx1"/>
                </a:solidFill>
              </a:rPr>
              <a:t>merilis</a:t>
            </a:r>
            <a:r>
              <a:rPr lang="en-US" sz="2400" dirty="0">
                <a:solidFill>
                  <a:schemeClr val="tx1"/>
                </a:solidFill>
              </a:rPr>
              <a:t> Office System 2007 yang </a:t>
            </a:r>
            <a:r>
              <a:rPr lang="en-US" sz="2400" dirty="0" err="1">
                <a:solidFill>
                  <a:schemeClr val="tx1"/>
                </a:solidFill>
              </a:rPr>
              <a:t>memperkenalkan</a:t>
            </a:r>
            <a:r>
              <a:rPr lang="en-US" sz="2400" dirty="0">
                <a:solidFill>
                  <a:schemeClr val="tx1"/>
                </a:solidFill>
              </a:rPr>
              <a:t> Office Open XML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format </a:t>
            </a:r>
            <a:r>
              <a:rPr lang="en-US" sz="2400" dirty="0" err="1">
                <a:solidFill>
                  <a:schemeClr val="tx1"/>
                </a:solidFill>
              </a:rPr>
              <a:t>berkas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utamanya</a:t>
            </a:r>
            <a:r>
              <a:rPr lang="en-US" sz="2400" dirty="0">
                <a:solidFill>
                  <a:schemeClr val="tx1"/>
                </a:solidFill>
              </a:rPr>
              <a:t>. Office Open XML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kontainer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berbasis</a:t>
            </a:r>
            <a:r>
              <a:rPr lang="en-US" sz="2400" dirty="0">
                <a:solidFill>
                  <a:schemeClr val="tx1"/>
                </a:solidFill>
              </a:rPr>
              <a:t> XML yang </a:t>
            </a:r>
            <a:r>
              <a:rPr lang="en-US" sz="2400" dirty="0" err="1">
                <a:solidFill>
                  <a:schemeClr val="tx1"/>
                </a:solidFill>
              </a:rPr>
              <a:t>mirip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XML Spreadsheet (XMLSS), yang </a:t>
            </a:r>
            <a:r>
              <a:rPr lang="en-US" sz="2400" dirty="0" err="1">
                <a:solidFill>
                  <a:schemeClr val="tx1"/>
                </a:solidFill>
              </a:rPr>
              <a:t>diperkenalkan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Excel 2002. </a:t>
            </a:r>
            <a:r>
              <a:rPr lang="en-US" sz="2400" dirty="0" err="1">
                <a:solidFill>
                  <a:schemeClr val="tx1"/>
                </a:solidFill>
              </a:rPr>
              <a:t>Berkas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versi</a:t>
            </a:r>
            <a:r>
              <a:rPr lang="en-US" sz="2400" dirty="0">
                <a:solidFill>
                  <a:schemeClr val="tx1"/>
                </a:solidFill>
              </a:rPr>
              <a:t> XML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menyimpan</a:t>
            </a:r>
            <a:r>
              <a:rPr lang="en-US" sz="2400" dirty="0">
                <a:solidFill>
                  <a:schemeClr val="tx1"/>
                </a:solidFill>
              </a:rPr>
              <a:t> macro VBA.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Meskipun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mendukung</a:t>
            </a:r>
            <a:r>
              <a:rPr lang="en-US" sz="2400" dirty="0">
                <a:solidFill>
                  <a:schemeClr val="tx1"/>
                </a:solidFill>
              </a:rPr>
              <a:t> format XML yang </a:t>
            </a:r>
            <a:r>
              <a:rPr lang="en-US" sz="2400" dirty="0" err="1">
                <a:solidFill>
                  <a:schemeClr val="tx1"/>
                </a:solidFill>
              </a:rPr>
              <a:t>baru</a:t>
            </a:r>
            <a:r>
              <a:rPr lang="en-US" sz="2400" dirty="0">
                <a:solidFill>
                  <a:schemeClr val="tx1"/>
                </a:solidFill>
              </a:rPr>
              <a:t>, Excel 2007 </a:t>
            </a:r>
            <a:r>
              <a:rPr lang="en-US" sz="2400" dirty="0" err="1">
                <a:solidFill>
                  <a:schemeClr val="tx1"/>
                </a:solidFill>
              </a:rPr>
              <a:t>masih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mendukung</a:t>
            </a:r>
            <a:r>
              <a:rPr lang="en-US" sz="2400" dirty="0">
                <a:solidFill>
                  <a:schemeClr val="tx1"/>
                </a:solidFill>
              </a:rPr>
              <a:t> format-format </a:t>
            </a:r>
            <a:r>
              <a:rPr lang="en-US" sz="2400" dirty="0" err="1">
                <a:solidFill>
                  <a:schemeClr val="tx1"/>
                </a:solidFill>
              </a:rPr>
              <a:t>lamanya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masih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berbasis</a:t>
            </a:r>
            <a:r>
              <a:rPr lang="en-US" sz="2400" dirty="0">
                <a:solidFill>
                  <a:schemeClr val="tx1"/>
                </a:solidFill>
              </a:rPr>
              <a:t> BIFF yang </a:t>
            </a:r>
            <a:r>
              <a:rPr lang="en-US" sz="2400" dirty="0" err="1">
                <a:solidFill>
                  <a:schemeClr val="tx1"/>
                </a:solidFill>
              </a:rPr>
              <a:t>tradisional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Selain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kebanyakan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versi</a:t>
            </a:r>
            <a:r>
              <a:rPr lang="en-US" sz="2400" dirty="0">
                <a:solidFill>
                  <a:schemeClr val="tx1"/>
                </a:solidFill>
              </a:rPr>
              <a:t> Microsoft Excel </a:t>
            </a:r>
            <a:r>
              <a:rPr lang="en-US" sz="2400" dirty="0" err="1">
                <a:solidFill>
                  <a:schemeClr val="tx1"/>
                </a:solidFill>
              </a:rPr>
              <a:t>juga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mendukung</a:t>
            </a:r>
            <a:r>
              <a:rPr lang="en-US" sz="2400" dirty="0">
                <a:solidFill>
                  <a:schemeClr val="tx1"/>
                </a:solidFill>
              </a:rPr>
              <a:t> format Comma Separated Values (CSV), DBase File (DBF), </a:t>
            </a:r>
            <a:r>
              <a:rPr lang="en-US" sz="2400" dirty="0" err="1">
                <a:solidFill>
                  <a:schemeClr val="tx1"/>
                </a:solidFill>
              </a:rPr>
              <a:t>SYmbolic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LinK</a:t>
            </a:r>
            <a:r>
              <a:rPr lang="en-US" sz="2400" dirty="0">
                <a:solidFill>
                  <a:schemeClr val="tx1"/>
                </a:solidFill>
              </a:rPr>
              <a:t> (SYLK), Data Interchange Format (DIF)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banyak</a:t>
            </a:r>
            <a:r>
              <a:rPr lang="en-US" sz="2400" dirty="0">
                <a:solidFill>
                  <a:schemeClr val="tx1"/>
                </a:solidFill>
              </a:rPr>
              <a:t> format </a:t>
            </a:r>
            <a:r>
              <a:rPr lang="en-US" sz="2400" dirty="0" err="1">
                <a:solidFill>
                  <a:schemeClr val="tx1"/>
                </a:solidFill>
              </a:rPr>
              <a:t>lainnya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termasuk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antaranya</a:t>
            </a:r>
            <a:r>
              <a:rPr lang="en-US" sz="2400" dirty="0">
                <a:solidFill>
                  <a:schemeClr val="tx1"/>
                </a:solidFill>
              </a:rPr>
              <a:t> format worksheet </a:t>
            </a:r>
            <a:r>
              <a:rPr lang="en-US" sz="2400" dirty="0" err="1">
                <a:solidFill>
                  <a:schemeClr val="tx1"/>
                </a:solidFill>
              </a:rPr>
              <a:t>milik</a:t>
            </a:r>
            <a:r>
              <a:rPr lang="en-US" sz="2400" dirty="0">
                <a:solidFill>
                  <a:schemeClr val="tx1"/>
                </a:solidFill>
              </a:rPr>
              <a:t> Lotus 1-2-3 (WKS, WK1, WK2,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lain-lain)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Quattro Pro.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3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8621" y="561982"/>
            <a:ext cx="11407139" cy="5957385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beberapa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ekstensi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Microsoft Excel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default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Microsoft Excel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sebelum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12.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BIFF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menyimpan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VBA.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worksheet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Microsoft Excel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sebelum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12.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BIFF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menyimpan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VBA.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*.XML,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XML Spreadsheet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mampu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menampung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VBA.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Add-in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sebelum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12.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BIFF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menyimpan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macro VBA,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menambahkan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kemampuan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Microsoft Excel.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xlsx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default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worksheet Microsoft Excel 12,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XML.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menyimpan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VBA,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keamanan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Sebenarnya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arsip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terkompres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berformat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ZIP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XML.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pengganti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 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24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08952" y="1407778"/>
            <a:ext cx="11469688" cy="4863506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worksheet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Microsoft Excel 12,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XML,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tapi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menyimpan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VBA.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xlsb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worksheet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Microsoft Excel 12,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XML,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tapi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dikodekan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Format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keunggulan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dibuka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efisien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dibuatnya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menangani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worksheet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puluhan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ratusan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xltm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worksheet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Microsoft Excel 12,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XML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tapi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mampu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menyimpan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VBA.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pengganti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format*.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Excel Add-in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menambah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kemampuan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12.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default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mampu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menangani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VBA,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menambahkan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kemampuan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Excel. </a:t>
            </a:r>
          </a:p>
        </p:txBody>
      </p:sp>
    </p:spTree>
    <p:extLst>
      <p:ext uri="{BB962C8B-B14F-4D97-AF65-F5344CB8AC3E}">
        <p14:creationId xmlns:p14="http://schemas.microsoft.com/office/powerpoint/2010/main" val="258056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646" y="96076"/>
            <a:ext cx="8911687" cy="689535"/>
          </a:xfrm>
        </p:spPr>
        <p:txBody>
          <a:bodyPr/>
          <a:lstStyle/>
          <a:p>
            <a:r>
              <a:rPr lang="en-US" b="1" dirty="0" err="1" smtClean="0"/>
              <a:t>Perkembangan</a:t>
            </a:r>
            <a:r>
              <a:rPr lang="en-US" b="1" dirty="0" smtClean="0"/>
              <a:t> Excel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745" y="2324211"/>
            <a:ext cx="6846849" cy="4533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Pertanyaan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awal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Apa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itu</a:t>
            </a:r>
            <a:r>
              <a:rPr lang="en-US" sz="2800" b="1" dirty="0" smtClean="0">
                <a:solidFill>
                  <a:schemeClr val="tx1"/>
                </a:solidFill>
              </a:rPr>
              <a:t> Microsoft Excel?</a:t>
            </a:r>
          </a:p>
          <a:p>
            <a:pPr>
              <a:buAutoNum type="arabicPeriod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Mengapa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kita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harus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mengerti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memahami</a:t>
            </a:r>
            <a:r>
              <a:rPr lang="en-US" sz="2800" b="1" dirty="0" smtClean="0">
                <a:solidFill>
                  <a:schemeClr val="tx1"/>
                </a:solidFill>
              </a:rPr>
              <a:t> excel?</a:t>
            </a:r>
          </a:p>
          <a:p>
            <a:pPr>
              <a:buAutoNum type="arabicPeriod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Apa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kegunaan</a:t>
            </a:r>
            <a:r>
              <a:rPr lang="en-US" sz="2800" b="1" dirty="0" smtClean="0">
                <a:solidFill>
                  <a:schemeClr val="tx1"/>
                </a:solidFill>
              </a:rPr>
              <a:t> excel </a:t>
            </a:r>
            <a:r>
              <a:rPr lang="en-US" sz="2800" b="1" dirty="0" err="1" smtClean="0">
                <a:solidFill>
                  <a:schemeClr val="tx1"/>
                </a:solidFill>
              </a:rPr>
              <a:t>dalam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bidang</a:t>
            </a:r>
            <a:r>
              <a:rPr lang="en-US" sz="2800" b="1" dirty="0" smtClean="0">
                <a:solidFill>
                  <a:schemeClr val="tx1"/>
                </a:solidFill>
              </a:rPr>
              <a:t> survey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pemetaan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6892" y="116537"/>
            <a:ext cx="2243281" cy="2207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516" y="1452842"/>
            <a:ext cx="3144644" cy="505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8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985" y="178419"/>
            <a:ext cx="10147610" cy="64677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Microsoft Excel </a:t>
            </a:r>
            <a:r>
              <a:rPr lang="en-US" sz="2800" dirty="0" err="1" smtClean="0">
                <a:solidFill>
                  <a:schemeClr val="tx1"/>
                </a:solidFill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program </a:t>
            </a:r>
            <a:r>
              <a:rPr lang="en-US" sz="2800" dirty="0" err="1" smtClean="0">
                <a:solidFill>
                  <a:schemeClr val="tx1"/>
                </a:solidFill>
              </a:rPr>
              <a:t>aplikasi</a:t>
            </a:r>
            <a:r>
              <a:rPr lang="en-US" sz="2800" dirty="0" smtClean="0">
                <a:solidFill>
                  <a:schemeClr val="tx1"/>
                </a:solidFill>
              </a:rPr>
              <a:t> computer yang </a:t>
            </a:r>
            <a:r>
              <a:rPr lang="en-US" sz="2800" dirty="0" err="1" smtClean="0">
                <a:solidFill>
                  <a:schemeClr val="tx1"/>
                </a:solidFill>
              </a:rPr>
              <a:t>dibangun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dikembangkan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serta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dididtribusikan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Microsoft Corporation, </a:t>
            </a:r>
            <a:r>
              <a:rPr lang="en-US" sz="2800" dirty="0" err="1" smtClean="0">
                <a:solidFill>
                  <a:schemeClr val="tx1"/>
                </a:solidFill>
              </a:rPr>
              <a:t>dimana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aplikasi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lembar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kerja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</a:rPr>
              <a:t>Spreadsheet 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lembar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kerja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elektronik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system </a:t>
            </a:r>
            <a:r>
              <a:rPr lang="en-US" sz="2800" dirty="0" err="1" smtClean="0">
                <a:solidFill>
                  <a:schemeClr val="tx1"/>
                </a:solidFill>
              </a:rPr>
              <a:t>operasi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berbasis</a:t>
            </a:r>
            <a:r>
              <a:rPr lang="en-US" sz="2800" dirty="0" smtClean="0">
                <a:solidFill>
                  <a:schemeClr val="tx1"/>
                </a:solidFill>
              </a:rPr>
              <a:t> Windows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mac </a:t>
            </a:r>
            <a:r>
              <a:rPr lang="en-US" sz="2800" dirty="0" err="1" smtClean="0">
                <a:solidFill>
                  <a:schemeClr val="tx1"/>
                </a:solidFill>
              </a:rPr>
              <a:t>Os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Excel </a:t>
            </a:r>
            <a:r>
              <a:rPr lang="en-US" sz="2800" dirty="0" err="1" smtClean="0">
                <a:solidFill>
                  <a:schemeClr val="tx1"/>
                </a:solidFill>
              </a:rPr>
              <a:t>sendiri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operasi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perhitungan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pengolahan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angka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mempresentasikasn</a:t>
            </a:r>
            <a:r>
              <a:rPr lang="en-US" sz="2800" dirty="0" smtClean="0">
                <a:solidFill>
                  <a:schemeClr val="tx1"/>
                </a:solidFill>
              </a:rPr>
              <a:t> data </a:t>
            </a:r>
            <a:r>
              <a:rPr lang="en-US" sz="2800" dirty="0" err="1" smtClean="0">
                <a:solidFill>
                  <a:schemeClr val="tx1"/>
                </a:solidFill>
              </a:rPr>
              <a:t>hasil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tabulasi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grafik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</a:rPr>
              <a:t> Survey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pemetaan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mengolah</a:t>
            </a:r>
            <a:r>
              <a:rPr lang="en-US" sz="2800" dirty="0" smtClean="0">
                <a:solidFill>
                  <a:schemeClr val="tx1"/>
                </a:solidFill>
              </a:rPr>
              <a:t> data </a:t>
            </a:r>
            <a:r>
              <a:rPr lang="en-US" sz="2800" dirty="0" err="1" smtClean="0">
                <a:solidFill>
                  <a:schemeClr val="tx1"/>
                </a:solidFill>
              </a:rPr>
              <a:t>angka-angka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hasil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pengukuran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aplikasi</a:t>
            </a:r>
            <a:r>
              <a:rPr lang="en-US" sz="2800" dirty="0" smtClean="0">
                <a:solidFill>
                  <a:schemeClr val="tx1"/>
                </a:solidFill>
              </a:rPr>
              <a:t> program Excel </a:t>
            </a:r>
            <a:r>
              <a:rPr lang="en-US" sz="2800" dirty="0" err="1" smtClean="0">
                <a:solidFill>
                  <a:schemeClr val="tx1"/>
                </a:solidFill>
              </a:rPr>
              <a:t>tepat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serta</a:t>
            </a:r>
            <a:r>
              <a:rPr lang="en-US" sz="2800" dirty="0" smtClean="0">
                <a:solidFill>
                  <a:schemeClr val="tx1"/>
                </a:solidFill>
              </a:rPr>
              <a:t> Excel </a:t>
            </a:r>
            <a:r>
              <a:rPr lang="en-US" sz="2800" dirty="0" err="1" smtClean="0">
                <a:solidFill>
                  <a:schemeClr val="tx1"/>
                </a:solidFill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banyak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sekali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fitur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juga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475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295" y="192505"/>
            <a:ext cx="10202779" cy="64248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Excel </a:t>
            </a:r>
            <a:r>
              <a:rPr lang="en-US" sz="2800" b="1" dirty="0" err="1" smtClean="0">
                <a:solidFill>
                  <a:schemeClr val="tx1"/>
                </a:solidFill>
              </a:rPr>
              <a:t>memiliki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fitur</a:t>
            </a:r>
            <a:r>
              <a:rPr lang="en-US" sz="2800" b="1" dirty="0" smtClean="0">
                <a:solidFill>
                  <a:schemeClr val="tx1"/>
                </a:solidFill>
              </a:rPr>
              <a:t>  formula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fungsi</a:t>
            </a:r>
            <a:r>
              <a:rPr lang="en-US" sz="2800" b="1" dirty="0" smtClean="0">
                <a:solidFill>
                  <a:schemeClr val="tx1"/>
                </a:solidFill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</a:rPr>
              <a:t>banyak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sehingga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banyak</a:t>
            </a:r>
            <a:r>
              <a:rPr lang="en-US" sz="2800" b="1" dirty="0" smtClean="0">
                <a:solidFill>
                  <a:schemeClr val="tx1"/>
                </a:solidFill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</a:rPr>
              <a:t>menggunakan</a:t>
            </a:r>
            <a:r>
              <a:rPr lang="en-US" sz="2800" b="1" dirty="0" smtClean="0">
                <a:solidFill>
                  <a:schemeClr val="tx1"/>
                </a:solidFill>
              </a:rPr>
              <a:t> excel </a:t>
            </a:r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mengolah</a:t>
            </a:r>
            <a:r>
              <a:rPr lang="en-US" sz="2800" b="1" dirty="0" smtClean="0">
                <a:solidFill>
                  <a:schemeClr val="tx1"/>
                </a:solidFill>
              </a:rPr>
              <a:t> data </a:t>
            </a:r>
            <a:r>
              <a:rPr lang="en-US" sz="2800" b="1" dirty="0" err="1" smtClean="0">
                <a:solidFill>
                  <a:schemeClr val="tx1"/>
                </a:solidFill>
              </a:rPr>
              <a:t>angka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secara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cepat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tepat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semi </a:t>
            </a:r>
            <a:r>
              <a:rPr lang="en-US" sz="2800" b="1" dirty="0" err="1" smtClean="0">
                <a:solidFill>
                  <a:schemeClr val="tx1"/>
                </a:solidFill>
              </a:rPr>
              <a:t>otomatis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Formula yang </a:t>
            </a:r>
            <a:r>
              <a:rPr lang="en-US" sz="2800" b="1" dirty="0" err="1" smtClean="0">
                <a:solidFill>
                  <a:schemeClr val="tx1"/>
                </a:solidFill>
              </a:rPr>
              <a:t>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diexcel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bisa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digunakan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dalam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perhitungan</a:t>
            </a:r>
            <a:r>
              <a:rPr lang="en-US" sz="2800" b="1" dirty="0" smtClean="0">
                <a:solidFill>
                  <a:schemeClr val="tx1"/>
                </a:solidFill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</a:rPr>
              <a:t>sederhana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sampai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dengan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kalkulasi</a:t>
            </a:r>
            <a:r>
              <a:rPr lang="en-US" sz="2800" b="1" dirty="0" smtClean="0">
                <a:solidFill>
                  <a:schemeClr val="tx1"/>
                </a:solidFill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</a:rPr>
              <a:t>komleks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baik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data </a:t>
            </a:r>
            <a:r>
              <a:rPr lang="en-US" sz="2800" b="1" dirty="0" err="1" smtClean="0">
                <a:solidFill>
                  <a:schemeClr val="tx1"/>
                </a:solidFill>
              </a:rPr>
              <a:t>berbentuk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angka</a:t>
            </a:r>
            <a:r>
              <a:rPr lang="en-US" sz="2800" b="1" dirty="0" smtClean="0">
                <a:solidFill>
                  <a:schemeClr val="tx1"/>
                </a:solidFill>
              </a:rPr>
              <a:t>, data </a:t>
            </a:r>
            <a:r>
              <a:rPr lang="en-US" sz="2800" b="1" dirty="0" err="1" smtClean="0">
                <a:solidFill>
                  <a:schemeClr val="tx1"/>
                </a:solidFill>
              </a:rPr>
              <a:t>teks</a:t>
            </a:r>
            <a:r>
              <a:rPr lang="en-US" sz="2800" b="1" dirty="0" smtClean="0">
                <a:solidFill>
                  <a:schemeClr val="tx1"/>
                </a:solidFill>
              </a:rPr>
              <a:t> data </a:t>
            </a:r>
            <a:r>
              <a:rPr lang="en-US" sz="2800" b="1" dirty="0" err="1" smtClean="0">
                <a:solidFill>
                  <a:schemeClr val="tx1"/>
                </a:solidFill>
              </a:rPr>
              <a:t>tanggal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waktu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serta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kombinasi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dari</a:t>
            </a:r>
            <a:r>
              <a:rPr lang="en-US" sz="2800" b="1" dirty="0" smtClean="0">
                <a:solidFill>
                  <a:schemeClr val="tx1"/>
                </a:solidFill>
              </a:rPr>
              <a:t> data-data </a:t>
            </a:r>
            <a:r>
              <a:rPr lang="en-US" sz="2800" b="1" dirty="0" err="1" smtClean="0">
                <a:solidFill>
                  <a:schemeClr val="tx1"/>
                </a:solidFill>
              </a:rPr>
              <a:t>tersebut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Excel </a:t>
            </a:r>
            <a:r>
              <a:rPr lang="en-US" sz="2800" b="1" dirty="0" err="1" smtClean="0">
                <a:solidFill>
                  <a:schemeClr val="tx1"/>
                </a:solidFill>
              </a:rPr>
              <a:t>bekerja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suatu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sistem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</a:rPr>
              <a:t>workbook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yaitu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sebuah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buka</a:t>
            </a:r>
            <a:r>
              <a:rPr lang="en-US" sz="2800" b="1" dirty="0" smtClean="0">
                <a:solidFill>
                  <a:schemeClr val="tx1"/>
                </a:solidFill>
              </a:rPr>
              <a:t> digital yang </a:t>
            </a:r>
            <a:r>
              <a:rPr lang="en-US" sz="2800" b="1" dirty="0" err="1" smtClean="0">
                <a:solidFill>
                  <a:schemeClr val="tx1"/>
                </a:solidFill>
              </a:rPr>
              <a:t>berisikan</a:t>
            </a:r>
            <a:r>
              <a:rPr lang="en-US" sz="2800" b="1" dirty="0" smtClean="0">
                <a:solidFill>
                  <a:schemeClr val="tx1"/>
                </a:solidFill>
              </a:rPr>
              <a:t> worksheet </a:t>
            </a:r>
            <a:r>
              <a:rPr lang="en-US" sz="2800" b="1" dirty="0" err="1" smtClean="0">
                <a:solidFill>
                  <a:schemeClr val="tx1"/>
                </a:solidFill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lembaran-lemabaran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kertas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dalam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buku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lembar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kerja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Dimana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didalam</a:t>
            </a:r>
            <a:r>
              <a:rPr lang="en-US" sz="2800" b="1" dirty="0" smtClean="0">
                <a:solidFill>
                  <a:schemeClr val="tx1"/>
                </a:solidFill>
              </a:rPr>
              <a:t> worksheet </a:t>
            </a:r>
            <a:r>
              <a:rPr lang="en-US" sz="2800" b="1" dirty="0" err="1" smtClean="0">
                <a:solidFill>
                  <a:schemeClr val="tx1"/>
                </a:solidFill>
              </a:rPr>
              <a:t>terdapat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baris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kolom</a:t>
            </a:r>
            <a:r>
              <a:rPr lang="en-US" sz="2800" b="1" dirty="0" smtClean="0">
                <a:solidFill>
                  <a:schemeClr val="tx1"/>
                </a:solidFill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</a:rPr>
              <a:t>membentuk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kecil-kecil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berupa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tempat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menginputkan</a:t>
            </a:r>
            <a:r>
              <a:rPr lang="en-US" sz="2800" b="1" dirty="0" smtClean="0">
                <a:solidFill>
                  <a:schemeClr val="tx1"/>
                </a:solidFill>
              </a:rPr>
              <a:t> data.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1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372" y="296214"/>
            <a:ext cx="8911687" cy="850005"/>
          </a:xfrm>
        </p:spPr>
        <p:txBody>
          <a:bodyPr/>
          <a:lstStyle/>
          <a:p>
            <a:r>
              <a:rPr lang="en-US" dirty="0" smtClean="0"/>
              <a:t>PERKEMBANGAN EXCEL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320" y="940479"/>
            <a:ext cx="10934700" cy="5368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1982, Microsoft </a:t>
            </a: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program </a:t>
            </a:r>
            <a:r>
              <a:rPr lang="en-US" sz="2000" i="1" dirty="0">
                <a:solidFill>
                  <a:schemeClr val="tx1"/>
                </a:solidFill>
              </a:rPr>
              <a:t>spreadsheet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Multiplan</a:t>
            </a:r>
            <a:r>
              <a:rPr lang="en-US" sz="2000" dirty="0">
                <a:solidFill>
                  <a:schemeClr val="tx1"/>
                </a:solidFill>
              </a:rPr>
              <a:t>, yang </a:t>
            </a:r>
            <a:r>
              <a:rPr lang="en-US" sz="2000" dirty="0" err="1">
                <a:solidFill>
                  <a:schemeClr val="tx1"/>
                </a:solidFill>
              </a:rPr>
              <a:t>sangat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populer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 CP/M, </a:t>
            </a:r>
            <a:r>
              <a:rPr lang="en-US" sz="2000" dirty="0" err="1">
                <a:solidFill>
                  <a:schemeClr val="tx1"/>
                </a:solidFill>
              </a:rPr>
              <a:t>tapi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MS-DOS </a:t>
            </a:r>
            <a:r>
              <a:rPr lang="en-US" sz="2000" dirty="0" err="1">
                <a:solidFill>
                  <a:schemeClr val="tx1"/>
                </a:solidFill>
              </a:rPr>
              <a:t>mengingat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sana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sudah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berdiri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saingannya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yakni</a:t>
            </a:r>
            <a:r>
              <a:rPr lang="en-US" sz="2000" dirty="0">
                <a:solidFill>
                  <a:schemeClr val="tx1"/>
                </a:solidFill>
              </a:rPr>
              <a:t> Lotus 1-2-3. Hal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Microsoft </a:t>
            </a:r>
            <a:r>
              <a:rPr lang="en-US" sz="2000" dirty="0" err="1">
                <a:solidFill>
                  <a:schemeClr val="tx1"/>
                </a:solidFill>
              </a:rPr>
              <a:t>memulai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program spreadsheet yang </a:t>
            </a:r>
            <a:r>
              <a:rPr lang="en-US" sz="2000" dirty="0" err="1">
                <a:solidFill>
                  <a:schemeClr val="tx1"/>
                </a:solidFill>
              </a:rPr>
              <a:t>baru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Excel,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tujuan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seperti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dikatakan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Doug </a:t>
            </a:r>
            <a:r>
              <a:rPr lang="en-US" sz="2000" dirty="0" err="1">
                <a:solidFill>
                  <a:schemeClr val="tx1"/>
                </a:solidFill>
              </a:rPr>
              <a:t>Klunder</a:t>
            </a:r>
            <a:r>
              <a:rPr lang="en-US" sz="2000" dirty="0">
                <a:solidFill>
                  <a:schemeClr val="tx1"/>
                </a:solidFill>
              </a:rPr>
              <a:t>, "</a:t>
            </a:r>
            <a:r>
              <a:rPr lang="en-US" sz="2000" i="1" dirty="0">
                <a:solidFill>
                  <a:schemeClr val="tx1"/>
                </a:solidFill>
              </a:rPr>
              <a:t>do everything 1-2-3 does and do it better" </a:t>
            </a:r>
            <a:r>
              <a:rPr lang="en-US" sz="2000" dirty="0" err="1">
                <a:solidFill>
                  <a:schemeClr val="tx1"/>
                </a:solidFill>
              </a:rPr>
              <a:t>melakukan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apa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1-2-3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lagi</a:t>
            </a:r>
            <a:r>
              <a:rPr lang="en-US" sz="2000" dirty="0" smtClean="0">
                <a:solidFill>
                  <a:schemeClr val="tx1"/>
                </a:solidFill>
              </a:rPr>
              <a:t>".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</a:rPr>
              <a:t>Versi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pertama</a:t>
            </a:r>
            <a:r>
              <a:rPr lang="en-US" sz="2000" dirty="0">
                <a:solidFill>
                  <a:schemeClr val="tx1"/>
                </a:solidFill>
              </a:rPr>
              <a:t> Excel </a:t>
            </a:r>
            <a:r>
              <a:rPr lang="en-US" sz="2000" dirty="0" err="1">
                <a:solidFill>
                  <a:schemeClr val="tx1"/>
                </a:solidFill>
              </a:rPr>
              <a:t>dirilis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Macintosh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1985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versi</a:t>
            </a:r>
            <a:r>
              <a:rPr lang="en-US" sz="2000" dirty="0">
                <a:solidFill>
                  <a:schemeClr val="tx1"/>
                </a:solidFill>
              </a:rPr>
              <a:t> Windows-</a:t>
            </a:r>
            <a:r>
              <a:rPr lang="en-US" sz="2000" dirty="0" err="1">
                <a:solidFill>
                  <a:schemeClr val="tx1"/>
                </a:solidFill>
              </a:rPr>
              <a:t>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menyusul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dinomori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versi</a:t>
            </a:r>
            <a:r>
              <a:rPr lang="en-US" sz="2000" dirty="0">
                <a:solidFill>
                  <a:schemeClr val="tx1"/>
                </a:solidFill>
              </a:rPr>
              <a:t> 2.0)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November 1987. Lotus </a:t>
            </a:r>
            <a:r>
              <a:rPr lang="en-US" sz="2000" dirty="0" err="1">
                <a:solidFill>
                  <a:schemeClr val="tx1"/>
                </a:solidFill>
              </a:rPr>
              <a:t>ternyata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terlambat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turun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pasar</a:t>
            </a:r>
            <a:r>
              <a:rPr lang="en-US" sz="2000" dirty="0">
                <a:solidFill>
                  <a:schemeClr val="tx1"/>
                </a:solidFill>
              </a:rPr>
              <a:t> program spreadsheet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Windows,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tersebut</a:t>
            </a:r>
            <a:r>
              <a:rPr lang="en-US" sz="2000" dirty="0">
                <a:solidFill>
                  <a:schemeClr val="tx1"/>
                </a:solidFill>
              </a:rPr>
              <a:t>, Lotus 1-2-3 </a:t>
            </a:r>
            <a:r>
              <a:rPr lang="en-US" sz="2000" dirty="0" err="1">
                <a:solidFill>
                  <a:schemeClr val="tx1"/>
                </a:solidFill>
              </a:rPr>
              <a:t>masih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berbasis</a:t>
            </a:r>
            <a:r>
              <a:rPr lang="en-US" sz="2000" dirty="0">
                <a:solidFill>
                  <a:schemeClr val="tx1"/>
                </a:solidFill>
              </a:rPr>
              <a:t> MS-DOS.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1988, Excel pun </a:t>
            </a:r>
            <a:r>
              <a:rPr lang="en-US" sz="2000" dirty="0" err="1">
                <a:solidFill>
                  <a:schemeClr val="tx1"/>
                </a:solidFill>
              </a:rPr>
              <a:t>mulai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menggeser</a:t>
            </a:r>
            <a:r>
              <a:rPr lang="en-US" sz="2000" dirty="0">
                <a:solidFill>
                  <a:schemeClr val="tx1"/>
                </a:solidFill>
              </a:rPr>
              <a:t> 1-2-3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pangsa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pasar</a:t>
            </a:r>
            <a:r>
              <a:rPr lang="en-US" sz="2000" dirty="0">
                <a:solidFill>
                  <a:schemeClr val="tx1"/>
                </a:solidFill>
              </a:rPr>
              <a:t> program spreadsheet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menjadikan</a:t>
            </a:r>
            <a:r>
              <a:rPr lang="en-US" sz="2000" dirty="0">
                <a:solidFill>
                  <a:schemeClr val="tx1"/>
                </a:solidFill>
              </a:rPr>
              <a:t> Microsoft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perusahaan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pengembang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aplikasi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perangkat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lunak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komputer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pribadi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andal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versi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Excel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Windows </a:t>
            </a:r>
            <a:r>
              <a:rPr lang="en-US" sz="2000" dirty="0" err="1">
                <a:solidFill>
                  <a:schemeClr val="tx1"/>
                </a:solidFill>
              </a:rPr>
              <a:t>terakhir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Microsoft Office Excel </a:t>
            </a:r>
            <a:r>
              <a:rPr lang="en-US" sz="2000" dirty="0" smtClean="0">
                <a:solidFill>
                  <a:schemeClr val="tx1"/>
                </a:solidFill>
              </a:rPr>
              <a:t>2016, </a:t>
            </a:r>
            <a:r>
              <a:rPr lang="en-US" sz="2000" dirty="0" err="1">
                <a:solidFill>
                  <a:schemeClr val="tx1"/>
                </a:solidFill>
              </a:rPr>
              <a:t>sementara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Macintosh (Mac OS X), </a:t>
            </a:r>
            <a:r>
              <a:rPr lang="en-US" sz="2000" dirty="0" err="1">
                <a:solidFill>
                  <a:schemeClr val="tx1"/>
                </a:solidFill>
              </a:rPr>
              <a:t>versi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terakhirnya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u="sng" dirty="0">
                <a:solidFill>
                  <a:schemeClr val="tx1"/>
                </a:solidFill>
              </a:rPr>
              <a:t>Excel for Mac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03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188720"/>
            <a:ext cx="10218420" cy="436626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tahun</a:t>
            </a:r>
            <a:r>
              <a:rPr lang="en-US" sz="2400" i="1" dirty="0">
                <a:solidFill>
                  <a:schemeClr val="tx1"/>
                </a:solidFill>
              </a:rPr>
              <a:t> 1988</a:t>
            </a:r>
            <a:r>
              <a:rPr lang="en-US" sz="2400" dirty="0">
                <a:solidFill>
                  <a:schemeClr val="tx1"/>
                </a:solidFill>
              </a:rPr>
              <a:t>, Excel </a:t>
            </a:r>
            <a:r>
              <a:rPr lang="en-US" sz="2400" dirty="0" err="1">
                <a:solidFill>
                  <a:schemeClr val="tx1"/>
                </a:solidFill>
              </a:rPr>
              <a:t>akhirnya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berhasil</a:t>
            </a:r>
            <a:r>
              <a:rPr lang="en-US" sz="2400" dirty="0">
                <a:solidFill>
                  <a:schemeClr val="tx1"/>
                </a:solidFill>
              </a:rPr>
              <a:t> total </a:t>
            </a:r>
            <a:r>
              <a:rPr lang="en-US" sz="2400" dirty="0" err="1">
                <a:solidFill>
                  <a:schemeClr val="tx1"/>
                </a:solidFill>
              </a:rPr>
              <a:t>menggeser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pesaingnya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software spreadsheet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sangat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populer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handal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dipasaran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Ketika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pertama</a:t>
            </a:r>
            <a:r>
              <a:rPr lang="en-US" sz="2400" dirty="0">
                <a:solidFill>
                  <a:schemeClr val="tx1"/>
                </a:solidFill>
              </a:rPr>
              <a:t> kali </a:t>
            </a:r>
            <a:r>
              <a:rPr lang="en-US" sz="2400" dirty="0" err="1">
                <a:solidFill>
                  <a:schemeClr val="tx1"/>
                </a:solidFill>
              </a:rPr>
              <a:t>dibundel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Microsoft Office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tahun</a:t>
            </a:r>
            <a:r>
              <a:rPr lang="en-US" sz="2400" i="1" dirty="0">
                <a:solidFill>
                  <a:schemeClr val="tx1"/>
                </a:solidFill>
              </a:rPr>
              <a:t> 1993</a:t>
            </a:r>
            <a:r>
              <a:rPr lang="en-US" sz="2400" dirty="0">
                <a:solidFill>
                  <a:schemeClr val="tx1"/>
                </a:solidFill>
              </a:rPr>
              <a:t>, Microsoft pun </a:t>
            </a:r>
            <a:r>
              <a:rPr lang="en-US" sz="2400" dirty="0" err="1">
                <a:solidFill>
                  <a:schemeClr val="tx1"/>
                </a:solidFill>
              </a:rPr>
              <a:t>mendesain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ulang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tampilan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muka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Microsoft Word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Microsoft PowerPoint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mencocokkan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tampilan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Microsoft Excel</a:t>
            </a:r>
            <a:r>
              <a:rPr lang="en-US" sz="2400" dirty="0">
                <a:solidFill>
                  <a:schemeClr val="tx1"/>
                </a:solidFill>
              </a:rPr>
              <a:t>, yang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waktu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aplikasi</a:t>
            </a:r>
            <a:r>
              <a:rPr lang="en-US" sz="2400" dirty="0">
                <a:solidFill>
                  <a:schemeClr val="tx1"/>
                </a:solidFill>
              </a:rPr>
              <a:t> spreadsheet yang paling </a:t>
            </a:r>
            <a:r>
              <a:rPr lang="en-US" sz="2400" dirty="0" err="1">
                <a:solidFill>
                  <a:schemeClr val="tx1"/>
                </a:solidFill>
              </a:rPr>
              <a:t>disukai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4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965" y="0"/>
            <a:ext cx="8911687" cy="1280890"/>
          </a:xfrm>
        </p:spPr>
        <p:txBody>
          <a:bodyPr/>
          <a:lstStyle/>
          <a:p>
            <a:r>
              <a:rPr lang="en-US" dirty="0" smtClean="0"/>
              <a:t>PERKEMBANGAN MICROSOFT EXCEL UNTUK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712" y="1676400"/>
            <a:ext cx="8915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Windows:</a:t>
            </a:r>
            <a:b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1987 - Microsoft Excel 2 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2.0)</a:t>
            </a:r>
          </a:p>
          <a:p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1990 - Microsoft Excel 3 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3.0)</a:t>
            </a:r>
          </a:p>
          <a:p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1992 - Microsoft Excel 4 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4.0)</a:t>
            </a:r>
          </a:p>
          <a:p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1993 - Microsoft Excel 5 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5.0)</a:t>
            </a:r>
          </a:p>
          <a:p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1995 - Microsoft Excel 95 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icrosoft Excel 95 (v7.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139" y="1965961"/>
            <a:ext cx="5201285" cy="441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44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92281" y="2011240"/>
            <a:ext cx="7002978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Tahun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1997 - Microsoft Excel 97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8.0)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Tahun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2000 - Microsoft Excel 2000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9.0)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2002 - Microsoft Excel 2002 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10.0)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2003 - Microsoft Excel 2003 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11.0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2007 – Microsoft Excel 2007 (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Versi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12.0)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2010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- Microsoft Excel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2010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14.0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2013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– Microsoft Excel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2013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15.0)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2016 – Microsoft Excel 2016 (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Vesi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16.0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Microsoft Excel 2016 (v16.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259" y="887802"/>
            <a:ext cx="4170985" cy="384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4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105" y="0"/>
            <a:ext cx="8911687" cy="1280890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Microsoft Excel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80890"/>
            <a:ext cx="11049000" cy="5920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Fungsi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kegunaan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microsoft</a:t>
            </a:r>
            <a:r>
              <a:rPr lang="en-US" sz="2000" dirty="0">
                <a:solidFill>
                  <a:schemeClr val="tx1"/>
                </a:solidFill>
              </a:rPr>
              <a:t> excel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pekerjaan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sehari-hari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antara</a:t>
            </a:r>
            <a:r>
              <a:rPr lang="en-US" sz="2000" dirty="0">
                <a:solidFill>
                  <a:schemeClr val="tx1"/>
                </a:solidFill>
              </a:rPr>
              <a:t> lain: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mengedit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mengurutkan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menganalisa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meringkas</a:t>
            </a:r>
            <a:r>
              <a:rPr lang="en-US" sz="2000" dirty="0">
                <a:solidFill>
                  <a:schemeClr val="tx1"/>
                </a:solidFill>
              </a:rPr>
              <a:t> data.</a:t>
            </a: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perhitungan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aritmatika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statistika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Membantu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menyelesaikan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soal-soal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matematika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macam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grafik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diagram.</a:t>
            </a: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catatan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keuangan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anggaran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menyusun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laporan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keuangan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Menghitung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mengelola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investasi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pinjaman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penjualan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inventaris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lain-lain.</a:t>
            </a: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analisa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riset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harga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daftar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hadir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daftar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nilai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sekolah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maupun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universitas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konversi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uang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Melakukan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perhitungan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penelitian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Dan lain </a:t>
            </a:r>
            <a:r>
              <a:rPr lang="en-US" sz="2000" dirty="0" err="1">
                <a:solidFill>
                  <a:schemeClr val="tx1"/>
                </a:solidFill>
              </a:rPr>
              <a:t>sebagainya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102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530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Century Gothic</vt:lpstr>
      <vt:lpstr>Tahoma</vt:lpstr>
      <vt:lpstr>Wingdings 3</vt:lpstr>
      <vt:lpstr>Wisp</vt:lpstr>
      <vt:lpstr>APLIKASI EXCEL  UNTUK PENGUKURAN  PERKEMBANGAN EXCEL1</vt:lpstr>
      <vt:lpstr>Perkembangan Excel</vt:lpstr>
      <vt:lpstr>PowerPoint Presentation</vt:lpstr>
      <vt:lpstr>PowerPoint Presentation</vt:lpstr>
      <vt:lpstr>PERKEMBANGAN EXCEL </vt:lpstr>
      <vt:lpstr>PowerPoint Presentation</vt:lpstr>
      <vt:lpstr>PERKEMBANGAN MICROSOFT EXCEL UNTUK WINDOWS</vt:lpstr>
      <vt:lpstr>PowerPoint Presentation</vt:lpstr>
      <vt:lpstr>Fungsi, manfaat dan Kegunaan Microsoft Excel </vt:lpstr>
      <vt:lpstr>PowerPoint Presentation</vt:lpstr>
      <vt:lpstr>Format atau Extensi File Microsoft Excel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EXCEL  UNTUK PENGUKURAN  PERKEMBANGAN EXCEL1</dc:title>
  <dc:creator>Hp</dc:creator>
  <cp:lastModifiedBy>Hp</cp:lastModifiedBy>
  <cp:revision>12</cp:revision>
  <dcterms:created xsi:type="dcterms:W3CDTF">2018-09-13T03:53:08Z</dcterms:created>
  <dcterms:modified xsi:type="dcterms:W3CDTF">2018-09-13T08:30:48Z</dcterms:modified>
</cp:coreProperties>
</file>