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81" r:id="rId6"/>
    <p:sldId id="282" r:id="rId7"/>
    <p:sldId id="280" r:id="rId8"/>
    <p:sldId id="262" r:id="rId9"/>
    <p:sldId id="261" r:id="rId10"/>
    <p:sldId id="260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38" d="100"/>
          <a:sy n="38" d="100"/>
        </p:scale>
        <p:origin x="4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lasexcel.web.id/2017/12/tutorial-pivot-table-excel.html" TargetMode="External"/><Relationship Id="rId2" Type="http://schemas.openxmlformats.org/officeDocument/2006/relationships/hyperlink" Target="https://www.kelasexcel.web.id/2016/04/membuat-tabel-pada-microsoft-excel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lasexcel.web.id/2017/02/cara-membuat-nama-range-dinamis-excel.html" TargetMode="External"/><Relationship Id="rId2" Type="http://schemas.openxmlformats.org/officeDocument/2006/relationships/hyperlink" Target="https://www.kelasexcel.web.id/2017/02/cara-memberi-nama-range-pada-excel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lasexcel.web.id/2017/09/rumus-menghitung-jumlah-kata.html" TargetMode="External"/><Relationship Id="rId2" Type="http://schemas.openxmlformats.org/officeDocument/2006/relationships/hyperlink" Target="https://www.kelasexcel.web.id/p/daftar-fungsi-microsoft-excel-lengkap.html#Tex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lasexcel.web.id/2014/07/mengaktifkan-tab-developer-excel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User Interface Excel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4530035"/>
            <a:ext cx="8767860" cy="72776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SURYA KURNIAWAN, ST., </a:t>
            </a:r>
            <a:r>
              <a:rPr lang="en-US" dirty="0" err="1" smtClean="0">
                <a:solidFill>
                  <a:schemeClr val="tx1"/>
                </a:solidFill>
              </a:rPr>
              <a:t>M.Sc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334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600" y="374495"/>
            <a:ext cx="11607800" cy="12052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5000" y="1620669"/>
            <a:ext cx="11328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Tabs Menu : </a:t>
            </a:r>
            <a:r>
              <a:rPr lang="en-US" sz="2200" dirty="0" err="1"/>
              <a:t>Berisi</a:t>
            </a:r>
            <a:r>
              <a:rPr lang="en-US" sz="2200" dirty="0"/>
              <a:t> </a:t>
            </a:r>
            <a:r>
              <a:rPr lang="en-US" sz="2200" dirty="0" err="1"/>
              <a:t>kumpulan</a:t>
            </a:r>
            <a:r>
              <a:rPr lang="en-US" sz="2200" dirty="0"/>
              <a:t> </a:t>
            </a:r>
            <a:r>
              <a:rPr lang="en-US" sz="2200" dirty="0" err="1"/>
              <a:t>tombol</a:t>
            </a:r>
            <a:r>
              <a:rPr lang="en-US" sz="2200" dirty="0"/>
              <a:t> yang </a:t>
            </a:r>
            <a:r>
              <a:rPr lang="en-US" sz="2200" dirty="0" err="1"/>
              <a:t>dikelompokkan</a:t>
            </a:r>
            <a:r>
              <a:rPr lang="en-US" sz="2200" dirty="0"/>
              <a:t> </a:t>
            </a:r>
            <a:r>
              <a:rPr lang="en-US" sz="2200" dirty="0" err="1"/>
              <a:t>sesuai</a:t>
            </a:r>
            <a:r>
              <a:rPr lang="en-US" sz="2200" dirty="0"/>
              <a:t> </a:t>
            </a:r>
            <a:r>
              <a:rPr lang="en-US" sz="2200" dirty="0" err="1"/>
              <a:t>fungsinya</a:t>
            </a:r>
            <a:r>
              <a:rPr lang="en-US" sz="2200" dirty="0"/>
              <a:t>. </a:t>
            </a:r>
            <a:r>
              <a:rPr lang="en-US" sz="2200" dirty="0" err="1"/>
              <a:t>Secara</a:t>
            </a:r>
            <a:r>
              <a:rPr lang="en-US" sz="2200" dirty="0"/>
              <a:t> default </a:t>
            </a:r>
            <a:r>
              <a:rPr lang="en-US" sz="2200" dirty="0" err="1"/>
              <a:t>terdapat</a:t>
            </a:r>
            <a:r>
              <a:rPr lang="en-US" sz="2200" dirty="0"/>
              <a:t> Tab </a:t>
            </a:r>
            <a:r>
              <a:rPr lang="en-US" sz="2200" i="1" dirty="0"/>
              <a:t>Home, Insert, Page Layout, Formulas, Data, Review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i="1" dirty="0"/>
              <a:t>View</a:t>
            </a:r>
            <a:r>
              <a:rPr lang="en-US" sz="2200" dirty="0"/>
              <a:t>.</a:t>
            </a:r>
            <a:br>
              <a:rPr lang="en-US" sz="22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5000" y="2488906"/>
            <a:ext cx="11328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Group Menu:</a:t>
            </a:r>
            <a:r>
              <a:rPr lang="en-US" sz="2200" dirty="0"/>
              <a:t> </a:t>
            </a:r>
            <a:r>
              <a:rPr lang="en-US" sz="2200" dirty="0" err="1"/>
              <a:t>Didalam</a:t>
            </a:r>
            <a:r>
              <a:rPr lang="en-US" sz="2200" dirty="0"/>
              <a:t> </a:t>
            </a:r>
            <a:r>
              <a:rPr lang="en-US" sz="2200" dirty="0" err="1"/>
              <a:t>masing-masing</a:t>
            </a:r>
            <a:r>
              <a:rPr lang="en-US" sz="2200" dirty="0"/>
              <a:t> Tab </a:t>
            </a:r>
            <a:r>
              <a:rPr lang="en-US" sz="2200" dirty="0" err="1"/>
              <a:t>tombol</a:t>
            </a:r>
            <a:r>
              <a:rPr lang="en-US" sz="2200" dirty="0"/>
              <a:t> </a:t>
            </a:r>
            <a:r>
              <a:rPr lang="en-US" sz="2200" dirty="0" err="1"/>
              <a:t>dikelompokkan</a:t>
            </a:r>
            <a:r>
              <a:rPr lang="en-US" sz="2200" dirty="0"/>
              <a:t> </a:t>
            </a:r>
            <a:r>
              <a:rPr lang="en-US" sz="2200" dirty="0" err="1"/>
              <a:t>lagi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beberapa</a:t>
            </a:r>
            <a:r>
              <a:rPr lang="en-US" sz="2200" dirty="0"/>
              <a:t> group. </a:t>
            </a:r>
            <a:r>
              <a:rPr lang="en-US" sz="2200" dirty="0" err="1"/>
              <a:t>Maisng-masing</a:t>
            </a:r>
            <a:r>
              <a:rPr lang="en-US" sz="2200" dirty="0"/>
              <a:t> group </a:t>
            </a:r>
            <a:r>
              <a:rPr lang="en-US" sz="2200" dirty="0" err="1"/>
              <a:t>dipisahkan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Garis</a:t>
            </a:r>
            <a:r>
              <a:rPr lang="en-US" sz="2200" dirty="0"/>
              <a:t> </a:t>
            </a:r>
            <a:r>
              <a:rPr lang="en-US" sz="2200" dirty="0" err="1"/>
              <a:t>vertikal</a:t>
            </a:r>
            <a:r>
              <a:rPr lang="en-US" sz="2200" dirty="0"/>
              <a:t>. </a:t>
            </a:r>
            <a:r>
              <a:rPr lang="en-US" sz="2200" dirty="0" err="1"/>
              <a:t>Pada</a:t>
            </a:r>
            <a:r>
              <a:rPr lang="en-US" sz="2200" dirty="0"/>
              <a:t> Tab Page Layout </a:t>
            </a:r>
            <a:r>
              <a:rPr lang="en-US" sz="2200" dirty="0" err="1"/>
              <a:t>diatas</a:t>
            </a:r>
            <a:r>
              <a:rPr lang="en-US" sz="2200" dirty="0"/>
              <a:t> </a:t>
            </a:r>
            <a:r>
              <a:rPr lang="en-US" sz="2200" dirty="0" err="1"/>
              <a:t>terdapat</a:t>
            </a:r>
            <a:r>
              <a:rPr lang="en-US" sz="2200" dirty="0"/>
              <a:t> </a:t>
            </a:r>
            <a:r>
              <a:rPr lang="en-US" sz="2200" i="1" dirty="0"/>
              <a:t>Group Themes, </a:t>
            </a:r>
            <a:r>
              <a:rPr lang="en-US" sz="2200" i="1" dirty="0" err="1"/>
              <a:t>Pade</a:t>
            </a:r>
            <a:r>
              <a:rPr lang="en-US" sz="2200" i="1" dirty="0"/>
              <a:t> setup, Scale to fit, Sheet Options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i="1" dirty="0"/>
              <a:t>Arrange</a:t>
            </a:r>
            <a:r>
              <a:rPr lang="en-US" sz="2200" dirty="0"/>
              <a:t>.</a:t>
            </a:r>
            <a:br>
              <a:rPr lang="en-US" sz="22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5000" y="3695697"/>
            <a:ext cx="11099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Command Buttons :</a:t>
            </a:r>
            <a:r>
              <a:rPr lang="en-US" sz="2200" dirty="0"/>
              <a:t> </a:t>
            </a:r>
            <a:r>
              <a:rPr lang="en-US" sz="2200" dirty="0" err="1"/>
              <a:t>Didalam</a:t>
            </a:r>
            <a:r>
              <a:rPr lang="en-US" sz="2200" dirty="0"/>
              <a:t> group </a:t>
            </a:r>
            <a:r>
              <a:rPr lang="en-US" sz="2200" dirty="0" err="1"/>
              <a:t>terdapat</a:t>
            </a:r>
            <a:r>
              <a:rPr lang="en-US" sz="2200" dirty="0"/>
              <a:t> </a:t>
            </a:r>
            <a:r>
              <a:rPr lang="en-US" sz="2200" dirty="0" err="1"/>
              <a:t>beberapa</a:t>
            </a:r>
            <a:r>
              <a:rPr lang="en-US" sz="2200" dirty="0"/>
              <a:t> Command Button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tombol</a:t>
            </a:r>
            <a:r>
              <a:rPr lang="en-US" sz="2200" dirty="0"/>
              <a:t> </a:t>
            </a:r>
            <a:r>
              <a:rPr lang="en-US" sz="2200" dirty="0" err="1"/>
              <a:t>perintah</a:t>
            </a:r>
            <a:r>
              <a:rPr lang="en-US" sz="2200" dirty="0"/>
              <a:t> </a:t>
            </a:r>
            <a:r>
              <a:rPr lang="en-US" sz="2200" dirty="0" err="1"/>
              <a:t>sesuai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fungsi</a:t>
            </a:r>
            <a:r>
              <a:rPr lang="en-US" sz="2200" dirty="0"/>
              <a:t> </a:t>
            </a:r>
            <a:r>
              <a:rPr lang="en-US" sz="2200" dirty="0" err="1"/>
              <a:t>masing-masing</a:t>
            </a:r>
            <a:r>
              <a:rPr lang="en-US" sz="2200" dirty="0"/>
              <a:t>.</a:t>
            </a:r>
            <a:br>
              <a:rPr lang="en-US" sz="22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5000" y="4684288"/>
            <a:ext cx="11328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Dialog Box Launcher :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beberapa</a:t>
            </a:r>
            <a:r>
              <a:rPr lang="en-US" sz="2200" dirty="0"/>
              <a:t> </a:t>
            </a:r>
            <a:r>
              <a:rPr lang="en-US" sz="2200" dirty="0" err="1"/>
              <a:t>sudut</a:t>
            </a:r>
            <a:r>
              <a:rPr lang="en-US" sz="2200" dirty="0"/>
              <a:t> Menu Group </a:t>
            </a:r>
            <a:r>
              <a:rPr lang="en-US" sz="2200" dirty="0" err="1"/>
              <a:t>terdapat</a:t>
            </a:r>
            <a:r>
              <a:rPr lang="en-US" sz="2200" dirty="0"/>
              <a:t> Dialog Box Launcher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menampilkan</a:t>
            </a:r>
            <a:r>
              <a:rPr lang="en-US" sz="2200" dirty="0"/>
              <a:t> </a:t>
            </a:r>
            <a:r>
              <a:rPr lang="en-US" sz="2200" dirty="0" err="1"/>
              <a:t>pengaturan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lanjut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masing-masing</a:t>
            </a:r>
            <a:r>
              <a:rPr lang="en-US" sz="2200" dirty="0"/>
              <a:t> group yang </a:t>
            </a:r>
            <a:r>
              <a:rPr lang="en-US" sz="2200" dirty="0" err="1"/>
              <a:t>secra</a:t>
            </a:r>
            <a:r>
              <a:rPr lang="en-US" sz="2200" dirty="0"/>
              <a:t> default </a:t>
            </a:r>
            <a:r>
              <a:rPr lang="en-US" sz="2200" dirty="0" err="1"/>
              <a:t>pengaturan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ditampilkan</a:t>
            </a:r>
            <a:r>
              <a:rPr lang="en-US" sz="2200" dirty="0"/>
              <a:t>.</a:t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888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11582400" cy="6553200"/>
          </a:xfrm>
        </p:spPr>
        <p:txBody>
          <a:bodyPr/>
          <a:lstStyle/>
          <a:p>
            <a:pPr marL="45720" indent="0">
              <a:buNone/>
            </a:pPr>
            <a:r>
              <a:rPr lang="en-US" sz="2400" dirty="0" err="1" smtClean="0">
                <a:solidFill>
                  <a:schemeClr val="tx1"/>
                </a:solidFill>
              </a:rPr>
              <a:t>Perbedaan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Workbook (</a:t>
            </a:r>
            <a:r>
              <a:rPr lang="en-US" sz="2400" dirty="0" err="1">
                <a:solidFill>
                  <a:schemeClr val="tx1"/>
                </a:solidFill>
              </a:rPr>
              <a:t>Buku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Kerja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Worksheet (</a:t>
            </a:r>
            <a:r>
              <a:rPr lang="en-US" sz="2400" dirty="0" err="1">
                <a:solidFill>
                  <a:schemeClr val="tx1"/>
                </a:solidFill>
              </a:rPr>
              <a:t>Lembar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Kerja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excel </a:t>
            </a:r>
            <a:r>
              <a:rPr lang="en-US" sz="2400" dirty="0" err="1">
                <a:solidFill>
                  <a:schemeClr val="tx1"/>
                </a:solidFill>
              </a:rPr>
              <a:t>serta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pengertian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istilah</a:t>
            </a:r>
            <a:r>
              <a:rPr lang="en-US" sz="2400" dirty="0">
                <a:solidFill>
                  <a:schemeClr val="tx1"/>
                </a:solidFill>
              </a:rPr>
              <a:t> Column (</a:t>
            </a:r>
            <a:r>
              <a:rPr lang="en-US" sz="2400" dirty="0" err="1">
                <a:solidFill>
                  <a:schemeClr val="tx1"/>
                </a:solidFill>
              </a:rPr>
              <a:t>Kolom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Row (</a:t>
            </a:r>
            <a:r>
              <a:rPr lang="en-US" sz="2400" dirty="0" err="1">
                <a:solidFill>
                  <a:schemeClr val="tx1"/>
                </a:solidFill>
              </a:rPr>
              <a:t>Baris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pengertian</a:t>
            </a:r>
            <a:r>
              <a:rPr lang="en-US" sz="2400" dirty="0">
                <a:solidFill>
                  <a:schemeClr val="tx1"/>
                </a:solidFill>
              </a:rPr>
              <a:t> Cell (</a:t>
            </a:r>
            <a:r>
              <a:rPr lang="en-US" sz="2400" dirty="0" err="1">
                <a:solidFill>
                  <a:schemeClr val="tx1"/>
                </a:solidFill>
              </a:rPr>
              <a:t>Sel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Range (</a:t>
            </a:r>
            <a:r>
              <a:rPr lang="en-US" sz="2400" dirty="0" err="1">
                <a:solidFill>
                  <a:schemeClr val="tx1"/>
                </a:solidFill>
              </a:rPr>
              <a:t>Rentang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microsoft</a:t>
            </a:r>
            <a:r>
              <a:rPr lang="en-US" sz="2400" dirty="0">
                <a:solidFill>
                  <a:schemeClr val="tx1"/>
                </a:solidFill>
              </a:rPr>
              <a:t> excel </a:t>
            </a:r>
            <a:r>
              <a:rPr lang="en-US" sz="2400" dirty="0" err="1">
                <a:solidFill>
                  <a:schemeClr val="tx1"/>
                </a:solidFill>
              </a:rPr>
              <a:t>serta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bagaimana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kedua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bagian</a:t>
            </a:r>
            <a:r>
              <a:rPr lang="en-US" sz="2400" dirty="0">
                <a:solidFill>
                  <a:schemeClr val="tx1"/>
                </a:solidFill>
              </a:rPr>
              <a:t> excel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Dari </a:t>
            </a:r>
            <a:r>
              <a:rPr lang="en-US" dirty="0" err="1">
                <a:solidFill>
                  <a:schemeClr val="tx1"/>
                </a:solidFill>
              </a:rPr>
              <a:t>kiri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layar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sebaliknya</a:t>
            </a:r>
            <a:r>
              <a:rPr lang="en-US" dirty="0">
                <a:solidFill>
                  <a:schemeClr val="tx1"/>
                </a:solidFill>
              </a:rPr>
              <a:t> (Horizontal),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dinamakan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b="1" dirty="0" err="1">
                <a:solidFill>
                  <a:schemeClr val="tx1"/>
                </a:solidFill>
              </a:rPr>
              <a:t>Baris</a:t>
            </a:r>
            <a:r>
              <a:rPr lang="en-US" b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Dari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layar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sebaliknya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Vertikal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dinamakan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b="1" dirty="0" err="1">
                <a:solidFill>
                  <a:schemeClr val="tx1"/>
                </a:solidFill>
              </a:rPr>
              <a:t>Kolom</a:t>
            </a:r>
            <a:r>
              <a:rPr lang="en-US" b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mengklik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kosong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halamannya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dinamakan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b="1" dirty="0">
                <a:solidFill>
                  <a:schemeClr val="tx1"/>
                </a:solidFill>
              </a:rPr>
              <a:t>Sel.</a:t>
            </a: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4253" y="1819274"/>
            <a:ext cx="4535751" cy="305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1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55600"/>
            <a:ext cx="4013200" cy="965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RIBBON EXCEL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000" y="838200"/>
            <a:ext cx="11607800" cy="990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4000" y="2043428"/>
            <a:ext cx="11607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Ribbon </a:t>
            </a:r>
            <a:r>
              <a:rPr lang="en-US" sz="2200" b="1" dirty="0"/>
              <a:t>excel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mempercepat</a:t>
            </a:r>
            <a:r>
              <a:rPr lang="en-US" sz="2200" dirty="0"/>
              <a:t> </a:t>
            </a:r>
            <a:r>
              <a:rPr lang="en-US" sz="2200" dirty="0" err="1"/>
              <a:t>serta</a:t>
            </a:r>
            <a:r>
              <a:rPr lang="en-US" sz="2200" dirty="0"/>
              <a:t> </a:t>
            </a:r>
            <a:r>
              <a:rPr lang="en-US" sz="2200" dirty="0" err="1"/>
              <a:t>mempermudah</a:t>
            </a:r>
            <a:r>
              <a:rPr lang="en-US" sz="2200" dirty="0"/>
              <a:t> </a:t>
            </a:r>
            <a:r>
              <a:rPr lang="en-US" sz="2200" dirty="0" err="1"/>
              <a:t>pemakai</a:t>
            </a:r>
            <a:r>
              <a:rPr lang="en-US" sz="2200" dirty="0"/>
              <a:t> excel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mengakses</a:t>
            </a:r>
            <a:r>
              <a:rPr lang="en-US" sz="2200" dirty="0"/>
              <a:t> </a:t>
            </a:r>
            <a:r>
              <a:rPr lang="en-US" sz="2200" dirty="0" err="1"/>
              <a:t>serta</a:t>
            </a:r>
            <a:r>
              <a:rPr lang="en-US" sz="2200" dirty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menu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tombol-tombol</a:t>
            </a:r>
            <a:r>
              <a:rPr lang="en-US" sz="2200" dirty="0"/>
              <a:t> </a:t>
            </a:r>
            <a:r>
              <a:rPr lang="en-US" sz="2200" dirty="0" err="1"/>
              <a:t>perintah</a:t>
            </a:r>
            <a:r>
              <a:rPr lang="en-US" sz="2200" dirty="0"/>
              <a:t> yang </a:t>
            </a:r>
            <a:r>
              <a:rPr lang="en-US" sz="2200" dirty="0" err="1"/>
              <a:t>dianggap</a:t>
            </a:r>
            <a:r>
              <a:rPr lang="en-US" sz="2200" dirty="0"/>
              <a:t> </a:t>
            </a:r>
            <a:r>
              <a:rPr lang="en-US" sz="2200" dirty="0" err="1"/>
              <a:t>penting</a:t>
            </a:r>
            <a:r>
              <a:rPr lang="en-US" sz="2200" dirty="0"/>
              <a:t>.</a:t>
            </a:r>
            <a:br>
              <a:rPr lang="en-US" sz="2200" dirty="0"/>
            </a:br>
            <a:r>
              <a:rPr lang="en-US" sz="2200" b="1" dirty="0" smtClean="0"/>
              <a:t>Tabs </a:t>
            </a:r>
            <a:r>
              <a:rPr lang="en-US" sz="2200" b="1" dirty="0"/>
              <a:t>Menu </a:t>
            </a:r>
            <a:r>
              <a:rPr lang="en-US" sz="2200" dirty="0"/>
              <a:t>: </a:t>
            </a:r>
            <a:r>
              <a:rPr lang="en-US" sz="2200" dirty="0" err="1"/>
              <a:t>Berisi</a:t>
            </a:r>
            <a:r>
              <a:rPr lang="en-US" sz="2200" dirty="0"/>
              <a:t> </a:t>
            </a:r>
            <a:r>
              <a:rPr lang="en-US" sz="2200" dirty="0" err="1"/>
              <a:t>kumpulan</a:t>
            </a:r>
            <a:r>
              <a:rPr lang="en-US" sz="2200" dirty="0"/>
              <a:t> </a:t>
            </a:r>
            <a:r>
              <a:rPr lang="en-US" sz="2200" dirty="0" err="1"/>
              <a:t>tombol</a:t>
            </a:r>
            <a:r>
              <a:rPr lang="en-US" sz="2200" dirty="0"/>
              <a:t> yang </a:t>
            </a:r>
            <a:r>
              <a:rPr lang="en-US" sz="2200" dirty="0" err="1"/>
              <a:t>dikelompokkan</a:t>
            </a:r>
            <a:r>
              <a:rPr lang="en-US" sz="2200" dirty="0"/>
              <a:t> </a:t>
            </a:r>
            <a:r>
              <a:rPr lang="en-US" sz="2200" dirty="0" err="1"/>
              <a:t>sesuai</a:t>
            </a:r>
            <a:r>
              <a:rPr lang="en-US" sz="2200" dirty="0"/>
              <a:t> </a:t>
            </a:r>
            <a:r>
              <a:rPr lang="en-US" sz="2200" dirty="0" err="1"/>
              <a:t>fungsinya</a:t>
            </a:r>
            <a:r>
              <a:rPr lang="en-US" sz="2200" dirty="0"/>
              <a:t>. </a:t>
            </a:r>
            <a:r>
              <a:rPr lang="en-US" sz="2200" dirty="0" err="1"/>
              <a:t>Secara</a:t>
            </a:r>
            <a:r>
              <a:rPr lang="en-US" sz="2200" dirty="0"/>
              <a:t> default </a:t>
            </a:r>
            <a:r>
              <a:rPr lang="en-US" sz="2200" dirty="0" err="1"/>
              <a:t>terdapat</a:t>
            </a:r>
            <a:r>
              <a:rPr lang="en-US" sz="2200" dirty="0"/>
              <a:t> Tab Home, Insert, Page Layout, Formulas, Data, Review </a:t>
            </a:r>
            <a:r>
              <a:rPr lang="en-US" sz="2200" dirty="0" err="1"/>
              <a:t>dan</a:t>
            </a:r>
            <a:r>
              <a:rPr lang="en-US" sz="2200" dirty="0"/>
              <a:t> View. </a:t>
            </a:r>
            <a:r>
              <a:rPr lang="en-US" sz="2200" dirty="0" err="1"/>
              <a:t>Sedangkan</a:t>
            </a:r>
            <a:r>
              <a:rPr lang="en-US" sz="2200" dirty="0"/>
              <a:t> Tab </a:t>
            </a:r>
            <a:r>
              <a:rPr lang="en-US" sz="2200" dirty="0" err="1"/>
              <a:t>Developper</a:t>
            </a:r>
            <a:r>
              <a:rPr lang="en-US" sz="2200" dirty="0"/>
              <a:t> </a:t>
            </a:r>
            <a:r>
              <a:rPr lang="en-US" sz="2200" dirty="0" err="1"/>
              <a:t>disembunyikan</a:t>
            </a:r>
            <a:r>
              <a:rPr lang="en-US" sz="2200" dirty="0"/>
              <a:t>.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menampilaknnya</a:t>
            </a:r>
            <a:r>
              <a:rPr lang="en-US" sz="2200" dirty="0"/>
              <a:t>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perlu</a:t>
            </a:r>
            <a:r>
              <a:rPr lang="en-US" sz="2200" dirty="0"/>
              <a:t> </a:t>
            </a:r>
            <a:r>
              <a:rPr lang="en-US" sz="2200" dirty="0" err="1"/>
              <a:t>melakukan</a:t>
            </a:r>
            <a:r>
              <a:rPr lang="en-US" sz="2200" dirty="0"/>
              <a:t> </a:t>
            </a:r>
            <a:r>
              <a:rPr lang="en-US" sz="2200" dirty="0" err="1"/>
              <a:t>pengaturan</a:t>
            </a:r>
            <a:r>
              <a:rPr lang="en-US" sz="2200" dirty="0"/>
              <a:t> </a:t>
            </a:r>
            <a:r>
              <a:rPr lang="en-US" sz="2200" dirty="0" err="1"/>
              <a:t>terlebih</a:t>
            </a:r>
            <a:r>
              <a:rPr lang="en-US" sz="2200" dirty="0"/>
              <a:t> </a:t>
            </a:r>
            <a:r>
              <a:rPr lang="en-US" sz="2200" dirty="0" err="1"/>
              <a:t>dahulu</a:t>
            </a:r>
            <a:r>
              <a:rPr lang="en-US" sz="2200" dirty="0"/>
              <a:t>.</a:t>
            </a:r>
          </a:p>
          <a:p>
            <a:r>
              <a:rPr lang="en-US" sz="2200" b="1" dirty="0"/>
              <a:t>Group Menu</a:t>
            </a:r>
            <a:r>
              <a:rPr lang="en-US" sz="2200" dirty="0"/>
              <a:t>: </a:t>
            </a:r>
            <a:r>
              <a:rPr lang="en-US" sz="2200" dirty="0" err="1"/>
              <a:t>Didalam</a:t>
            </a:r>
            <a:r>
              <a:rPr lang="en-US" sz="2200" dirty="0"/>
              <a:t> </a:t>
            </a:r>
            <a:r>
              <a:rPr lang="en-US" sz="2200" dirty="0" err="1"/>
              <a:t>masing-masing</a:t>
            </a:r>
            <a:r>
              <a:rPr lang="en-US" sz="2200" dirty="0"/>
              <a:t> Tab </a:t>
            </a:r>
            <a:r>
              <a:rPr lang="en-US" sz="2200" dirty="0" err="1"/>
              <a:t>tombol</a:t>
            </a:r>
            <a:r>
              <a:rPr lang="en-US" sz="2200" dirty="0"/>
              <a:t> </a:t>
            </a:r>
            <a:r>
              <a:rPr lang="en-US" sz="2200" dirty="0" err="1"/>
              <a:t>dikelompokkan</a:t>
            </a:r>
            <a:r>
              <a:rPr lang="en-US" sz="2200" dirty="0"/>
              <a:t> </a:t>
            </a:r>
            <a:r>
              <a:rPr lang="en-US" sz="2200" dirty="0" err="1"/>
              <a:t>lagi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beberapa</a:t>
            </a:r>
            <a:r>
              <a:rPr lang="en-US" sz="2200" dirty="0"/>
              <a:t> group. </a:t>
            </a:r>
            <a:r>
              <a:rPr lang="en-US" sz="2200" dirty="0" err="1"/>
              <a:t>Maisng-masing</a:t>
            </a:r>
            <a:r>
              <a:rPr lang="en-US" sz="2200" dirty="0"/>
              <a:t> group </a:t>
            </a:r>
            <a:r>
              <a:rPr lang="en-US" sz="2200" dirty="0" err="1"/>
              <a:t>dipisahkan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Garis</a:t>
            </a:r>
            <a:r>
              <a:rPr lang="en-US" sz="2200" dirty="0"/>
              <a:t> </a:t>
            </a:r>
            <a:r>
              <a:rPr lang="en-US" sz="2200" dirty="0" err="1"/>
              <a:t>vertikal</a:t>
            </a:r>
            <a:r>
              <a:rPr lang="en-US" sz="2200" dirty="0"/>
              <a:t>. </a:t>
            </a:r>
            <a:r>
              <a:rPr lang="en-US" sz="2200" dirty="0" err="1"/>
              <a:t>Pada</a:t>
            </a:r>
            <a:r>
              <a:rPr lang="en-US" sz="2200" dirty="0"/>
              <a:t> Tab Page Layout </a:t>
            </a:r>
            <a:r>
              <a:rPr lang="en-US" sz="2200" dirty="0" err="1"/>
              <a:t>diatas</a:t>
            </a:r>
            <a:r>
              <a:rPr lang="en-US" sz="2200" dirty="0"/>
              <a:t> </a:t>
            </a:r>
            <a:r>
              <a:rPr lang="en-US" sz="2200" dirty="0" err="1"/>
              <a:t>terdapat</a:t>
            </a:r>
            <a:r>
              <a:rPr lang="en-US" sz="2200" dirty="0"/>
              <a:t> Group Themes, </a:t>
            </a:r>
            <a:r>
              <a:rPr lang="en-US" sz="2200" dirty="0" err="1"/>
              <a:t>Pade</a:t>
            </a:r>
            <a:r>
              <a:rPr lang="en-US" sz="2200" dirty="0"/>
              <a:t> setup, Scale to fit, Sheet Options </a:t>
            </a:r>
            <a:r>
              <a:rPr lang="en-US" sz="2200" dirty="0" err="1"/>
              <a:t>dan</a:t>
            </a:r>
            <a:r>
              <a:rPr lang="en-US" sz="2200" dirty="0"/>
              <a:t> Arrange.</a:t>
            </a:r>
          </a:p>
          <a:p>
            <a:r>
              <a:rPr lang="en-US" sz="2200" b="1" dirty="0"/>
              <a:t>Command Buttons : </a:t>
            </a:r>
            <a:r>
              <a:rPr lang="en-US" sz="2200" dirty="0" err="1"/>
              <a:t>Didalam</a:t>
            </a:r>
            <a:r>
              <a:rPr lang="en-US" sz="2200" dirty="0"/>
              <a:t> group </a:t>
            </a:r>
            <a:r>
              <a:rPr lang="en-US" sz="2200" dirty="0" err="1"/>
              <a:t>terdapat</a:t>
            </a:r>
            <a:r>
              <a:rPr lang="en-US" sz="2200" dirty="0"/>
              <a:t> </a:t>
            </a:r>
            <a:r>
              <a:rPr lang="en-US" sz="2200" dirty="0" err="1"/>
              <a:t>beberapa</a:t>
            </a:r>
            <a:r>
              <a:rPr lang="en-US" sz="2200" dirty="0"/>
              <a:t> Command Button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tombol</a:t>
            </a:r>
            <a:r>
              <a:rPr lang="en-US" sz="2200" dirty="0"/>
              <a:t> </a:t>
            </a:r>
            <a:r>
              <a:rPr lang="en-US" sz="2200" dirty="0" err="1"/>
              <a:t>perintah</a:t>
            </a:r>
            <a:r>
              <a:rPr lang="en-US" sz="2200" dirty="0"/>
              <a:t> </a:t>
            </a:r>
            <a:r>
              <a:rPr lang="en-US" sz="2200" dirty="0" err="1"/>
              <a:t>sesuai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fungsi</a:t>
            </a:r>
            <a:r>
              <a:rPr lang="en-US" sz="2200" dirty="0"/>
              <a:t> </a:t>
            </a:r>
            <a:r>
              <a:rPr lang="en-US" sz="2200" dirty="0" err="1"/>
              <a:t>masing-masing</a:t>
            </a:r>
            <a:r>
              <a:rPr lang="en-US" sz="2200" dirty="0"/>
              <a:t>.</a:t>
            </a:r>
          </a:p>
          <a:p>
            <a:r>
              <a:rPr lang="en-US" sz="2200" b="1" dirty="0"/>
              <a:t>Dialog Box Launcher </a:t>
            </a:r>
            <a:r>
              <a:rPr lang="en-US" sz="2200" dirty="0"/>
              <a:t>: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beberapa</a:t>
            </a:r>
            <a:r>
              <a:rPr lang="en-US" sz="2200" dirty="0"/>
              <a:t> </a:t>
            </a:r>
            <a:r>
              <a:rPr lang="en-US" sz="2200" dirty="0" err="1"/>
              <a:t>sudut</a:t>
            </a:r>
            <a:r>
              <a:rPr lang="en-US" sz="2200" dirty="0"/>
              <a:t> Menu Group </a:t>
            </a:r>
            <a:r>
              <a:rPr lang="en-US" sz="2200" dirty="0" err="1"/>
              <a:t>terdapat</a:t>
            </a:r>
            <a:r>
              <a:rPr lang="en-US" sz="2200" dirty="0"/>
              <a:t> Dialog Box Launcher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menampilkan</a:t>
            </a:r>
            <a:r>
              <a:rPr lang="en-US" sz="2200" dirty="0"/>
              <a:t> </a:t>
            </a:r>
            <a:r>
              <a:rPr lang="en-US" sz="2200" dirty="0" err="1"/>
              <a:t>pengaturan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lanjut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masing-masing</a:t>
            </a:r>
            <a:r>
              <a:rPr lang="en-US" sz="2200" dirty="0"/>
              <a:t> group yang </a:t>
            </a:r>
            <a:r>
              <a:rPr lang="en-US" sz="2200" dirty="0" err="1"/>
              <a:t>secra</a:t>
            </a:r>
            <a:r>
              <a:rPr lang="en-US" sz="2200" dirty="0"/>
              <a:t> default </a:t>
            </a:r>
            <a:r>
              <a:rPr lang="en-US" sz="2200" dirty="0" err="1"/>
              <a:t>pengaturan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ditampilkan</a:t>
            </a:r>
            <a:r>
              <a:rPr lang="en-US" sz="2200" dirty="0"/>
              <a:t>.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687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701040"/>
            <a:ext cx="4724400" cy="135636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CONTEXTUAL TABS</a:t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dirty="0"/>
              <a:t/>
            </a:r>
            <a:br>
              <a:rPr lang="pt-BR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150" y="971550"/>
            <a:ext cx="857250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6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5600"/>
            <a:ext cx="11430000" cy="6172200"/>
          </a:xfrm>
        </p:spPr>
        <p:txBody>
          <a:bodyPr/>
          <a:lstStyle/>
          <a:p>
            <a:pPr marL="45720" indent="0">
              <a:buNone/>
            </a:pPr>
            <a:r>
              <a:rPr lang="pt-BR" b="1" dirty="0">
                <a:solidFill>
                  <a:schemeClr val="tx1"/>
                </a:solidFill>
              </a:rPr>
              <a:t>CONTEXTUAL TABS</a:t>
            </a:r>
            <a:r>
              <a:rPr lang="pt-BR" dirty="0"/>
              <a:t/>
            </a:r>
            <a:br>
              <a:rPr lang="pt-BR" dirty="0"/>
            </a:br>
            <a:r>
              <a:rPr lang="en-US" b="1" dirty="0">
                <a:solidFill>
                  <a:schemeClr val="tx1"/>
                </a:solidFill>
              </a:rPr>
              <a:t>Contextual Tab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Tool Tabs </a:t>
            </a:r>
            <a:r>
              <a:rPr lang="en-US" b="1" dirty="0" err="1">
                <a:solidFill>
                  <a:schemeClr val="tx1"/>
                </a:solidFill>
              </a:rPr>
              <a:t>berisi</a:t>
            </a:r>
            <a:r>
              <a:rPr lang="en-US" b="1" dirty="0">
                <a:solidFill>
                  <a:schemeClr val="tx1"/>
                </a:solidFill>
              </a:rPr>
              <a:t> command button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tombol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perintah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memang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dikhususkan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object </a:t>
            </a:r>
            <a:r>
              <a:rPr lang="en-US" b="1" dirty="0" err="1">
                <a:solidFill>
                  <a:schemeClr val="tx1"/>
                </a:solidFill>
              </a:rPr>
              <a:t>tertentu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saja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Menu tool tabs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muncul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mengaktifkan</a:t>
            </a:r>
            <a:r>
              <a:rPr lang="en-US" dirty="0">
                <a:solidFill>
                  <a:schemeClr val="tx1"/>
                </a:solidFill>
              </a:rPr>
              <a:t> object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saja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Misalnya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Chart Tools, </a:t>
            </a:r>
            <a:r>
              <a:rPr lang="en-US" i="1" dirty="0" err="1">
                <a:solidFill>
                  <a:schemeClr val="tx1"/>
                </a:solidFill>
                <a:hlinkClick r:id="rId2"/>
              </a:rPr>
              <a:t>Tabel</a:t>
            </a:r>
            <a:r>
              <a:rPr lang="en-US" i="1" dirty="0">
                <a:solidFill>
                  <a:schemeClr val="tx1"/>
                </a:solidFill>
                <a:hlinkClick r:id="rId2"/>
              </a:rPr>
              <a:t> Tools</a:t>
            </a:r>
            <a:r>
              <a:rPr lang="en-US" i="1" dirty="0">
                <a:solidFill>
                  <a:schemeClr val="tx1"/>
                </a:solidFill>
              </a:rPr>
              <a:t>, Drawing Tools, </a:t>
            </a:r>
            <a:r>
              <a:rPr lang="en-US" i="1" dirty="0">
                <a:solidFill>
                  <a:schemeClr val="tx1"/>
                </a:solidFill>
                <a:hlinkClick r:id="rId3"/>
              </a:rPr>
              <a:t>PivotTable Tools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dsb</a:t>
            </a:r>
            <a:r>
              <a:rPr lang="en-US" dirty="0">
                <a:solidFill>
                  <a:schemeClr val="tx1"/>
                </a:solidFill>
              </a:rPr>
              <a:t>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7600" y="2330450"/>
            <a:ext cx="6273800" cy="376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02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381000"/>
            <a:ext cx="11506200" cy="6172200"/>
          </a:xfrm>
        </p:spPr>
        <p:txBody>
          <a:bodyPr/>
          <a:lstStyle/>
          <a:p>
            <a:pPr marL="4572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keuntungan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manfaat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</a:t>
            </a: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Tools Excel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membuat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Excel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berikut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Anda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mudah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menerapkan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berbagai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macam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desain</a:t>
            </a: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gaya</a:t>
            </a: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berbeda-beda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inginkan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mudah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memberikan</a:t>
            </a: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nama</a:t>
            </a: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sehingga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lebih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mudah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diingat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serta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mempermudah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saat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menggunakannya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referensi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rumus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formula excel.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disini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mirip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nama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 range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sudah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bahas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bagian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lain.</a:t>
            </a:r>
          </a:p>
          <a:p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mudah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menambahkan</a:t>
            </a: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baris-baris</a:t>
            </a: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tanpa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merubah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referensi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serta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otomatis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menyesuaikan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desain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rumus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excel yang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sudah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Hal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sedikit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berbeda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range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biasa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dimana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perlu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sedikit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trik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agar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range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menyesuaikan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penambahan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pengurangan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seperti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sudah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bahas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panduan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pembuatan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nama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 range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dinamis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mudah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menambahkan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tombol</a:t>
            </a: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filter </a:t>
            </a:r>
            <a:r>
              <a:rPr lang="en-US" sz="24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subtotal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otomatis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excel.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6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11531600" cy="6197600"/>
          </a:xfrm>
        </p:spPr>
        <p:txBody>
          <a:bodyPr/>
          <a:lstStyle/>
          <a:p>
            <a:pPr marL="45720" indent="0">
              <a:buNone/>
            </a:pP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Fungsi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LEFT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pada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excel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digunakan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mengambil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sejumlah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karakter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pertama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atau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beberapa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karakter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teks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kiri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berdasarkan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jumlah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karakter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kita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tentukan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kata lain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bahwa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fungsi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rumus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LEFT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adalah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fungsi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digunakan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mengambil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bagian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kiri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data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teks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sebanyak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karakter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tertentu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arah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kiri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kanan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04800" y="2203271"/>
            <a:ext cx="10769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Sintaksis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penulisan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rumus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left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excel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berikut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0" y="2846625"/>
            <a:ext cx="50000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LEFT(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Teks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; [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JumlahKarakter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])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512" y="3403600"/>
            <a:ext cx="825817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14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06400"/>
            <a:ext cx="11455400" cy="6019800"/>
          </a:xfrm>
        </p:spPr>
        <p:txBody>
          <a:bodyPr/>
          <a:lstStyle/>
          <a:p>
            <a:pPr marL="45720" indent="0">
              <a:buNone/>
            </a:pP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Fungsi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RIGHT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pada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excel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digunakan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mengambil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sejumlah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karakter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terakhir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atau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beberapa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karakter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kanan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sebuah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teks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sesuai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jumlah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karakter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ditentukan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ungsi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RIGHT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mengambil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beberapa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karakter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teks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arah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kanan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kiri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atau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juga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artikan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fungsi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excel yang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digunakan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mengambil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bagian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kanan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data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teks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sebanyak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karakter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tertentu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Berikut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cara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penulisan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fungsi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Right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pada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rumus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excel: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4572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35000" y="2954635"/>
            <a:ext cx="4826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[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JumlahKarakter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025" y="3416300"/>
            <a:ext cx="8264352" cy="27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864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355600"/>
            <a:ext cx="11328400" cy="6121400"/>
          </a:xfrm>
        </p:spPr>
        <p:txBody>
          <a:bodyPr/>
          <a:lstStyle/>
          <a:p>
            <a:pPr marL="45720" indent="0">
              <a:buNone/>
            </a:pP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Fungsi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MID excel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mengambil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sejumlah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karakter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tertentu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sebuah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teks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dimulai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posisi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ditentukan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serta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jumlah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karakter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ditentukan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juga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kata lain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bahwa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Fungsi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MID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bisa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kita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gunakan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mengambil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sebagian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kata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teks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arah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kiri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kanan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seperti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fungsi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LEFT,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namun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awal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pengambilan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karakter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atau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kata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tersebut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tersebut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bisa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kita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tentukan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sendiri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MID(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Teks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AwalKarakter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JumlahKarakter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45720" indent="0">
              <a:buNone/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4518" b="11333"/>
          <a:stretch/>
        </p:blipFill>
        <p:spPr>
          <a:xfrm>
            <a:off x="2200275" y="3155570"/>
            <a:ext cx="6003925" cy="313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7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431800"/>
            <a:ext cx="10533271" cy="5664200"/>
          </a:xfrm>
        </p:spPr>
        <p:txBody>
          <a:bodyPr/>
          <a:lstStyle/>
          <a:p>
            <a:pPr marL="45720" indent="0">
              <a:buNone/>
            </a:pP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Fungsi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LEN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merupakan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salah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satu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fungsi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Excel yang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masuk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dalam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kategori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fungsi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 TEXT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digunakan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menghitung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jumlah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karakter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sebuah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teks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Jika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bermaksud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menghitung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jumlah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kata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silahkan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baca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panduannya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pada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halaman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berikut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Rumus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Menghitung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Jumlah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 Kata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Pada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Sebuah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Sel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 Excel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=LEN (“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excel”)</a:t>
            </a:r>
          </a:p>
          <a:p>
            <a:pPr marL="45720" indent="0">
              <a:buNone/>
            </a:pPr>
            <a:r>
              <a:rPr lang="en-US" dirty="0" smtClean="0"/>
              <a:t>=18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r="64976" b="62500"/>
          <a:stretch/>
        </p:blipFill>
        <p:spPr>
          <a:xfrm>
            <a:off x="4176741" y="2339168"/>
            <a:ext cx="6371516" cy="383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48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660400"/>
            <a:ext cx="10304671" cy="5435600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emenjak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dikenalkannya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microsoft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office Excel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2007,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banyak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tampilan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excel.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Sedangkan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versi-versi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selanjutnya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(excel 2010, excel 2013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terakhir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excel 2016)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hanya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terdapat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sedikit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b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SCREEN PADA EXCEL</a:t>
            </a:r>
          </a:p>
          <a:p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Semenjak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excel 2013,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microsoft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mulai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memperkenalkan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startscreen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tampilan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seperti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dibawah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saat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pertama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kali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membuka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aplikasi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microsoft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office excel.</a:t>
            </a:r>
            <a:b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506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4700" y="660400"/>
            <a:ext cx="9577652" cy="53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8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41400"/>
            <a:ext cx="10922000" cy="55626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Panel </a:t>
            </a:r>
            <a:r>
              <a:rPr lang="en-US" sz="2800" b="1" dirty="0" err="1">
                <a:solidFill>
                  <a:schemeClr val="tx1"/>
                </a:solidFill>
              </a:rPr>
              <a:t>Sebelah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kiri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anda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temukan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daftar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file-file excel yang </a:t>
            </a:r>
            <a:r>
              <a:rPr lang="en-US" sz="2800" b="1" dirty="0" err="1">
                <a:solidFill>
                  <a:schemeClr val="tx1"/>
                </a:solidFill>
              </a:rPr>
              <a:t>baru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kita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buka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sebelumnya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Pada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bagian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kiri</a:t>
            </a:r>
            <a:r>
              <a:rPr lang="en-US" sz="2800" b="1" dirty="0">
                <a:solidFill>
                  <a:schemeClr val="tx1"/>
                </a:solidFill>
              </a:rPr>
              <a:t> start screen excel </a:t>
            </a:r>
            <a:r>
              <a:rPr lang="en-US" sz="2800" b="1" dirty="0" err="1">
                <a:solidFill>
                  <a:schemeClr val="tx1"/>
                </a:solidFill>
              </a:rPr>
              <a:t>ini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juga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kita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temukan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sebuah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tombol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menu Open Other workbooks </a:t>
            </a:r>
            <a:r>
              <a:rPr lang="en-US" sz="2800" b="1" dirty="0" err="1">
                <a:solidFill>
                  <a:schemeClr val="tx1"/>
                </a:solidFill>
              </a:rPr>
              <a:t>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dibagian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bawah</a:t>
            </a:r>
            <a:r>
              <a:rPr lang="en-US" sz="2800" b="1" dirty="0">
                <a:solidFill>
                  <a:schemeClr val="tx1"/>
                </a:solidFill>
              </a:rPr>
              <a:t> panel </a:t>
            </a:r>
            <a:r>
              <a:rPr lang="en-US" sz="2800" b="1" dirty="0" err="1">
                <a:solidFill>
                  <a:schemeClr val="tx1"/>
                </a:solidFill>
              </a:rPr>
              <a:t>kiri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ini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  <a:br>
              <a:rPr lang="en-US" sz="2800" b="1" dirty="0">
                <a:solidFill>
                  <a:schemeClr val="tx1"/>
                </a:solidFill>
              </a:rPr>
            </a:br>
            <a:endParaRPr lang="en-US" sz="2800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Panel </a:t>
            </a:r>
            <a:r>
              <a:rPr lang="en-US" sz="2800" b="1" dirty="0" err="1">
                <a:solidFill>
                  <a:schemeClr val="tx1"/>
                </a:solidFill>
              </a:rPr>
              <a:t>sebelah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kanan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terdapat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defaut</a:t>
            </a:r>
            <a:r>
              <a:rPr lang="en-US" sz="2800" b="1" dirty="0">
                <a:solidFill>
                  <a:schemeClr val="tx1"/>
                </a:solidFill>
              </a:rPr>
              <a:t> template yang </a:t>
            </a:r>
            <a:r>
              <a:rPr lang="en-US" sz="2800" b="1" dirty="0" err="1">
                <a:solidFill>
                  <a:schemeClr val="tx1"/>
                </a:solidFill>
              </a:rPr>
              <a:t>tersedia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microsoft</a:t>
            </a:r>
            <a:r>
              <a:rPr lang="en-US" sz="2800" b="1" dirty="0">
                <a:solidFill>
                  <a:schemeClr val="tx1"/>
                </a:solidFill>
              </a:rPr>
              <a:t> excel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membuka</a:t>
            </a:r>
            <a:r>
              <a:rPr lang="en-US" sz="2800" b="1" dirty="0">
                <a:solidFill>
                  <a:schemeClr val="tx1"/>
                </a:solidFill>
              </a:rPr>
              <a:t> file </a:t>
            </a:r>
            <a:r>
              <a:rPr lang="en-US" sz="2800" b="1" dirty="0" err="1">
                <a:solidFill>
                  <a:schemeClr val="tx1"/>
                </a:solidFill>
              </a:rPr>
              <a:t>baru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klik</a:t>
            </a:r>
            <a:r>
              <a:rPr lang="en-US" sz="2800" b="1" dirty="0">
                <a:solidFill>
                  <a:schemeClr val="tx1"/>
                </a:solidFill>
              </a:rPr>
              <a:t>/</a:t>
            </a:r>
            <a:r>
              <a:rPr lang="en-US" sz="2800" b="1" dirty="0" err="1">
                <a:solidFill>
                  <a:schemeClr val="tx1"/>
                </a:solidFill>
              </a:rPr>
              <a:t>pilih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daftar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pertama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bernama</a:t>
            </a:r>
            <a:r>
              <a:rPr lang="en-US" sz="2800" b="1" dirty="0">
                <a:solidFill>
                  <a:schemeClr val="tx1"/>
                </a:solidFill>
              </a:rPr>
              <a:t> Blank Workbook. </a:t>
            </a:r>
            <a:r>
              <a:rPr lang="en-US" sz="2800" b="1" dirty="0" err="1">
                <a:solidFill>
                  <a:schemeClr val="tx1"/>
                </a:solidFill>
              </a:rPr>
              <a:t>Selain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memilih</a:t>
            </a:r>
            <a:r>
              <a:rPr lang="en-US" sz="2800" b="1" dirty="0">
                <a:solidFill>
                  <a:schemeClr val="tx1"/>
                </a:solidFill>
              </a:rPr>
              <a:t> template blank workbook </a:t>
            </a:r>
            <a:r>
              <a:rPr lang="en-US" sz="2800" b="1" dirty="0" err="1">
                <a:solidFill>
                  <a:schemeClr val="tx1"/>
                </a:solidFill>
              </a:rPr>
              <a:t>kita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bisa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juga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menggunakan</a:t>
            </a:r>
            <a:r>
              <a:rPr lang="en-US" sz="2800" b="1" dirty="0">
                <a:solidFill>
                  <a:schemeClr val="tx1"/>
                </a:solidFill>
              </a:rPr>
              <a:t> shortcut CTRL+N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membuka</a:t>
            </a:r>
            <a:r>
              <a:rPr lang="en-US" sz="2800" b="1" dirty="0">
                <a:solidFill>
                  <a:schemeClr val="tx1"/>
                </a:solidFill>
              </a:rPr>
              <a:t> file </a:t>
            </a:r>
            <a:r>
              <a:rPr lang="en-US" sz="2800" b="1" dirty="0" err="1">
                <a:solidFill>
                  <a:schemeClr val="tx1"/>
                </a:solidFill>
              </a:rPr>
              <a:t>kosong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baru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4572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6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508000"/>
            <a:ext cx="10972800" cy="5867400"/>
          </a:xfrm>
        </p:spPr>
        <p:txBody>
          <a:bodyPr/>
          <a:lstStyle/>
          <a:p>
            <a:pPr marL="45720" indent="0"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Membuat</a:t>
            </a:r>
            <a:r>
              <a:rPr lang="en-US" sz="2000" dirty="0" smtClean="0">
                <a:solidFill>
                  <a:schemeClr val="tx1"/>
                </a:solidFill>
              </a:rPr>
              <a:t> file </a:t>
            </a:r>
            <a:r>
              <a:rPr lang="en-US" sz="2000" dirty="0" err="1" smtClean="0">
                <a:solidFill>
                  <a:schemeClr val="tx1"/>
                </a:solidFill>
              </a:rPr>
              <a:t>baru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memyimpan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membuka</a:t>
            </a:r>
            <a:r>
              <a:rPr lang="en-US" sz="2000" dirty="0" smtClean="0">
                <a:solidFill>
                  <a:schemeClr val="tx1"/>
                </a:solidFill>
              </a:rPr>
              <a:t> file</a:t>
            </a:r>
          </a:p>
          <a:p>
            <a:pPr marL="4572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Membuka</a:t>
            </a:r>
            <a:r>
              <a:rPr lang="en-US" sz="2000" dirty="0">
                <a:solidFill>
                  <a:schemeClr val="tx1"/>
                </a:solidFill>
              </a:rPr>
              <a:t> Workbook </a:t>
            </a:r>
            <a:r>
              <a:rPr lang="en-US" sz="2000" dirty="0" err="1">
                <a:solidFill>
                  <a:schemeClr val="tx1"/>
                </a:solidFill>
              </a:rPr>
              <a:t>Baru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Langkah-langkahnya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berikut</a:t>
            </a:r>
            <a:r>
              <a:rPr lang="en-US" sz="2000" dirty="0">
                <a:solidFill>
                  <a:schemeClr val="tx1"/>
                </a:solidFill>
              </a:rPr>
              <a:t> : 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Pilih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menu </a:t>
            </a:r>
            <a:r>
              <a:rPr lang="en-US" sz="2000" i="1" dirty="0">
                <a:solidFill>
                  <a:schemeClr val="tx1"/>
                </a:solidFill>
              </a:rPr>
              <a:t>File – New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Ctrl+N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klik</a:t>
            </a:r>
            <a:r>
              <a:rPr lang="en-US" sz="2000" dirty="0">
                <a:solidFill>
                  <a:schemeClr val="tx1"/>
                </a:solidFill>
              </a:rPr>
              <a:t> icon </a:t>
            </a:r>
            <a:r>
              <a:rPr lang="en-US" sz="2000" dirty="0" err="1">
                <a:solidFill>
                  <a:schemeClr val="tx1"/>
                </a:solidFill>
              </a:rPr>
              <a:t>lembar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kosong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pojok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kiri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toolbar. 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ika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ingin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membuka</a:t>
            </a:r>
            <a:r>
              <a:rPr lang="en-US" sz="2000" dirty="0">
                <a:solidFill>
                  <a:schemeClr val="tx1"/>
                </a:solidFill>
              </a:rPr>
              <a:t> workbook yang </a:t>
            </a:r>
            <a:r>
              <a:rPr lang="en-US" sz="2000" dirty="0" err="1">
                <a:solidFill>
                  <a:schemeClr val="tx1"/>
                </a:solidFill>
              </a:rPr>
              <a:t>telah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disusun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format </a:t>
            </a:r>
            <a:r>
              <a:rPr lang="en-US" sz="2000" dirty="0" err="1">
                <a:solidFill>
                  <a:schemeClr val="tx1"/>
                </a:solidFill>
              </a:rPr>
              <a:t>tertentu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menggunakan</a:t>
            </a:r>
            <a:r>
              <a:rPr lang="en-US" sz="2000" dirty="0">
                <a:solidFill>
                  <a:schemeClr val="tx1"/>
                </a:solidFill>
              </a:rPr>
              <a:t> tab Spreadsheet Solutions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Bussiness</a:t>
            </a:r>
            <a:r>
              <a:rPr lang="en-US" sz="2000" dirty="0">
                <a:solidFill>
                  <a:schemeClr val="tx1"/>
                </a:solidFill>
              </a:rPr>
              <a:t> Planner Template. 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Pilih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format yang </a:t>
            </a:r>
            <a:r>
              <a:rPr lang="en-US" sz="2000" dirty="0" err="1">
                <a:solidFill>
                  <a:schemeClr val="tx1"/>
                </a:solidFill>
              </a:rPr>
              <a:t>diinginkan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mengklik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file yang </a:t>
            </a:r>
            <a:r>
              <a:rPr lang="en-US" sz="2000" dirty="0" err="1">
                <a:solidFill>
                  <a:schemeClr val="tx1"/>
                </a:solidFill>
              </a:rPr>
              <a:t>ditampilkan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lihat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contoh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tampilannya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Preview.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Setelah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menentukan</a:t>
            </a:r>
            <a:r>
              <a:rPr lang="en-US" sz="2000" dirty="0">
                <a:solidFill>
                  <a:schemeClr val="tx1"/>
                </a:solidFill>
              </a:rPr>
              <a:t> file yang </a:t>
            </a:r>
            <a:r>
              <a:rPr lang="en-US" sz="2000" dirty="0" err="1">
                <a:solidFill>
                  <a:schemeClr val="tx1"/>
                </a:solidFill>
              </a:rPr>
              <a:t>dimaksud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klik</a:t>
            </a:r>
            <a:r>
              <a:rPr lang="en-US" sz="2000" dirty="0">
                <a:solidFill>
                  <a:schemeClr val="tx1"/>
                </a:solidFill>
              </a:rPr>
              <a:t> OK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lihat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hasilnya</a:t>
            </a:r>
            <a:r>
              <a:rPr lang="en-US" sz="2000" dirty="0">
                <a:solidFill>
                  <a:schemeClr val="tx1"/>
                </a:solidFill>
              </a:rPr>
              <a:t>!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006" y="3505200"/>
            <a:ext cx="3725594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381000"/>
            <a:ext cx="11328400" cy="5969000"/>
          </a:xfrm>
        </p:spPr>
        <p:txBody>
          <a:bodyPr/>
          <a:lstStyle/>
          <a:p>
            <a:pPr marL="4572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B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Menyimpan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Buku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Kerja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i="1" dirty="0">
                <a:solidFill>
                  <a:schemeClr val="tx1"/>
                </a:solidFill>
              </a:rPr>
              <a:t>Workbook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 </a:t>
            </a:r>
            <a:r>
              <a:rPr lang="en-US" dirty="0" err="1">
                <a:solidFill>
                  <a:schemeClr val="tx1"/>
                </a:solidFill>
              </a:rPr>
              <a:t>Pilih</a:t>
            </a:r>
            <a:r>
              <a:rPr lang="en-US" dirty="0">
                <a:solidFill>
                  <a:schemeClr val="tx1"/>
                </a:solidFill>
              </a:rPr>
              <a:t> menu </a:t>
            </a:r>
            <a:r>
              <a:rPr lang="en-US" b="1" i="1" dirty="0">
                <a:solidFill>
                  <a:schemeClr val="tx1"/>
                </a:solidFill>
              </a:rPr>
              <a:t>File – Save 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b="1" dirty="0" err="1">
                <a:solidFill>
                  <a:schemeClr val="tx1"/>
                </a:solidFill>
              </a:rPr>
              <a:t>Ctrl+S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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kotak</a:t>
            </a:r>
            <a:r>
              <a:rPr lang="en-US" dirty="0">
                <a:solidFill>
                  <a:schemeClr val="tx1"/>
                </a:solidFill>
              </a:rPr>
              <a:t> dialog </a:t>
            </a:r>
            <a:r>
              <a:rPr lang="en-US" b="1" dirty="0">
                <a:solidFill>
                  <a:schemeClr val="tx1"/>
                </a:solidFill>
              </a:rPr>
              <a:t>Save In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tempat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dipakai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menyimpan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fi-FI" dirty="0">
                <a:solidFill>
                  <a:schemeClr val="tx1"/>
                </a:solidFill>
              </a:rPr>
              <a:t> Pada kotak isian, ketikkan nama file </a:t>
            </a:r>
          </a:p>
          <a:p>
            <a:r>
              <a:rPr lang="en-US" dirty="0">
                <a:solidFill>
                  <a:schemeClr val="tx1"/>
                </a:solidFill>
              </a:rPr>
              <a:t> </a:t>
            </a:r>
            <a:r>
              <a:rPr lang="en-US" dirty="0" err="1">
                <a:solidFill>
                  <a:schemeClr val="tx1"/>
                </a:solidFill>
              </a:rPr>
              <a:t>Klik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ikon</a:t>
            </a:r>
            <a:r>
              <a:rPr lang="en-US" dirty="0">
                <a:solidFill>
                  <a:schemeClr val="tx1"/>
                </a:solidFill>
              </a:rPr>
              <a:t> save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C. </a:t>
            </a:r>
            <a:r>
              <a:rPr lang="en-US" b="1" dirty="0" err="1">
                <a:solidFill>
                  <a:schemeClr val="tx1"/>
                </a:solidFill>
              </a:rPr>
              <a:t>Membuka</a:t>
            </a:r>
            <a:r>
              <a:rPr lang="en-US" b="1" dirty="0">
                <a:solidFill>
                  <a:schemeClr val="tx1"/>
                </a:solidFill>
              </a:rPr>
              <a:t> File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a. </a:t>
            </a:r>
            <a:r>
              <a:rPr lang="en-US" dirty="0" err="1">
                <a:solidFill>
                  <a:schemeClr val="tx1"/>
                </a:solidFill>
              </a:rPr>
              <a:t>Pilih</a:t>
            </a:r>
            <a:r>
              <a:rPr lang="en-US" dirty="0">
                <a:solidFill>
                  <a:schemeClr val="tx1"/>
                </a:solidFill>
              </a:rPr>
              <a:t> menu </a:t>
            </a:r>
            <a:r>
              <a:rPr lang="en-US" b="1" i="1" dirty="0">
                <a:solidFill>
                  <a:schemeClr val="tx1"/>
                </a:solidFill>
              </a:rPr>
              <a:t>File – open 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b="1" dirty="0" err="1">
                <a:solidFill>
                  <a:schemeClr val="tx1"/>
                </a:solidFill>
              </a:rPr>
              <a:t>ctrl+o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nn-NO" dirty="0">
                <a:solidFill>
                  <a:schemeClr val="tx1"/>
                </a:solidFill>
              </a:rPr>
              <a:t>b. Klik file yang ingin dibuka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799" y="2103116"/>
            <a:ext cx="5638801" cy="424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404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359" t="12578" r="17237"/>
          <a:stretch/>
        </p:blipFill>
        <p:spPr>
          <a:xfrm>
            <a:off x="279400" y="335188"/>
            <a:ext cx="11277600" cy="598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2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2975" y="422275"/>
            <a:ext cx="6702425" cy="4022725"/>
          </a:xfrm>
          <a:prstGeom prst="rect">
            <a:avLst/>
          </a:prstGeom>
        </p:spPr>
      </p:pic>
      <p:sp>
        <p:nvSpPr>
          <p:cNvPr id="5" name="AutoShape 2" descr="Bagian bagian microsoft excel 2010,2013,2016"/>
          <p:cNvSpPr>
            <a:spLocks noChangeAspect="1" noChangeArrowheads="1"/>
          </p:cNvSpPr>
          <p:nvPr/>
        </p:nvSpPr>
        <p:spPr bwMode="auto">
          <a:xfrm>
            <a:off x="815975" y="676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08000" y="4722336"/>
            <a:ext cx="1018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Quick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Toolbar :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Bagian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memuat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Buttons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tombol-tombol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menu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umum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sering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gunakan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Tombol-tombol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sesuaikan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kebutuhan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331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0"/>
            <a:ext cx="11303000" cy="58928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Ribbon :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Bagian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kumpulan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tombol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perintah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microsoft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excel yang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dikelompokkan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Tab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berdasarkan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fungsi-fungsinya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mulai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Home, Insert, Page Layout, Formula, Data, Review, View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Tab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Developper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default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disembunyikan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masing-masing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Tab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dikelompokkan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berdasarkan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fungsinya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 Home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4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Clipboard, Font, Alignment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seterusnya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b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 Bar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Bagian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menunjukkan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alamat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cell yang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aktif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beserta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isinya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Formula bar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juga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tempat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dimana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nanti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menuliskan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rumus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formula excel.</a:t>
            </a:r>
            <a:b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Worksheet Area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Sering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disbut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juga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Workspace.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Berisi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kumpulan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cell yang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diidentifikasi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berdasarkan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kolom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(Column)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simbol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huruf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A, B, C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baris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(Row)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simbol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angka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1, 2, 3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dst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Didalam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cell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inilah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kita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menyusun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data-data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kebutuhan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b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Status Bar :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Bagian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menunjukkan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informasi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status program Excel yang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sedang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berjalan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b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340</TotalTime>
  <Words>728</Words>
  <Application>Microsoft Office PowerPoint</Application>
  <PresentationFormat>Widescreen</PresentationFormat>
  <Paragraphs>63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 Unicode MS</vt:lpstr>
      <vt:lpstr>Arial</vt:lpstr>
      <vt:lpstr>Corbel</vt:lpstr>
      <vt:lpstr>Tahoma</vt:lpstr>
      <vt:lpstr>Basis</vt:lpstr>
      <vt:lpstr>User Interface Excel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RIBBON EXCEL </vt:lpstr>
      <vt:lpstr>CONTEXTUAL TABS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Interface Excel</dc:title>
  <dc:creator>Hp</dc:creator>
  <cp:lastModifiedBy>Hp</cp:lastModifiedBy>
  <cp:revision>20</cp:revision>
  <dcterms:created xsi:type="dcterms:W3CDTF">2018-09-13T08:31:41Z</dcterms:created>
  <dcterms:modified xsi:type="dcterms:W3CDTF">2018-09-21T05:58:51Z</dcterms:modified>
</cp:coreProperties>
</file>