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4" r:id="rId17"/>
    <p:sldId id="271" r:id="rId18"/>
    <p:sldId id="272" r:id="rId19"/>
    <p:sldId id="273" r:id="rId20"/>
    <p:sldId id="278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3.bp.blogspot.com/-1NXQhpcICfc/TsowWFc17gI/AAAAAAAAAoM/6r3tKuVOvMo/s1600/sudut4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533400"/>
            <a:ext cx="8915399" cy="2669179"/>
          </a:xfrm>
        </p:spPr>
        <p:txBody>
          <a:bodyPr>
            <a:normAutofit/>
          </a:bodyPr>
          <a:lstStyle/>
          <a:p>
            <a:r>
              <a:rPr lang="en-US" dirty="0" smtClean="0"/>
              <a:t>FORMULA DASAR EXCEL </a:t>
            </a:r>
            <a:r>
              <a:rPr lang="en-US" dirty="0" smtClean="0"/>
              <a:t>UNTUK PENGOLAHAN DATA PENGUKURAN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9940" y="5134410"/>
            <a:ext cx="3786187" cy="531221"/>
          </a:xfrm>
        </p:spPr>
        <p:txBody>
          <a:bodyPr/>
          <a:lstStyle/>
          <a:p>
            <a:r>
              <a:rPr lang="en-US" dirty="0" smtClean="0"/>
              <a:t>SURYA KURNIAWAN,ST.,</a:t>
            </a:r>
            <a:r>
              <a:rPr lang="en-US" dirty="0" err="1" smtClean="0"/>
              <a:t>M.Sc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3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77800"/>
            <a:ext cx="11557000" cy="6375400"/>
          </a:xfrm>
        </p:spPr>
        <p:txBody>
          <a:bodyPr/>
          <a:lstStyle/>
          <a:p>
            <a:r>
              <a:rPr lang="en-US" u="sng" dirty="0" smtClean="0"/>
              <a:t>SINGLE IF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serbagai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/>
              <a:t>MULTI IF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IF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di </a:t>
            </a:r>
            <a:r>
              <a:rPr lang="en-US" dirty="0" err="1"/>
              <a:t>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4" y="1330325"/>
            <a:ext cx="6105525" cy="2035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1" y="4811712"/>
            <a:ext cx="6814518" cy="17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10617200" cy="6299200"/>
          </a:xfrm>
        </p:spPr>
        <p:txBody>
          <a:bodyPr/>
          <a:lstStyle/>
          <a:p>
            <a:r>
              <a:rPr lang="en-US" u="sng" dirty="0"/>
              <a:t>AREAS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area (range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(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range yang di </a:t>
            </a:r>
            <a:r>
              <a:rPr lang="en-US" dirty="0" err="1"/>
              <a:t>sebutkan</a:t>
            </a:r>
            <a:r>
              <a:rPr lang="en-US" dirty="0"/>
              <a:t>).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/>
              <a:t>CHOOSE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(VALUE) yang </a:t>
            </a:r>
            <a:r>
              <a:rPr lang="en-US" dirty="0" err="1"/>
              <a:t>berisi</a:t>
            </a:r>
            <a:r>
              <a:rPr lang="en-US" dirty="0"/>
              <a:t> data </a:t>
            </a:r>
            <a:r>
              <a:rPr lang="en-US" dirty="0" err="1"/>
              <a:t>teks</a:t>
            </a:r>
            <a:r>
              <a:rPr lang="en-US" dirty="0"/>
              <a:t>, numeric, formula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range.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0" y="1520825"/>
            <a:ext cx="6013450" cy="26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8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8600"/>
            <a:ext cx="10796588" cy="6350000"/>
          </a:xfrm>
        </p:spPr>
        <p:txBody>
          <a:bodyPr/>
          <a:lstStyle/>
          <a:p>
            <a:r>
              <a:rPr lang="en-US" u="sng" dirty="0"/>
              <a:t>HLOOKUP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</a:t>
            </a:r>
            <a:r>
              <a:rPr lang="en-US" dirty="0" err="1"/>
              <a:t>mendatar</a:t>
            </a:r>
            <a:r>
              <a:rPr lang="en-US" dirty="0"/>
              <a:t>.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;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/</a:t>
            </a:r>
            <a:r>
              <a:rPr lang="en-US" dirty="0" err="1"/>
              <a:t>menaik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 ; 1,2,3,4….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A-Z.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silhakan</a:t>
            </a:r>
            <a:r>
              <a:rPr lang="en-US" dirty="0"/>
              <a:t> </a:t>
            </a:r>
            <a:r>
              <a:rPr lang="en-US" dirty="0" err="1"/>
              <a:t>urutkan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menu Ascending.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75" y="1965324"/>
            <a:ext cx="597162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3200"/>
            <a:ext cx="10185400" cy="6299200"/>
          </a:xfrm>
        </p:spPr>
        <p:txBody>
          <a:bodyPr/>
          <a:lstStyle/>
          <a:p>
            <a:r>
              <a:rPr lang="en-US" u="sng" dirty="0"/>
              <a:t>VLOOKUP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.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penyusunan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/</a:t>
            </a:r>
            <a:r>
              <a:rPr lang="en-US" dirty="0" err="1"/>
              <a:t>menaik</a:t>
            </a:r>
            <a:r>
              <a:rPr lang="en-US" dirty="0"/>
              <a:t>. </a:t>
            </a:r>
            <a:r>
              <a:rPr lang="en-US" dirty="0" err="1"/>
              <a:t>misal</a:t>
            </a:r>
            <a:r>
              <a:rPr lang="en-US" dirty="0"/>
              <a:t> ; 1,2,3,4….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A-Z.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mengetikkan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silhakan</a:t>
            </a:r>
            <a:r>
              <a:rPr lang="en-US" dirty="0"/>
              <a:t> </a:t>
            </a:r>
            <a:r>
              <a:rPr lang="en-US" dirty="0" err="1"/>
              <a:t>urutkan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menu Ascending.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85" y="2413000"/>
            <a:ext cx="9943171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4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00"/>
            <a:ext cx="10947400" cy="6324600"/>
          </a:xfrm>
        </p:spPr>
        <p:txBody>
          <a:bodyPr/>
          <a:lstStyle/>
          <a:p>
            <a:r>
              <a:rPr lang="en-US" u="sng" dirty="0"/>
              <a:t>MATCH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yang di </a:t>
            </a:r>
            <a:r>
              <a:rPr lang="en-US" dirty="0" err="1"/>
              <a:t>tetapkan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data.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562100"/>
            <a:ext cx="5315856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87400"/>
            <a:ext cx="9904412" cy="5428622"/>
          </a:xfrm>
        </p:spPr>
        <p:txBody>
          <a:bodyPr/>
          <a:lstStyle/>
          <a:p>
            <a:r>
              <a:rPr lang="en-US" u="sng" dirty="0"/>
              <a:t>FACT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faktorial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.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r>
              <a:rPr lang="en-US" i="1" dirty="0"/>
              <a:t>=FACT(…)</a:t>
            </a:r>
            <a:r>
              <a:rPr lang="en-US" dirty="0"/>
              <a:t>.</a:t>
            </a:r>
          </a:p>
          <a:p>
            <a:r>
              <a:rPr lang="en-US" u="sng" dirty="0"/>
              <a:t>RAND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real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1.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real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.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  <a:r>
              <a:rPr lang="en-US" i="1" dirty="0"/>
              <a:t>=RAND(…)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00200" y="3286364"/>
            <a:ext cx="11607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Fungsi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LEN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gunanya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menghitung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jumlah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karakter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satu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Spasi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juga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masuk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hitungan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AutoShape 2" descr="rumus excel administrasi perkantora LEN"/>
          <p:cNvSpPr>
            <a:spLocks noChangeAspect="1" noChangeArrowheads="1"/>
          </p:cNvSpPr>
          <p:nvPr/>
        </p:nvSpPr>
        <p:spPr bwMode="auto">
          <a:xfrm>
            <a:off x="1555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umus excel administrasi perkantora LEN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709085"/>
            <a:ext cx="924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TRIM</a:t>
            </a:r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TRIM </a:t>
            </a:r>
            <a:r>
              <a:rPr lang="en-US" dirty="0" err="1"/>
              <a:t>gunanya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spasi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sel. 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Abdul </a:t>
            </a:r>
            <a:r>
              <a:rPr lang="en-US" dirty="0" err="1"/>
              <a:t>Manan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TRIM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Abdul </a:t>
            </a:r>
            <a:r>
              <a:rPr lang="en-US" dirty="0" err="1"/>
              <a:t>Manan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repot-repot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satu-persatu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02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7800"/>
            <a:ext cx="10744200" cy="6502400"/>
          </a:xfrm>
        </p:spPr>
        <p:txBody>
          <a:bodyPr/>
          <a:lstStyle/>
          <a:p>
            <a:r>
              <a:rPr lang="en-US" sz="2000" u="sng" dirty="0"/>
              <a:t>STEDEV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standart</a:t>
            </a:r>
            <a:r>
              <a:rPr lang="en-US" sz="2000" dirty="0"/>
              <a:t> </a:t>
            </a:r>
            <a:r>
              <a:rPr lang="en-US" sz="2000" dirty="0" err="1"/>
              <a:t>devisiasi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range, </a:t>
            </a:r>
            <a:r>
              <a:rPr lang="en-US" sz="2000" dirty="0" err="1"/>
              <a:t>penulisannya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i="1" dirty="0"/>
              <a:t>=STEDEV(number1,number2,…)</a:t>
            </a:r>
            <a:r>
              <a:rPr lang="en-US" sz="2000" dirty="0"/>
              <a:t>.</a:t>
            </a:r>
          </a:p>
          <a:p>
            <a:r>
              <a:rPr lang="en-US" sz="2000" u="sng" dirty="0" err="1"/>
              <a:t>Fungsi</a:t>
            </a:r>
            <a:r>
              <a:rPr lang="en-US" sz="2000" u="sng" dirty="0"/>
              <a:t> VAR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varience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range, </a:t>
            </a:r>
            <a:r>
              <a:rPr lang="en-US" sz="2000" dirty="0" err="1"/>
              <a:t>penulisannya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i="1" dirty="0"/>
              <a:t>=VAR(number1,number2,…)</a:t>
            </a:r>
            <a:r>
              <a:rPr lang="en-US" sz="2000" dirty="0"/>
              <a:t>.</a:t>
            </a:r>
          </a:p>
          <a:p>
            <a:r>
              <a:rPr lang="en-US" sz="2000" u="sng" dirty="0"/>
              <a:t>UPPER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text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sel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. </a:t>
            </a:r>
            <a:r>
              <a:rPr lang="en-US" sz="2000" dirty="0" err="1"/>
              <a:t>penulisannya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i="1" dirty="0"/>
              <a:t>=UPPER(text)</a:t>
            </a:r>
            <a:r>
              <a:rPr lang="en-US" sz="2000" dirty="0"/>
              <a:t>.</a:t>
            </a:r>
          </a:p>
          <a:p>
            <a:r>
              <a:rPr lang="en-US" sz="2000" u="sng" dirty="0"/>
              <a:t>LOWER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kebalikan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UPPER,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menjadikan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. </a:t>
            </a:r>
            <a:r>
              <a:rPr lang="en-US" sz="2000" dirty="0" err="1"/>
              <a:t>penulisannya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i="1" dirty="0"/>
              <a:t>=LOWER(text)</a:t>
            </a:r>
            <a:r>
              <a:rPr lang="en-US" sz="2000" dirty="0"/>
              <a:t>.</a:t>
            </a:r>
          </a:p>
          <a:p>
            <a:r>
              <a:rPr lang="en-US" sz="2000" u="sng" dirty="0"/>
              <a:t>PROPER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teks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huruf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di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di </a:t>
            </a:r>
            <a:r>
              <a:rPr lang="en-US" sz="2000" dirty="0" err="1"/>
              <a:t>setiap</a:t>
            </a:r>
            <a:r>
              <a:rPr lang="en-US" sz="2000" dirty="0"/>
              <a:t> kata. </a:t>
            </a:r>
            <a:r>
              <a:rPr lang="en-US" sz="2000" dirty="0" err="1"/>
              <a:t>Penulisannya</a:t>
            </a:r>
            <a:r>
              <a:rPr lang="en-US" sz="2000" dirty="0"/>
              <a:t>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: </a:t>
            </a:r>
            <a:r>
              <a:rPr lang="en-US" sz="2000" i="1" dirty="0"/>
              <a:t>=PROPER(text)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1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25" y="293910"/>
            <a:ext cx="8911687" cy="823690"/>
          </a:xfrm>
        </p:spPr>
        <p:txBody>
          <a:bodyPr/>
          <a:lstStyle/>
          <a:p>
            <a:r>
              <a:rPr lang="en-US" dirty="0" smtClean="0"/>
              <a:t>Excel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117600"/>
            <a:ext cx="10440988" cy="5308600"/>
          </a:xfrm>
        </p:spPr>
        <p:txBody>
          <a:bodyPr/>
          <a:lstStyle/>
          <a:p>
            <a:r>
              <a:rPr lang="en-US" b="1" dirty="0"/>
              <a:t>Data Input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Data input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topografi</a:t>
            </a:r>
            <a:r>
              <a:rPr lang="en-US" dirty="0"/>
              <a:t> di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a.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b.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c.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d.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e.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f. </a:t>
            </a:r>
            <a:r>
              <a:rPr lang="en-US" dirty="0" err="1"/>
              <a:t>Pembacaan</a:t>
            </a:r>
            <a:r>
              <a:rPr lang="en-US" dirty="0"/>
              <a:t> azimuth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g.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ikat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4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200"/>
            <a:ext cx="10337800" cy="6426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 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disini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Excel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memadukan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teoritis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program Excel. 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A.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Tabel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Memberi</a:t>
            </a:r>
            <a:r>
              <a:rPr lang="en-US" b="1" dirty="0"/>
              <a:t> </a:t>
            </a:r>
            <a:r>
              <a:rPr lang="en-US" b="1" dirty="0" err="1"/>
              <a:t>Judul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formula </a:t>
            </a:r>
            <a:r>
              <a:rPr lang="en-US" dirty="0" err="1"/>
              <a:t>perhitungan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data </a:t>
            </a:r>
            <a:r>
              <a:rPr lang="en-US" dirty="0" err="1"/>
              <a:t>peta</a:t>
            </a:r>
            <a:r>
              <a:rPr lang="en-US" dirty="0"/>
              <a:t>,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data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formula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data.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3 sheet,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sheet </a:t>
            </a:r>
            <a:r>
              <a:rPr lang="en-US" dirty="0" err="1"/>
              <a:t>elevasi</a:t>
            </a:r>
            <a:r>
              <a:rPr lang="en-US" dirty="0"/>
              <a:t>, sheet </a:t>
            </a:r>
            <a:r>
              <a:rPr lang="en-US" dirty="0" err="1"/>
              <a:t>koordinat</a:t>
            </a:r>
            <a:r>
              <a:rPr lang="en-US" dirty="0"/>
              <a:t>, sheet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detil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B. </a:t>
            </a:r>
            <a:r>
              <a:rPr lang="en-US" b="1" dirty="0" err="1"/>
              <a:t>Memformat</a:t>
            </a:r>
            <a:r>
              <a:rPr lang="en-US" b="1" dirty="0"/>
              <a:t> </a:t>
            </a:r>
            <a:r>
              <a:rPr lang="en-US" b="1" dirty="0" err="1"/>
              <a:t>Kolom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Baris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Memudahkan</a:t>
            </a:r>
            <a:r>
              <a:rPr lang="en-US" b="1" dirty="0"/>
              <a:t> </a:t>
            </a:r>
            <a:r>
              <a:rPr lang="en-US" b="1" dirty="0" err="1"/>
              <a:t>Perhitungan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Memformat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2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254000"/>
            <a:ext cx="9829800" cy="6096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C. </a:t>
            </a:r>
            <a:r>
              <a:rPr lang="en-US" b="1" dirty="0" err="1"/>
              <a:t>Memasukkan</a:t>
            </a:r>
            <a:r>
              <a:rPr lang="en-US" b="1" dirty="0"/>
              <a:t> Data </a:t>
            </a:r>
            <a:r>
              <a:rPr lang="en-US" b="1" dirty="0" err="1"/>
              <a:t>Pengukuran</a:t>
            </a:r>
            <a:r>
              <a:rPr lang="en-US" b="1" dirty="0"/>
              <a:t> di </a:t>
            </a:r>
            <a:r>
              <a:rPr lang="en-US" b="1" dirty="0" err="1"/>
              <a:t>Lapangan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Setelah</a:t>
            </a:r>
            <a:r>
              <a:rPr lang="en-US" dirty="0"/>
              <a:t> format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,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. Data </a:t>
            </a:r>
            <a:r>
              <a:rPr lang="en-US" dirty="0" err="1"/>
              <a:t>inilah</a:t>
            </a:r>
            <a:r>
              <a:rPr lang="en-US" dirty="0"/>
              <a:t>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data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D. </a:t>
            </a:r>
            <a:r>
              <a:rPr lang="en-US" dirty="0" err="1"/>
              <a:t>Membuat</a:t>
            </a:r>
            <a:r>
              <a:rPr lang="en-US" dirty="0"/>
              <a:t> Formula </a:t>
            </a:r>
            <a:r>
              <a:rPr lang="en-US" dirty="0" err="1"/>
              <a:t>Perhitungan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Pembuatan</a:t>
            </a:r>
            <a:r>
              <a:rPr lang="en-US" dirty="0"/>
              <a:t> formula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format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topografi</a:t>
            </a:r>
            <a:r>
              <a:rPr lang="en-US" dirty="0"/>
              <a:t>.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sheet </a:t>
            </a:r>
            <a:r>
              <a:rPr lang="en-US" dirty="0" err="1"/>
              <a:t>pada</a:t>
            </a:r>
            <a:r>
              <a:rPr lang="en-US" dirty="0"/>
              <a:t> file </a:t>
            </a:r>
            <a:r>
              <a:rPr lang="en-US" dirty="0" err="1"/>
              <a:t>Perpetaan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8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482600"/>
            <a:ext cx="10082212" cy="53524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Fungsi</a:t>
            </a:r>
            <a:r>
              <a:rPr lang="en-US" sz="2800" dirty="0"/>
              <a:t> formula </a:t>
            </a:r>
            <a:r>
              <a:rPr lang="en-US" sz="2800" dirty="0" err="1"/>
              <a:t>dasar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/>
              <a:t>formula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penghitungan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data yang </a:t>
            </a:r>
            <a:r>
              <a:rPr lang="en-US" sz="2400" dirty="0" err="1"/>
              <a:t>ada</a:t>
            </a:r>
            <a:r>
              <a:rPr lang="en-US" sz="2400" dirty="0"/>
              <a:t> di Microsoft Office Excel 2013.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formula </a:t>
            </a:r>
            <a:r>
              <a:rPr lang="en-US" sz="2400" dirty="0" err="1"/>
              <a:t>dasar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mengawalinya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(=).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(=) </a:t>
            </a:r>
            <a:r>
              <a:rPr lang="en-US" sz="2400" dirty="0" err="1"/>
              <a:t>dimaksudkan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mengawali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di Microsoft Office Excel 2013.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data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mengetikkan</a:t>
            </a:r>
            <a:r>
              <a:rPr lang="en-US" sz="2400" dirty="0"/>
              <a:t> </a:t>
            </a:r>
            <a:r>
              <a:rPr lang="en-US" sz="2400" dirty="0" err="1"/>
              <a:t>alamatnya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data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(#VALUE). </a:t>
            </a:r>
            <a:r>
              <a:rPr lang="en-US" sz="2400" dirty="0" err="1"/>
              <a:t>Fungsi-fungsi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lain </a:t>
            </a:r>
          </a:p>
        </p:txBody>
      </p:sp>
    </p:spTree>
    <p:extLst>
      <p:ext uri="{BB962C8B-B14F-4D97-AF65-F5344CB8AC3E}">
        <p14:creationId xmlns:p14="http://schemas.microsoft.com/office/powerpoint/2010/main" val="2762231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109728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Pengubahan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data </a:t>
            </a:r>
            <a:r>
              <a:rPr lang="en-US" b="1" dirty="0" err="1"/>
              <a:t>sudut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penghitungan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• </a:t>
            </a:r>
            <a:r>
              <a:rPr lang="en-US" b="1" dirty="0" err="1"/>
              <a:t>Derajat</a:t>
            </a:r>
            <a:r>
              <a:rPr lang="en-US" b="1" dirty="0"/>
              <a:t>, </a:t>
            </a:r>
            <a:r>
              <a:rPr lang="en-US" b="1" dirty="0" err="1"/>
              <a:t>menit</a:t>
            </a:r>
            <a:r>
              <a:rPr lang="en-US" b="1" dirty="0"/>
              <a:t>, </a:t>
            </a:r>
            <a:r>
              <a:rPr lang="en-US" b="1" dirty="0" err="1"/>
              <a:t>detik</a:t>
            </a:r>
            <a:r>
              <a:rPr lang="en-US" b="1" dirty="0"/>
              <a:t> &gt;&gt; </a:t>
            </a:r>
            <a:r>
              <a:rPr lang="en-US" b="1" dirty="0" err="1"/>
              <a:t>Derajat</a:t>
            </a:r>
            <a:r>
              <a:rPr lang="en-US" b="1" dirty="0"/>
              <a:t> (</a:t>
            </a:r>
            <a:r>
              <a:rPr lang="en-US" b="1" dirty="0" err="1"/>
              <a:t>Desimal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excel,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,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desimalkan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120° 30´ 00” = 120.5°</a:t>
            </a:r>
            <a:br>
              <a:rPr lang="en-US" dirty="0"/>
            </a:br>
            <a:r>
              <a:rPr lang="en-US" dirty="0"/>
              <a:t>313° 33´ 20” = 313.555555555556°</a:t>
            </a:r>
            <a:br>
              <a:rPr lang="en-US" dirty="0"/>
            </a:br>
            <a:r>
              <a:rPr lang="en-US" dirty="0"/>
              <a:t>267° 45´ 34” = 267.759444444444</a:t>
            </a:r>
            <a:r>
              <a:rPr lang="en-US" dirty="0" smtClean="0"/>
              <a:t>°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it-IT" dirty="0"/>
              <a:t>Catatan : 1° = 60’ = 3600”</a:t>
            </a:r>
            <a:br>
              <a:rPr lang="it-IT" dirty="0"/>
            </a:br>
            <a:r>
              <a:rPr lang="it-IT" dirty="0"/>
              <a:t>1’ = 60”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99" y="1527174"/>
            <a:ext cx="6168571" cy="34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0"/>
            <a:ext cx="10947400" cy="6654800"/>
          </a:xfrm>
        </p:spPr>
        <p:txBody>
          <a:bodyPr/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lain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azhimuth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decimal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,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,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mengunakan</a:t>
            </a:r>
            <a:r>
              <a:rPr lang="en-US" dirty="0"/>
              <a:t> formula “INT” </a:t>
            </a:r>
            <a:r>
              <a:rPr lang="en-US" dirty="0" err="1"/>
              <a:t>pada</a:t>
            </a:r>
            <a:r>
              <a:rPr lang="en-US" dirty="0"/>
              <a:t> Excel,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399" y="1093787"/>
            <a:ext cx="6203759" cy="31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0"/>
            <a:ext cx="11607800" cy="6629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Derajat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Radians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err="1"/>
              <a:t>Trigonometri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Excel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sudutnya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radians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,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“RADIANS” </a:t>
            </a:r>
            <a:r>
              <a:rPr lang="en-US" dirty="0" err="1"/>
              <a:t>dan</a:t>
            </a:r>
            <a:r>
              <a:rPr lang="en-US" dirty="0"/>
              <a:t> “DEGRESS”.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“RADIANS”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excel yang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radians,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180/PI( ) </a:t>
            </a:r>
            <a:br>
              <a:rPr lang="en-US" dirty="0"/>
            </a:br>
            <a:r>
              <a:rPr lang="en-US" dirty="0"/>
              <a:t>- “DEGRESS”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radians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dirty="0" err="1"/>
              <a:t>dengan</a:t>
            </a:r>
            <a:r>
              <a:rPr lang="en-US" dirty="0"/>
              <a:t> 180/PI( ). </a:t>
            </a:r>
            <a:br>
              <a:rPr lang="en-US" dirty="0"/>
            </a:b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jelasnya</a:t>
            </a:r>
            <a:r>
              <a:rPr lang="en-US" dirty="0"/>
              <a:t> 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Radians {a/180/PI( </a:t>
            </a:r>
            <a:r>
              <a:rPr lang="en-US" dirty="0" smtClean="0"/>
              <a:t>)}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Degrees </a:t>
            </a:r>
            <a:r>
              <a:rPr lang="en-US" dirty="0"/>
              <a:t>{a*180/PI( )}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2938462"/>
            <a:ext cx="4200887" cy="219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938462"/>
            <a:ext cx="3759200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4000"/>
            <a:ext cx="11176000" cy="61214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penghitungn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Penghitungan</a:t>
            </a:r>
            <a:r>
              <a:rPr lang="en-US" dirty="0"/>
              <a:t> </a:t>
            </a:r>
            <a:r>
              <a:rPr lang="en-US" dirty="0" smtClean="0"/>
              <a:t>RADIANS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Untuk lebih kompleksnya dalam penghitungn sudut pengukuran sebagai berikut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Penghitungan RADIANS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sz="6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62" t="20486" r="6466" b="26736"/>
          <a:stretch/>
        </p:blipFill>
        <p:spPr>
          <a:xfrm>
            <a:off x="533400" y="1765299"/>
            <a:ext cx="11303001" cy="486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0200"/>
            <a:ext cx="11201400" cy="622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/>
              <a:t>DEGREES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19" t="23264" r="8419" b="29166"/>
          <a:stretch/>
        </p:blipFill>
        <p:spPr>
          <a:xfrm>
            <a:off x="685799" y="1473200"/>
            <a:ext cx="11294287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431800"/>
            <a:ext cx="10744200" cy="59690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AutoNum type="arabicPeriod"/>
            </a:pPr>
            <a:r>
              <a:rPr lang="en-US" b="1" dirty="0" err="1" smtClean="0"/>
              <a:t>Aritmatika</a:t>
            </a:r>
            <a:r>
              <a:rPr lang="en-US" b="1" dirty="0" smtClean="0"/>
              <a:t> </a:t>
            </a:r>
            <a:r>
              <a:rPr lang="en-US" b="1" dirty="0" err="1" smtClean="0"/>
              <a:t>Dasar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penjumlahan</a:t>
            </a:r>
            <a:r>
              <a:rPr lang="en-US" dirty="0" smtClean="0"/>
              <a:t> (+), </a:t>
            </a:r>
            <a:r>
              <a:rPr lang="en-US" dirty="0" err="1" smtClean="0"/>
              <a:t>pengurangan</a:t>
            </a:r>
            <a:r>
              <a:rPr lang="en-US" dirty="0" smtClean="0"/>
              <a:t> (-), </a:t>
            </a:r>
            <a:r>
              <a:rPr lang="en-US" dirty="0" err="1" smtClean="0"/>
              <a:t>perkalian</a:t>
            </a:r>
            <a:r>
              <a:rPr lang="en-US" dirty="0" smtClean="0"/>
              <a:t> (*),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pembagian</a:t>
            </a:r>
            <a:r>
              <a:rPr lang="en-US" dirty="0" smtClean="0"/>
              <a:t> ( /)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2. SUM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menjumlahkan</a:t>
            </a:r>
            <a:r>
              <a:rPr lang="en-US" dirty="0"/>
              <a:t> data.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91" y="2300487"/>
            <a:ext cx="6030382" cy="2013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346" y="4313567"/>
            <a:ext cx="4500254" cy="22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0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279400"/>
            <a:ext cx="10160000" cy="614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FUNGSI AVERANGE</a:t>
            </a:r>
          </a:p>
          <a:p>
            <a:pPr marL="0" indent="0" fontAlgn="base"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data (</a:t>
            </a:r>
            <a:r>
              <a:rPr lang="en-US" i="1" dirty="0"/>
              <a:t>range</a:t>
            </a:r>
            <a:r>
              <a:rPr lang="en-US" dirty="0"/>
              <a:t>).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;</a:t>
            </a:r>
          </a:p>
          <a:p>
            <a:pPr marL="0" indent="0" fontAlgn="base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=AVERAGE(number1, number2,…)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number1, number2,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range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</a:t>
            </a:r>
            <a:r>
              <a:rPr lang="en-US" dirty="0" err="1"/>
              <a:t>ratanya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rata-rata </a:t>
            </a:r>
            <a:r>
              <a:rPr lang="en-US" dirty="0" err="1"/>
              <a:t>dari</a:t>
            </a:r>
            <a:r>
              <a:rPr lang="en-US" dirty="0"/>
              <a:t> range data E8 </a:t>
            </a:r>
            <a:r>
              <a:rPr lang="en-US" dirty="0" err="1"/>
              <a:t>sampai</a:t>
            </a:r>
            <a:r>
              <a:rPr lang="en-US" dirty="0"/>
              <a:t> G8,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rumusnya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=AVERAGE(E8:G8)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Enter</a:t>
            </a:r>
            <a:r>
              <a:rPr lang="en-US" dirty="0" smtClean="0"/>
              <a:t>.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9" y="2947493"/>
            <a:ext cx="6993987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6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200" y="0"/>
            <a:ext cx="10541000" cy="6858000"/>
          </a:xfrm>
        </p:spPr>
        <p:txBody>
          <a:bodyPr/>
          <a:lstStyle/>
          <a:p>
            <a:r>
              <a:rPr lang="en-US" dirty="0" smtClean="0"/>
              <a:t>4. MAX</a:t>
            </a:r>
          </a:p>
          <a:p>
            <a:pPr marL="0" indent="0">
              <a:buNone/>
            </a:pPr>
            <a:r>
              <a:rPr lang="en-US" dirty="0" err="1"/>
              <a:t>Rumus</a:t>
            </a:r>
            <a:r>
              <a:rPr lang="en-US" dirty="0"/>
              <a:t> MAX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ms.</a:t>
            </a:r>
            <a:r>
              <a:rPr lang="en-US" dirty="0"/>
              <a:t> Excel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paling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menggunakannya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=MAX(number1, number 2,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seterusnya</a:t>
            </a:r>
            <a:r>
              <a:rPr lang="en-US" b="1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Number 1, 2,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range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tertingginya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data yang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D4 </a:t>
            </a:r>
            <a:r>
              <a:rPr lang="en-US" dirty="0" err="1"/>
              <a:t>sampai</a:t>
            </a:r>
            <a:r>
              <a:rPr lang="en-US" dirty="0"/>
              <a:t> D11,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rumusnya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=MAX(D4:D11)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Enter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4" y="2803524"/>
            <a:ext cx="7164161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0" y="203200"/>
            <a:ext cx="10185400" cy="6350000"/>
          </a:xfrm>
        </p:spPr>
        <p:txBody>
          <a:bodyPr/>
          <a:lstStyle/>
          <a:p>
            <a:r>
              <a:rPr lang="en-US" dirty="0" smtClean="0"/>
              <a:t>5. MIN</a:t>
            </a:r>
          </a:p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MAX, di </a:t>
            </a:r>
            <a:r>
              <a:rPr lang="en-US" dirty="0" err="1"/>
              <a:t>dalam</a:t>
            </a:r>
            <a:r>
              <a:rPr lang="en-US" dirty="0"/>
              <a:t> program Excel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MIN yang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MAX. </a:t>
            </a:r>
            <a:r>
              <a:rPr lang="en-US" dirty="0" err="1"/>
              <a:t>Jika</a:t>
            </a:r>
            <a:r>
              <a:rPr lang="en-US" dirty="0"/>
              <a:t> MAX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,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MIN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data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sheet Excel. </a:t>
            </a:r>
            <a:r>
              <a:rPr lang="en-US" dirty="0" err="1"/>
              <a:t>Penulisannya</a:t>
            </a:r>
            <a:r>
              <a:rPr lang="en-US" dirty="0"/>
              <a:t> </a:t>
            </a:r>
            <a:r>
              <a:rPr lang="en-US" dirty="0" err="1"/>
              <a:t>yaitu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=</a:t>
            </a:r>
            <a:r>
              <a:rPr lang="en-US" b="1" dirty="0"/>
              <a:t>MIN(number1, number2, …)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Dan </a:t>
            </a:r>
            <a:r>
              <a:rPr lang="en-US" dirty="0"/>
              <a:t>number1, 2, …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 </a:t>
            </a:r>
            <a:r>
              <a:rPr lang="en-US" dirty="0" err="1"/>
              <a:t>numerik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terendahnya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sheet Excel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A2 </a:t>
            </a:r>
            <a:r>
              <a:rPr lang="en-US" dirty="0" err="1"/>
              <a:t>sampai</a:t>
            </a:r>
            <a:r>
              <a:rPr lang="en-US" dirty="0"/>
              <a:t> A6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rumusnya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=MIN(A2:A6)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Enter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terendah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3378200"/>
            <a:ext cx="4262437" cy="31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1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279400"/>
            <a:ext cx="9828212" cy="5733422"/>
          </a:xfrm>
        </p:spPr>
        <p:txBody>
          <a:bodyPr/>
          <a:lstStyle/>
          <a:p>
            <a:r>
              <a:rPr lang="en-US" dirty="0" smtClean="0"/>
              <a:t>6. COUNT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Count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count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=COUNT(number 1, number 2, ….)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dan</a:t>
            </a:r>
            <a:r>
              <a:rPr lang="en-US" dirty="0"/>
              <a:t> number 1, number 2, …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A2-A10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rumusnya</a:t>
            </a:r>
            <a:r>
              <a:rPr lang="en-US" dirty="0"/>
              <a:t> =COUNT(A2:A10)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tekan</a:t>
            </a:r>
            <a:r>
              <a:rPr lang="en-US" dirty="0"/>
              <a:t> Enter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7" y="2776537"/>
            <a:ext cx="5446713" cy="35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177800"/>
            <a:ext cx="11264901" cy="6375400"/>
          </a:xfrm>
        </p:spPr>
        <p:txBody>
          <a:bodyPr/>
          <a:lstStyle/>
          <a:p>
            <a:r>
              <a:rPr lang="en-US" dirty="0" smtClean="0"/>
              <a:t>LOGIKA IF</a:t>
            </a:r>
          </a:p>
          <a:p>
            <a:pPr marL="0" indent="0">
              <a:buNone/>
            </a:pPr>
            <a:r>
              <a:rPr lang="en-US" sz="1600" dirty="0" err="1"/>
              <a:t>Pada</a:t>
            </a:r>
            <a:r>
              <a:rPr lang="en-US" sz="1600" dirty="0"/>
              <a:t> Excel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IF,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data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dimasukkan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data A1=1,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didapatkan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2,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didapatkan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yang </a:t>
            </a:r>
            <a:r>
              <a:rPr lang="en-US" sz="1600" dirty="0" err="1"/>
              <a:t>demikian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nilainya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0.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biasa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dibantu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pembanding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lambang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=(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), &lt;(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). &gt;(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), &lt;=(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), &gt;=(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), &lt;&gt;(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).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penulisannya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,</a:t>
            </a:r>
          </a:p>
          <a:p>
            <a:pPr marL="0" indent="0">
              <a:buNone/>
            </a:pPr>
            <a:r>
              <a:rPr lang="en-US" sz="1600" b="1" dirty="0"/>
              <a:t>=IF(</a:t>
            </a:r>
            <a:r>
              <a:rPr lang="en-US" sz="1600" b="1" dirty="0" err="1"/>
              <a:t>logical_test,value_if_true,value_if_false</a:t>
            </a:r>
            <a:r>
              <a:rPr lang="en-US" sz="1600" b="1" dirty="0"/>
              <a:t>). 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rumus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diartikan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ekspresi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bernilai</a:t>
            </a:r>
            <a:r>
              <a:rPr lang="en-US" sz="1600" dirty="0"/>
              <a:t> </a:t>
            </a:r>
            <a:r>
              <a:rPr lang="en-US" sz="1600" dirty="0" err="1"/>
              <a:t>benar</a:t>
            </a:r>
            <a:r>
              <a:rPr lang="en-US" sz="1600" dirty="0"/>
              <a:t>.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perintahnya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value_if_true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dijalankan</a:t>
            </a:r>
            <a:r>
              <a:rPr lang="en-US" sz="1600" dirty="0"/>
              <a:t>.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</a:t>
            </a:r>
            <a:r>
              <a:rPr lang="en-US" sz="1600" dirty="0" err="1"/>
              <a:t>value_if_false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.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dilihat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di </a:t>
            </a:r>
            <a:r>
              <a:rPr lang="en-US" sz="1600" dirty="0" err="1"/>
              <a:t>bawah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503" y="3349350"/>
            <a:ext cx="8433691" cy="17075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899" y="5056912"/>
            <a:ext cx="112649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Dari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yang </a:t>
            </a:r>
            <a:r>
              <a:rPr lang="en-US" dirty="0" err="1"/>
              <a:t>ketentuannya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keterangannya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kawin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Kawin</a:t>
            </a:r>
            <a:r>
              <a:rPr lang="en-US" dirty="0"/>
              <a:t>. Dari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dituliskan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=IF(C3=”K”,</a:t>
            </a:r>
            <a:r>
              <a:rPr lang="en-US" dirty="0" err="1"/>
              <a:t>Kawin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Kawin</a:t>
            </a:r>
            <a:r>
              <a:rPr lang="en-US" dirty="0"/>
              <a:t>).</a:t>
            </a:r>
          </a:p>
          <a:p>
            <a:r>
              <a:rPr lang="en-US" dirty="0"/>
              <a:t>Dari </a:t>
            </a: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data yang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alpha </a:t>
            </a:r>
            <a:r>
              <a:rPr lang="en-US" dirty="0" err="1"/>
              <a:t>numerik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kutip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,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datanya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diperkenankan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kutip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0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200" y="1143000"/>
            <a:ext cx="10617200" cy="4724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AND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TRUE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argument yang di </a:t>
            </a:r>
            <a:r>
              <a:rPr lang="en-US" dirty="0" err="1"/>
              <a:t>uji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BENAR DAN FALSE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argument </a:t>
            </a:r>
            <a:r>
              <a:rPr lang="en-US" dirty="0" err="1"/>
              <a:t>bernilai</a:t>
            </a:r>
            <a:r>
              <a:rPr lang="en-US" dirty="0"/>
              <a:t> SALAH.</a:t>
            </a:r>
            <a:br>
              <a:rPr lang="en-US" dirty="0"/>
            </a:br>
            <a:r>
              <a:rPr lang="en-US" dirty="0" err="1"/>
              <a:t>Contohnya</a:t>
            </a:r>
            <a:r>
              <a:rPr lang="en-US" dirty="0"/>
              <a:t> :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lulus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7,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7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u="sng" dirty="0"/>
              <a:t>NOT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not </a:t>
            </a:r>
            <a:r>
              <a:rPr lang="en-US" dirty="0" err="1"/>
              <a:t>kebalikan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AND,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TRUE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di </a:t>
            </a:r>
            <a:r>
              <a:rPr lang="en-US" dirty="0" err="1"/>
              <a:t>uji</a:t>
            </a:r>
            <a:r>
              <a:rPr lang="en-US" dirty="0"/>
              <a:t> SALAH </a:t>
            </a:r>
            <a:r>
              <a:rPr lang="en-US" dirty="0" err="1"/>
              <a:t>dan</a:t>
            </a:r>
            <a:r>
              <a:rPr lang="en-US" dirty="0"/>
              <a:t> FALSE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di </a:t>
            </a:r>
            <a:r>
              <a:rPr lang="en-US" dirty="0" err="1"/>
              <a:t>uji</a:t>
            </a:r>
            <a:r>
              <a:rPr lang="en-US" dirty="0"/>
              <a:t> BENAR.</a:t>
            </a:r>
          </a:p>
          <a:p>
            <a:pPr marL="0" indent="0">
              <a:buNone/>
            </a:pPr>
            <a:r>
              <a:rPr lang="en-US" u="sng" dirty="0"/>
              <a:t>OR</a:t>
            </a:r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TRUE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argument </a:t>
            </a:r>
            <a:r>
              <a:rPr lang="en-US" dirty="0" err="1"/>
              <a:t>bernilai</a:t>
            </a:r>
            <a:r>
              <a:rPr lang="en-US" dirty="0"/>
              <a:t> BENAR </a:t>
            </a:r>
            <a:r>
              <a:rPr lang="en-US" dirty="0" err="1"/>
              <a:t>dan</a:t>
            </a:r>
            <a:r>
              <a:rPr lang="en-US" dirty="0"/>
              <a:t> FALSE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argument SALAH.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588</TotalTime>
  <Words>1130</Words>
  <Application>Microsoft Office PowerPoint</Application>
  <PresentationFormat>Widescreen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FORMULA DASAR EXCEL UNTUK PENGOLAHAN DATA PENGUKURAN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Excel untuk pemetaan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 DASAR EXCEL 2013</dc:title>
  <dc:creator>Hp</dc:creator>
  <cp:lastModifiedBy>Hp</cp:lastModifiedBy>
  <cp:revision>14</cp:revision>
  <dcterms:created xsi:type="dcterms:W3CDTF">2018-09-21T03:41:51Z</dcterms:created>
  <dcterms:modified xsi:type="dcterms:W3CDTF">2018-09-28T06:00:48Z</dcterms:modified>
</cp:coreProperties>
</file>