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60" r:id="rId4"/>
    <p:sldId id="299" r:id="rId5"/>
    <p:sldId id="258" r:id="rId6"/>
    <p:sldId id="261" r:id="rId7"/>
    <p:sldId id="275" r:id="rId8"/>
    <p:sldId id="263" r:id="rId9"/>
    <p:sldId id="265" r:id="rId10"/>
    <p:sldId id="266" r:id="rId11"/>
    <p:sldId id="267" r:id="rId12"/>
    <p:sldId id="268" r:id="rId13"/>
    <p:sldId id="269" r:id="rId14"/>
    <p:sldId id="270" r:id="rId15"/>
    <p:sldId id="271" r:id="rId16"/>
    <p:sldId id="272" r:id="rId17"/>
    <p:sldId id="273" r:id="rId18"/>
    <p:sldId id="274" r:id="rId19"/>
    <p:sldId id="276" r:id="rId20"/>
    <p:sldId id="277" r:id="rId21"/>
    <p:sldId id="278" r:id="rId22"/>
    <p:sldId id="279" r:id="rId23"/>
    <p:sldId id="280" r:id="rId24"/>
    <p:sldId id="281" r:id="rId25"/>
    <p:sldId id="283" r:id="rId26"/>
    <p:sldId id="284" r:id="rId27"/>
    <p:sldId id="286" r:id="rId28"/>
    <p:sldId id="300" r:id="rId29"/>
    <p:sldId id="301" r:id="rId30"/>
    <p:sldId id="302" r:id="rId31"/>
    <p:sldId id="303" r:id="rId32"/>
    <p:sldId id="304"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84" y="-3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21393E-4AEA-4361-8F25-D8476E39B743}" type="datetimeFigureOut">
              <a:rPr lang="en-US" smtClean="0"/>
              <a:t>3/10/2019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F1CD7F-9D92-479C-A508-0BE76BB51F9F}" type="slidenum">
              <a:rPr lang="en-US" smtClean="0"/>
              <a:t>‹#›</a:t>
            </a:fld>
            <a:endParaRPr lang="en-US"/>
          </a:p>
        </p:txBody>
      </p:sp>
    </p:spTree>
    <p:extLst>
      <p:ext uri="{BB962C8B-B14F-4D97-AF65-F5344CB8AC3E}">
        <p14:creationId xmlns:p14="http://schemas.microsoft.com/office/powerpoint/2010/main" val="3246058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9A241CF6-7BF2-4AC1-8A00-5F386677210D}" type="slidenum">
              <a:rPr lang="en-US"/>
              <a:pPr/>
              <a:t>19</a:t>
            </a:fld>
            <a:endParaRPr lang="en-US"/>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endParaRPr lang="id-ID"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BB76243A-9093-43C5-B1AE-A766AAE25C3D}" type="slidenum">
              <a:rPr lang="en-US"/>
              <a:pPr/>
              <a:t>20</a:t>
            </a:fld>
            <a:endParaRPr lang="en-US"/>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endParaRPr lang="id-ID"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29EF4C94-B989-4181-91EE-1D4DCBF677EE}" type="slidenum">
              <a:rPr lang="en-US"/>
              <a:pPr/>
              <a:t>21</a:t>
            </a:fld>
            <a:endParaRPr lang="en-US"/>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endParaRPr lang="id-ID"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75B268A9-615E-424F-B318-F078202D2989}" type="slidenum">
              <a:rPr lang="en-US"/>
              <a:pPr/>
              <a:t>22</a:t>
            </a:fld>
            <a:endParaRPr lang="en-US"/>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p:spPr>
        <p:txBody>
          <a:bodyPr/>
          <a:lstStyle/>
          <a:p>
            <a:endParaRPr lang="id-ID"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23710C30-0D1A-4C4F-9781-C400D935D6CE}" type="slidenum">
              <a:rPr lang="en-US"/>
              <a:pPr/>
              <a:t>23</a:t>
            </a:fld>
            <a:endParaRPr lang="en-US"/>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p:spPr>
        <p:txBody>
          <a:bodyPr/>
          <a:lstStyle/>
          <a:p>
            <a:endParaRPr lang="id-ID"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ACA4D211-2437-409F-B8DC-F83424ECE86F}" type="slidenum">
              <a:rPr lang="en-US"/>
              <a:pPr/>
              <a:t>24</a:t>
            </a:fld>
            <a:endParaRPr lang="en-US"/>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p:spPr>
        <p:txBody>
          <a:bodyPr/>
          <a:lstStyle/>
          <a:p>
            <a:endParaRPr lang="id-ID"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CE2419AA-F77F-4B83-A225-FD2B9A165FF3}" type="slidenum">
              <a:rPr lang="en-US"/>
              <a:pPr/>
              <a:t>25</a:t>
            </a:fld>
            <a:endParaRPr lang="en-US"/>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a:ln/>
        </p:spPr>
        <p:txBody>
          <a:bodyPr/>
          <a:lstStyle/>
          <a:p>
            <a:endParaRPr lang="id-ID"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EDA84DAB-38B2-47D4-B247-2ADA7C1A63A8}" type="slidenum">
              <a:rPr lang="en-US"/>
              <a:pPr/>
              <a:t>26</a:t>
            </a:fld>
            <a:endParaRPr lang="en-US"/>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p:spPr>
        <p:txBody>
          <a:bodyPr/>
          <a:lstStyle/>
          <a:p>
            <a:endParaRPr lang="id-ID"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3064DBAF-9F0A-41CC-96BA-D640CB19EE4A}" type="slidenum">
              <a:rPr lang="en-US"/>
              <a:pPr/>
              <a:t>27</a:t>
            </a:fld>
            <a:endParaRPr lang="en-US"/>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endParaRPr lang="id-ID"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A5A70E-4B5F-47CC-9D65-B3D8DBDCDA0C}" type="datetimeFigureOut">
              <a:rPr lang="en-US" smtClean="0"/>
              <a:t>3/10/2019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864F31-D5F4-40F7-AD5B-45ABEBBE637D}" type="slidenum">
              <a:rPr lang="en-US" smtClean="0"/>
              <a:t>‹#›</a:t>
            </a:fld>
            <a:endParaRPr lang="en-US"/>
          </a:p>
        </p:txBody>
      </p:sp>
    </p:spTree>
    <p:extLst>
      <p:ext uri="{BB962C8B-B14F-4D97-AF65-F5344CB8AC3E}">
        <p14:creationId xmlns:p14="http://schemas.microsoft.com/office/powerpoint/2010/main" val="1773830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A5A70E-4B5F-47CC-9D65-B3D8DBDCDA0C}" type="datetimeFigureOut">
              <a:rPr lang="en-US" smtClean="0"/>
              <a:t>3/10/2019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864F31-D5F4-40F7-AD5B-45ABEBBE637D}" type="slidenum">
              <a:rPr lang="en-US" smtClean="0"/>
              <a:t>‹#›</a:t>
            </a:fld>
            <a:endParaRPr lang="en-US"/>
          </a:p>
        </p:txBody>
      </p:sp>
    </p:spTree>
    <p:extLst>
      <p:ext uri="{BB962C8B-B14F-4D97-AF65-F5344CB8AC3E}">
        <p14:creationId xmlns:p14="http://schemas.microsoft.com/office/powerpoint/2010/main" val="1731448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A5A70E-4B5F-47CC-9D65-B3D8DBDCDA0C}" type="datetimeFigureOut">
              <a:rPr lang="en-US" smtClean="0"/>
              <a:t>3/10/2019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864F31-D5F4-40F7-AD5B-45ABEBBE637D}" type="slidenum">
              <a:rPr lang="en-US" smtClean="0"/>
              <a:t>‹#›</a:t>
            </a:fld>
            <a:endParaRPr lang="en-US"/>
          </a:p>
        </p:txBody>
      </p:sp>
    </p:spTree>
    <p:extLst>
      <p:ext uri="{BB962C8B-B14F-4D97-AF65-F5344CB8AC3E}">
        <p14:creationId xmlns:p14="http://schemas.microsoft.com/office/powerpoint/2010/main" val="2627252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7162800" cy="1143000"/>
          </a:xfrm>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Date Placeholder 5"/>
          <p:cNvSpPr>
            <a:spLocks noGrp="1"/>
          </p:cNvSpPr>
          <p:nvPr>
            <p:ph type="dt" sz="half" idx="10"/>
          </p:nvPr>
        </p:nvSpPr>
        <p:spPr>
          <a:xfrm>
            <a:off x="457200" y="6245225"/>
            <a:ext cx="2133600" cy="476250"/>
          </a:xfrm>
        </p:spPr>
        <p:txBody>
          <a:bodyPr/>
          <a:lstStyle>
            <a:lvl1pPr>
              <a:defRPr/>
            </a:lvl1pPr>
          </a:lstStyle>
          <a:p>
            <a:fld id="{21913F3F-C6DD-43A9-8109-2251A9C8A43E}" type="datetime1">
              <a:rPr lang="en-US"/>
              <a:pPr/>
              <a:t>3/10/2019</a:t>
            </a:fld>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126319A9-916E-4F18-8ACF-D27E42D36D5B}" type="slidenum">
              <a:rPr lang="en-US"/>
              <a:pPr/>
              <a:t>‹#›</a:t>
            </a:fld>
            <a:endParaRPr lang="en-US"/>
          </a:p>
        </p:txBody>
      </p:sp>
    </p:spTree>
    <p:extLst>
      <p:ext uri="{BB962C8B-B14F-4D97-AF65-F5344CB8AC3E}">
        <p14:creationId xmlns:p14="http://schemas.microsoft.com/office/powerpoint/2010/main" val="79168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A5A70E-4B5F-47CC-9D65-B3D8DBDCDA0C}" type="datetimeFigureOut">
              <a:rPr lang="en-US" smtClean="0"/>
              <a:t>3/10/2019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864F31-D5F4-40F7-AD5B-45ABEBBE637D}" type="slidenum">
              <a:rPr lang="en-US" smtClean="0"/>
              <a:t>‹#›</a:t>
            </a:fld>
            <a:endParaRPr lang="en-US"/>
          </a:p>
        </p:txBody>
      </p:sp>
    </p:spTree>
    <p:extLst>
      <p:ext uri="{BB962C8B-B14F-4D97-AF65-F5344CB8AC3E}">
        <p14:creationId xmlns:p14="http://schemas.microsoft.com/office/powerpoint/2010/main" val="2157269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A5A70E-4B5F-47CC-9D65-B3D8DBDCDA0C}" type="datetimeFigureOut">
              <a:rPr lang="en-US" smtClean="0"/>
              <a:t>3/10/2019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864F31-D5F4-40F7-AD5B-45ABEBBE637D}" type="slidenum">
              <a:rPr lang="en-US" smtClean="0"/>
              <a:t>‹#›</a:t>
            </a:fld>
            <a:endParaRPr lang="en-US"/>
          </a:p>
        </p:txBody>
      </p:sp>
    </p:spTree>
    <p:extLst>
      <p:ext uri="{BB962C8B-B14F-4D97-AF65-F5344CB8AC3E}">
        <p14:creationId xmlns:p14="http://schemas.microsoft.com/office/powerpoint/2010/main" val="2142561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A5A70E-4B5F-47CC-9D65-B3D8DBDCDA0C}" type="datetimeFigureOut">
              <a:rPr lang="en-US" smtClean="0"/>
              <a:t>3/10/2019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864F31-D5F4-40F7-AD5B-45ABEBBE637D}" type="slidenum">
              <a:rPr lang="en-US" smtClean="0"/>
              <a:t>‹#›</a:t>
            </a:fld>
            <a:endParaRPr lang="en-US"/>
          </a:p>
        </p:txBody>
      </p:sp>
    </p:spTree>
    <p:extLst>
      <p:ext uri="{BB962C8B-B14F-4D97-AF65-F5344CB8AC3E}">
        <p14:creationId xmlns:p14="http://schemas.microsoft.com/office/powerpoint/2010/main" val="4103263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A5A70E-4B5F-47CC-9D65-B3D8DBDCDA0C}" type="datetimeFigureOut">
              <a:rPr lang="en-US" smtClean="0"/>
              <a:t>3/10/2019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864F31-D5F4-40F7-AD5B-45ABEBBE637D}" type="slidenum">
              <a:rPr lang="en-US" smtClean="0"/>
              <a:t>‹#›</a:t>
            </a:fld>
            <a:endParaRPr lang="en-US"/>
          </a:p>
        </p:txBody>
      </p:sp>
    </p:spTree>
    <p:extLst>
      <p:ext uri="{BB962C8B-B14F-4D97-AF65-F5344CB8AC3E}">
        <p14:creationId xmlns:p14="http://schemas.microsoft.com/office/powerpoint/2010/main" val="998072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A5A70E-4B5F-47CC-9D65-B3D8DBDCDA0C}" type="datetimeFigureOut">
              <a:rPr lang="en-US" smtClean="0"/>
              <a:t>3/10/2019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864F31-D5F4-40F7-AD5B-45ABEBBE637D}" type="slidenum">
              <a:rPr lang="en-US" smtClean="0"/>
              <a:t>‹#›</a:t>
            </a:fld>
            <a:endParaRPr lang="en-US"/>
          </a:p>
        </p:txBody>
      </p:sp>
    </p:spTree>
    <p:extLst>
      <p:ext uri="{BB962C8B-B14F-4D97-AF65-F5344CB8AC3E}">
        <p14:creationId xmlns:p14="http://schemas.microsoft.com/office/powerpoint/2010/main" val="3923286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A5A70E-4B5F-47CC-9D65-B3D8DBDCDA0C}" type="datetimeFigureOut">
              <a:rPr lang="en-US" smtClean="0"/>
              <a:t>3/10/2019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864F31-D5F4-40F7-AD5B-45ABEBBE637D}" type="slidenum">
              <a:rPr lang="en-US" smtClean="0"/>
              <a:t>‹#›</a:t>
            </a:fld>
            <a:endParaRPr lang="en-US"/>
          </a:p>
        </p:txBody>
      </p:sp>
    </p:spTree>
    <p:extLst>
      <p:ext uri="{BB962C8B-B14F-4D97-AF65-F5344CB8AC3E}">
        <p14:creationId xmlns:p14="http://schemas.microsoft.com/office/powerpoint/2010/main" val="1439228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A5A70E-4B5F-47CC-9D65-B3D8DBDCDA0C}" type="datetimeFigureOut">
              <a:rPr lang="en-US" smtClean="0"/>
              <a:t>3/10/2019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864F31-D5F4-40F7-AD5B-45ABEBBE637D}" type="slidenum">
              <a:rPr lang="en-US" smtClean="0"/>
              <a:t>‹#›</a:t>
            </a:fld>
            <a:endParaRPr lang="en-US"/>
          </a:p>
        </p:txBody>
      </p:sp>
    </p:spTree>
    <p:extLst>
      <p:ext uri="{BB962C8B-B14F-4D97-AF65-F5344CB8AC3E}">
        <p14:creationId xmlns:p14="http://schemas.microsoft.com/office/powerpoint/2010/main" val="4124362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A5A70E-4B5F-47CC-9D65-B3D8DBDCDA0C}" type="datetimeFigureOut">
              <a:rPr lang="en-US" smtClean="0"/>
              <a:t>3/10/2019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864F31-D5F4-40F7-AD5B-45ABEBBE637D}" type="slidenum">
              <a:rPr lang="en-US" smtClean="0"/>
              <a:t>‹#›</a:t>
            </a:fld>
            <a:endParaRPr lang="en-US"/>
          </a:p>
        </p:txBody>
      </p:sp>
    </p:spTree>
    <p:extLst>
      <p:ext uri="{BB962C8B-B14F-4D97-AF65-F5344CB8AC3E}">
        <p14:creationId xmlns:p14="http://schemas.microsoft.com/office/powerpoint/2010/main" val="458692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A5A70E-4B5F-47CC-9D65-B3D8DBDCDA0C}" type="datetimeFigureOut">
              <a:rPr lang="en-US" smtClean="0"/>
              <a:t>3/10/2019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864F31-D5F4-40F7-AD5B-45ABEBBE637D}" type="slidenum">
              <a:rPr lang="en-US" smtClean="0"/>
              <a:t>‹#›</a:t>
            </a:fld>
            <a:endParaRPr lang="en-US"/>
          </a:p>
        </p:txBody>
      </p:sp>
    </p:spTree>
    <p:extLst>
      <p:ext uri="{BB962C8B-B14F-4D97-AF65-F5344CB8AC3E}">
        <p14:creationId xmlns:p14="http://schemas.microsoft.com/office/powerpoint/2010/main" val="20496204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image" Target="../media/image3.wmf"/><Relationship Id="rId1" Type="http://schemas.openxmlformats.org/officeDocument/2006/relationships/slideLayout" Target="../slideLayouts/slideLayout2.xml"/><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slides/_rels/slide2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image" Target="../media/image16.jpeg"/><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31.xml.rels><?xml version="1.0" encoding="UTF-8" standalone="yes"?>
<Relationships xmlns="http://schemas.openxmlformats.org/package/2006/relationships"><Relationship Id="rId8" Type="http://schemas.openxmlformats.org/officeDocument/2006/relationships/image" Target="../media/image23.jpeg"/><Relationship Id="rId3" Type="http://schemas.openxmlformats.org/officeDocument/2006/relationships/image" Target="../media/image18.wmf"/><Relationship Id="rId7" Type="http://schemas.openxmlformats.org/officeDocument/2006/relationships/image" Target="../media/image22.jpeg"/><Relationship Id="rId2" Type="http://schemas.openxmlformats.org/officeDocument/2006/relationships/image" Target="../media/image17.gif"/><Relationship Id="rId1" Type="http://schemas.openxmlformats.org/officeDocument/2006/relationships/slideLayout" Target="../slideLayouts/slideLayout2.xml"/><Relationship Id="rId6" Type="http://schemas.openxmlformats.org/officeDocument/2006/relationships/image" Target="../media/image21.jpeg"/><Relationship Id="rId5" Type="http://schemas.openxmlformats.org/officeDocument/2006/relationships/image" Target="../media/image20.jpeg"/><Relationship Id="rId4" Type="http://schemas.openxmlformats.org/officeDocument/2006/relationships/image" Target="../media/image19.jpeg"/></Relationships>
</file>

<file path=ppt/slides/_rels/slide32.xml.rels><?xml version="1.0" encoding="UTF-8" standalone="yes"?>
<Relationships xmlns="http://schemas.openxmlformats.org/package/2006/relationships"><Relationship Id="rId3" Type="http://schemas.openxmlformats.org/officeDocument/2006/relationships/image" Target="../media/image20.jpeg"/><Relationship Id="rId7" Type="http://schemas.openxmlformats.org/officeDocument/2006/relationships/image" Target="../media/image24.wmf"/><Relationship Id="rId2" Type="http://schemas.openxmlformats.org/officeDocument/2006/relationships/image" Target="../media/image19.jpeg"/><Relationship Id="rId1" Type="http://schemas.openxmlformats.org/officeDocument/2006/relationships/slideLayout" Target="../slideLayouts/slideLayout2.xml"/><Relationship Id="rId6" Type="http://schemas.openxmlformats.org/officeDocument/2006/relationships/image" Target="../media/image23.jpeg"/><Relationship Id="rId5" Type="http://schemas.openxmlformats.org/officeDocument/2006/relationships/image" Target="../media/image22.jpeg"/><Relationship Id="rId4" Type="http://schemas.openxmlformats.org/officeDocument/2006/relationships/image" Target="../media/image2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77975"/>
            <a:ext cx="7772400" cy="1470025"/>
          </a:xfrm>
        </p:spPr>
        <p:txBody>
          <a:bodyPr/>
          <a:lstStyle/>
          <a:p>
            <a:r>
              <a:rPr lang="en-US" b="1" dirty="0" smtClean="0"/>
              <a:t>EKOLOGI DAN ILMU LINGKUNGAN</a:t>
            </a:r>
            <a:endParaRPr lang="en-US" b="1" dirty="0"/>
          </a:p>
        </p:txBody>
      </p:sp>
      <p:sp>
        <p:nvSpPr>
          <p:cNvPr id="3" name="Subtitle 2"/>
          <p:cNvSpPr>
            <a:spLocks noGrp="1"/>
          </p:cNvSpPr>
          <p:nvPr>
            <p:ph type="subTitle" idx="1"/>
          </p:nvPr>
        </p:nvSpPr>
        <p:spPr>
          <a:xfrm>
            <a:off x="1365504" y="3505200"/>
            <a:ext cx="6400800" cy="1752600"/>
          </a:xfrm>
        </p:spPr>
        <p:txBody>
          <a:bodyPr/>
          <a:lstStyle/>
          <a:p>
            <a:r>
              <a:rPr lang="en-US" b="1" dirty="0" smtClean="0">
                <a:solidFill>
                  <a:schemeClr val="tx1"/>
                </a:solidFill>
              </a:rPr>
              <a:t>RUANG LINGKUP EKOLOGI</a:t>
            </a:r>
            <a:endParaRPr lang="en-US" b="1" dirty="0">
              <a:solidFill>
                <a:schemeClr val="tx1"/>
              </a:solidFill>
            </a:endParaRPr>
          </a:p>
        </p:txBody>
      </p:sp>
      <p:sp>
        <p:nvSpPr>
          <p:cNvPr id="4" name="Subtitle 2"/>
          <p:cNvSpPr txBox="1">
            <a:spLocks/>
          </p:cNvSpPr>
          <p:nvPr/>
        </p:nvSpPr>
        <p:spPr>
          <a:xfrm>
            <a:off x="1371600" y="5295900"/>
            <a:ext cx="6400800" cy="5334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sz="2800" b="1" dirty="0">
              <a:solidFill>
                <a:schemeClr val="tx1"/>
              </a:solidFill>
            </a:endParaRPr>
          </a:p>
        </p:txBody>
      </p:sp>
      <p:sp>
        <p:nvSpPr>
          <p:cNvPr id="5" name="Subtitle 2"/>
          <p:cNvSpPr txBox="1">
            <a:spLocks/>
          </p:cNvSpPr>
          <p:nvPr/>
        </p:nvSpPr>
        <p:spPr>
          <a:xfrm>
            <a:off x="1343891" y="609600"/>
            <a:ext cx="6400800" cy="838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smtClean="0"/>
              <a:t>MATERI 1</a:t>
            </a:r>
            <a:endParaRPr lang="en-US" dirty="0"/>
          </a:p>
        </p:txBody>
      </p:sp>
    </p:spTree>
    <p:extLst>
      <p:ext uri="{BB962C8B-B14F-4D97-AF65-F5344CB8AC3E}">
        <p14:creationId xmlns:p14="http://schemas.microsoft.com/office/powerpoint/2010/main" val="3875499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477000" cy="609600"/>
          </a:xfrm>
          <a:solidFill>
            <a:srgbClr val="92D050">
              <a:alpha val="58000"/>
            </a:srgbClr>
          </a:solidFill>
        </p:spPr>
        <p:txBody>
          <a:bodyPr rtlCol="0">
            <a:noAutofit/>
          </a:bodyPr>
          <a:lstStyle/>
          <a:p>
            <a:pPr algn="l">
              <a:defRPr/>
            </a:pPr>
            <a:r>
              <a:rPr lang="en-US" sz="3600" dirty="0" err="1"/>
              <a:t>Adaptasi</a:t>
            </a:r>
            <a:r>
              <a:rPr lang="en-US" sz="3600" dirty="0"/>
              <a:t> </a:t>
            </a:r>
            <a:r>
              <a:rPr lang="en-US" sz="3600" dirty="0" err="1"/>
              <a:t>Makhluk</a:t>
            </a:r>
            <a:r>
              <a:rPr lang="en-US" sz="3600" dirty="0"/>
              <a:t> </a:t>
            </a:r>
            <a:r>
              <a:rPr lang="en-US" sz="3600" dirty="0" err="1"/>
              <a:t>Hidup</a:t>
            </a:r>
            <a:endParaRPr lang="en-US" sz="3600" dirty="0" smtClean="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381000" y="1295400"/>
            <a:ext cx="8458200" cy="5257800"/>
          </a:xfrm>
          <a:solidFill>
            <a:schemeClr val="accent4">
              <a:lumMod val="40000"/>
              <a:lumOff val="60000"/>
              <a:alpha val="51000"/>
            </a:schemeClr>
          </a:solidFill>
        </p:spPr>
        <p:txBody>
          <a:bodyPr rtlCol="0">
            <a:normAutofit lnSpcReduction="10000"/>
          </a:bodyPr>
          <a:lstStyle/>
          <a:p>
            <a:pPr>
              <a:buNone/>
              <a:defRPr/>
            </a:pPr>
            <a:r>
              <a:rPr lang="en-US" b="1" i="1" dirty="0" err="1"/>
              <a:t>Adaptasi</a:t>
            </a:r>
            <a:r>
              <a:rPr lang="en-US" b="1" i="1" dirty="0"/>
              <a:t> </a:t>
            </a:r>
            <a:r>
              <a:rPr lang="en-US" b="1" i="1" dirty="0" err="1"/>
              <a:t>morfologi</a:t>
            </a:r>
            <a:r>
              <a:rPr lang="en-US" i="1" dirty="0"/>
              <a:t/>
            </a:r>
            <a:br>
              <a:rPr lang="en-US" i="1" dirty="0"/>
            </a:br>
            <a:r>
              <a:rPr lang="en-US" dirty="0" err="1"/>
              <a:t>Adaptasi</a:t>
            </a:r>
            <a:r>
              <a:rPr lang="en-US" dirty="0"/>
              <a:t> </a:t>
            </a:r>
            <a:r>
              <a:rPr lang="en-US" dirty="0" err="1"/>
              <a:t>morfologi</a:t>
            </a:r>
            <a:r>
              <a:rPr lang="en-US" dirty="0"/>
              <a:t> </a:t>
            </a:r>
            <a:r>
              <a:rPr lang="en-US" dirty="0" err="1"/>
              <a:t>merupakan</a:t>
            </a:r>
            <a:r>
              <a:rPr lang="en-US" dirty="0"/>
              <a:t> </a:t>
            </a:r>
            <a:r>
              <a:rPr lang="en-US" dirty="0" err="1"/>
              <a:t>penyesuaian</a:t>
            </a:r>
            <a:r>
              <a:rPr lang="en-US" dirty="0"/>
              <a:t> </a:t>
            </a:r>
            <a:r>
              <a:rPr lang="en-US" dirty="0" err="1"/>
              <a:t>bentuk</a:t>
            </a:r>
            <a:r>
              <a:rPr lang="en-US" dirty="0"/>
              <a:t> </a:t>
            </a:r>
            <a:r>
              <a:rPr lang="en-US" dirty="0" err="1"/>
              <a:t>tubuh</a:t>
            </a:r>
            <a:r>
              <a:rPr lang="en-US" dirty="0"/>
              <a:t> </a:t>
            </a:r>
            <a:r>
              <a:rPr lang="en-US" dirty="0" err="1"/>
              <a:t>untuk</a:t>
            </a:r>
            <a:r>
              <a:rPr lang="en-US" dirty="0"/>
              <a:t> </a:t>
            </a:r>
            <a:r>
              <a:rPr lang="en-US" dirty="0" err="1"/>
              <a:t>kelangsungan</a:t>
            </a:r>
            <a:r>
              <a:rPr lang="en-US" dirty="0"/>
              <a:t> </a:t>
            </a:r>
            <a:r>
              <a:rPr lang="en-US" dirty="0" err="1"/>
              <a:t>hidupnya</a:t>
            </a:r>
            <a:r>
              <a:rPr lang="en-US" dirty="0"/>
              <a:t>. </a:t>
            </a:r>
            <a:r>
              <a:rPr lang="en-US" dirty="0" err="1"/>
              <a:t>Contoh</a:t>
            </a:r>
            <a:r>
              <a:rPr lang="en-US" dirty="0"/>
              <a:t> </a:t>
            </a:r>
            <a:r>
              <a:rPr lang="en-US" dirty="0" err="1"/>
              <a:t>adaptasi</a:t>
            </a:r>
            <a:r>
              <a:rPr lang="en-US" dirty="0"/>
              <a:t> </a:t>
            </a:r>
            <a:r>
              <a:rPr lang="en-US" dirty="0" err="1"/>
              <a:t>morfologi</a:t>
            </a:r>
            <a:r>
              <a:rPr lang="en-US" dirty="0"/>
              <a:t>, </a:t>
            </a:r>
            <a:r>
              <a:rPr lang="en-US" dirty="0" err="1"/>
              <a:t>antara</a:t>
            </a:r>
            <a:r>
              <a:rPr lang="en-US" dirty="0"/>
              <a:t> lain </a:t>
            </a:r>
            <a:r>
              <a:rPr lang="en-US" dirty="0" err="1"/>
              <a:t>sebagai</a:t>
            </a:r>
            <a:r>
              <a:rPr lang="en-US" dirty="0"/>
              <a:t> </a:t>
            </a:r>
            <a:r>
              <a:rPr lang="en-US" dirty="0" err="1"/>
              <a:t>berikut</a:t>
            </a:r>
            <a:r>
              <a:rPr lang="en-US" dirty="0"/>
              <a:t>.</a:t>
            </a:r>
          </a:p>
          <a:p>
            <a:pPr indent="60325">
              <a:buNone/>
              <a:defRPr/>
            </a:pPr>
            <a:r>
              <a:rPr lang="en-US" i="1" dirty="0"/>
              <a:t>a.</a:t>
            </a:r>
            <a:r>
              <a:rPr lang="en-US" dirty="0"/>
              <a:t> </a:t>
            </a:r>
            <a:r>
              <a:rPr lang="en-US" i="1" dirty="0"/>
              <a:t>Gigi-</a:t>
            </a:r>
            <a:r>
              <a:rPr lang="en-US" i="1" dirty="0" err="1"/>
              <a:t>gigi</a:t>
            </a:r>
            <a:r>
              <a:rPr lang="en-US" i="1" dirty="0"/>
              <a:t> </a:t>
            </a:r>
            <a:r>
              <a:rPr lang="en-US" i="1" dirty="0" err="1"/>
              <a:t>khusus</a:t>
            </a:r>
            <a:endParaRPr lang="en-US" dirty="0"/>
          </a:p>
          <a:p>
            <a:pPr indent="60325">
              <a:buNone/>
              <a:defRPr/>
            </a:pPr>
            <a:r>
              <a:rPr lang="en-US" i="1" dirty="0"/>
              <a:t>b</a:t>
            </a:r>
            <a:r>
              <a:rPr lang="en-US" dirty="0"/>
              <a:t>. </a:t>
            </a:r>
            <a:r>
              <a:rPr lang="en-US" i="1" dirty="0" err="1"/>
              <a:t>Moncong</a:t>
            </a:r>
            <a:endParaRPr lang="en-US" dirty="0"/>
          </a:p>
          <a:p>
            <a:pPr indent="60325">
              <a:buNone/>
              <a:defRPr/>
            </a:pPr>
            <a:r>
              <a:rPr lang="en-US" i="1" dirty="0"/>
              <a:t>c. </a:t>
            </a:r>
            <a:r>
              <a:rPr lang="en-US" i="1" dirty="0" err="1"/>
              <a:t>Paruh</a:t>
            </a:r>
            <a:endParaRPr lang="en-US" dirty="0"/>
          </a:p>
          <a:p>
            <a:pPr indent="60325">
              <a:buNone/>
              <a:defRPr/>
            </a:pPr>
            <a:r>
              <a:rPr lang="en-US" i="1" dirty="0"/>
              <a:t>e</a:t>
            </a:r>
            <a:r>
              <a:rPr lang="en-US" dirty="0"/>
              <a:t>. </a:t>
            </a:r>
            <a:r>
              <a:rPr lang="en-US" i="1" dirty="0" err="1"/>
              <a:t>Akar</a:t>
            </a:r>
            <a:endParaRPr lang="en-US" dirty="0"/>
          </a:p>
          <a:p>
            <a:pPr indent="60325">
              <a:buNone/>
              <a:defRPr/>
            </a:pPr>
            <a:r>
              <a:rPr lang="en-US" i="1" dirty="0"/>
              <a:t>d</a:t>
            </a:r>
            <a:r>
              <a:rPr lang="en-US" dirty="0"/>
              <a:t>. </a:t>
            </a:r>
            <a:r>
              <a:rPr lang="en-US" i="1" dirty="0" err="1"/>
              <a:t>Daun</a:t>
            </a:r>
            <a:endParaRPr lang="en-US" dirty="0"/>
          </a:p>
          <a:p>
            <a:pPr eaLnBrk="1" fontAlgn="auto" hangingPunct="1">
              <a:spcAft>
                <a:spcPts val="0"/>
              </a:spcAft>
              <a:buFont typeface="Arial" pitchFamily="34" charset="0"/>
              <a:buChar char="•"/>
              <a:defRPr/>
            </a:pPr>
            <a:endParaRPr lang="en-US" dirty="0" smtClean="0">
              <a:latin typeface="+mj-lt"/>
              <a:ea typeface="Tahoma" pitchFamily="34" charset="0"/>
              <a:cs typeface="Tahoma" pitchFamily="34" charset="0"/>
            </a:endParaRPr>
          </a:p>
        </p:txBody>
      </p:sp>
    </p:spTree>
    <p:extLst>
      <p:ext uri="{BB962C8B-B14F-4D97-AF65-F5344CB8AC3E}">
        <p14:creationId xmlns:p14="http://schemas.microsoft.com/office/powerpoint/2010/main" val="39113863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477000" cy="609600"/>
          </a:xfrm>
          <a:solidFill>
            <a:srgbClr val="92D050">
              <a:alpha val="58000"/>
            </a:srgbClr>
          </a:solidFill>
        </p:spPr>
        <p:txBody>
          <a:bodyPr rtlCol="0">
            <a:noAutofit/>
          </a:bodyPr>
          <a:lstStyle/>
          <a:p>
            <a:pPr algn="l">
              <a:defRPr/>
            </a:pPr>
            <a:r>
              <a:rPr lang="en-US" sz="3600" dirty="0" err="1"/>
              <a:t>Adaptasi</a:t>
            </a:r>
            <a:r>
              <a:rPr lang="en-US" sz="3600" dirty="0"/>
              <a:t> </a:t>
            </a:r>
            <a:r>
              <a:rPr lang="en-US" sz="3600" dirty="0" err="1"/>
              <a:t>Makhluk</a:t>
            </a:r>
            <a:r>
              <a:rPr lang="en-US" sz="3600" dirty="0"/>
              <a:t> </a:t>
            </a:r>
            <a:r>
              <a:rPr lang="en-US" sz="3600" dirty="0" err="1"/>
              <a:t>Hidup</a:t>
            </a:r>
            <a:endParaRPr lang="en-US" sz="3600" dirty="0" smtClean="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381000" y="1295400"/>
            <a:ext cx="8458200" cy="5257800"/>
          </a:xfrm>
          <a:solidFill>
            <a:schemeClr val="accent4">
              <a:lumMod val="40000"/>
              <a:lumOff val="60000"/>
              <a:alpha val="51000"/>
            </a:schemeClr>
          </a:solidFill>
        </p:spPr>
        <p:txBody>
          <a:bodyPr rtlCol="0">
            <a:normAutofit lnSpcReduction="10000"/>
          </a:bodyPr>
          <a:lstStyle/>
          <a:p>
            <a:pPr marL="514350" indent="-514350" defTabSz="855806">
              <a:buAutoNum type="alphaLcPeriod"/>
            </a:pPr>
            <a:r>
              <a:rPr lang="en-US" i="1" dirty="0" smtClean="0">
                <a:solidFill>
                  <a:srgbClr val="000000"/>
                </a:solidFill>
              </a:rPr>
              <a:t>Gigi-</a:t>
            </a:r>
            <a:r>
              <a:rPr lang="en-US" i="1" dirty="0" err="1" smtClean="0">
                <a:solidFill>
                  <a:srgbClr val="000000"/>
                </a:solidFill>
              </a:rPr>
              <a:t>gigi</a:t>
            </a:r>
            <a:r>
              <a:rPr lang="en-US" i="1" dirty="0" smtClean="0">
                <a:solidFill>
                  <a:srgbClr val="000000"/>
                </a:solidFill>
              </a:rPr>
              <a:t> </a:t>
            </a:r>
            <a:r>
              <a:rPr lang="en-US" i="1" dirty="0" err="1" smtClean="0">
                <a:solidFill>
                  <a:srgbClr val="000000"/>
                </a:solidFill>
              </a:rPr>
              <a:t>khusus</a:t>
            </a:r>
            <a:endParaRPr lang="en-US" i="1" dirty="0">
              <a:solidFill>
                <a:srgbClr val="000000"/>
              </a:solidFill>
            </a:endParaRPr>
          </a:p>
          <a:p>
            <a:pPr defTabSz="855806"/>
            <a:r>
              <a:rPr lang="en-US" dirty="0" smtClean="0">
                <a:solidFill>
                  <a:srgbClr val="000000"/>
                </a:solidFill>
              </a:rPr>
              <a:t>Gigi </a:t>
            </a:r>
            <a:r>
              <a:rPr lang="en-US" dirty="0" err="1" smtClean="0">
                <a:solidFill>
                  <a:srgbClr val="000000"/>
                </a:solidFill>
              </a:rPr>
              <a:t>hewan</a:t>
            </a:r>
            <a:r>
              <a:rPr lang="en-US" dirty="0" smtClean="0">
                <a:solidFill>
                  <a:srgbClr val="000000"/>
                </a:solidFill>
              </a:rPr>
              <a:t> </a:t>
            </a:r>
            <a:r>
              <a:rPr lang="en-US" dirty="0" err="1" smtClean="0">
                <a:solidFill>
                  <a:srgbClr val="000000"/>
                </a:solidFill>
              </a:rPr>
              <a:t>karnivora</a:t>
            </a:r>
            <a:r>
              <a:rPr lang="en-US" dirty="0" smtClean="0">
                <a:solidFill>
                  <a:srgbClr val="000000"/>
                </a:solidFill>
              </a:rPr>
              <a:t> </a:t>
            </a:r>
            <a:r>
              <a:rPr lang="en-US" dirty="0" err="1" smtClean="0">
                <a:solidFill>
                  <a:srgbClr val="000000"/>
                </a:solidFill>
              </a:rPr>
              <a:t>atau</a:t>
            </a:r>
            <a:r>
              <a:rPr lang="en-US" dirty="0" smtClean="0">
                <a:solidFill>
                  <a:srgbClr val="000000"/>
                </a:solidFill>
              </a:rPr>
              <a:t> </a:t>
            </a:r>
            <a:r>
              <a:rPr lang="en-US" dirty="0" err="1" smtClean="0">
                <a:solidFill>
                  <a:srgbClr val="000000"/>
                </a:solidFill>
              </a:rPr>
              <a:t>pemakan</a:t>
            </a:r>
            <a:r>
              <a:rPr lang="en-US" dirty="0" smtClean="0">
                <a:solidFill>
                  <a:srgbClr val="000000"/>
                </a:solidFill>
              </a:rPr>
              <a:t> </a:t>
            </a:r>
            <a:r>
              <a:rPr lang="en-US" dirty="0" err="1" smtClean="0">
                <a:solidFill>
                  <a:srgbClr val="000000"/>
                </a:solidFill>
              </a:rPr>
              <a:t>daging</a:t>
            </a:r>
            <a:r>
              <a:rPr lang="en-US" dirty="0" smtClean="0">
                <a:solidFill>
                  <a:srgbClr val="000000"/>
                </a:solidFill>
              </a:rPr>
              <a:t> </a:t>
            </a:r>
            <a:r>
              <a:rPr lang="en-US" dirty="0" err="1" smtClean="0">
                <a:solidFill>
                  <a:srgbClr val="000000"/>
                </a:solidFill>
              </a:rPr>
              <a:t>beradaptasi</a:t>
            </a:r>
            <a:r>
              <a:rPr lang="en-US" dirty="0" smtClean="0">
                <a:solidFill>
                  <a:srgbClr val="000000"/>
                </a:solidFill>
              </a:rPr>
              <a:t> </a:t>
            </a:r>
            <a:r>
              <a:rPr lang="en-US" dirty="0" err="1" smtClean="0">
                <a:solidFill>
                  <a:srgbClr val="000000"/>
                </a:solidFill>
              </a:rPr>
              <a:t>menjadi</a:t>
            </a:r>
            <a:r>
              <a:rPr lang="en-US" dirty="0" smtClean="0">
                <a:solidFill>
                  <a:srgbClr val="000000"/>
                </a:solidFill>
              </a:rPr>
              <a:t> </a:t>
            </a:r>
            <a:r>
              <a:rPr lang="en-US" dirty="0" err="1" smtClean="0">
                <a:solidFill>
                  <a:srgbClr val="000000"/>
                </a:solidFill>
              </a:rPr>
              <a:t>empat</a:t>
            </a:r>
            <a:r>
              <a:rPr lang="en-US" dirty="0" smtClean="0">
                <a:solidFill>
                  <a:srgbClr val="000000"/>
                </a:solidFill>
              </a:rPr>
              <a:t> </a:t>
            </a:r>
            <a:r>
              <a:rPr lang="en-US" dirty="0" err="1" smtClean="0">
                <a:solidFill>
                  <a:srgbClr val="000000"/>
                </a:solidFill>
              </a:rPr>
              <a:t>gigi</a:t>
            </a:r>
            <a:r>
              <a:rPr lang="en-US" dirty="0" smtClean="0">
                <a:solidFill>
                  <a:srgbClr val="000000"/>
                </a:solidFill>
              </a:rPr>
              <a:t> </a:t>
            </a:r>
            <a:r>
              <a:rPr lang="en-US" dirty="0" err="1" smtClean="0">
                <a:solidFill>
                  <a:srgbClr val="000000"/>
                </a:solidFill>
              </a:rPr>
              <a:t>taring</a:t>
            </a:r>
            <a:r>
              <a:rPr lang="en-US" dirty="0" smtClean="0">
                <a:solidFill>
                  <a:srgbClr val="000000"/>
                </a:solidFill>
              </a:rPr>
              <a:t> </a:t>
            </a:r>
            <a:r>
              <a:rPr lang="en-US" dirty="0" err="1" smtClean="0">
                <a:solidFill>
                  <a:srgbClr val="000000"/>
                </a:solidFill>
              </a:rPr>
              <a:t>besar</a:t>
            </a:r>
            <a:r>
              <a:rPr lang="en-US" dirty="0" smtClean="0">
                <a:solidFill>
                  <a:srgbClr val="000000"/>
                </a:solidFill>
              </a:rPr>
              <a:t> </a:t>
            </a:r>
            <a:r>
              <a:rPr lang="en-US" dirty="0" err="1" smtClean="0">
                <a:solidFill>
                  <a:srgbClr val="000000"/>
                </a:solidFill>
              </a:rPr>
              <a:t>dan</a:t>
            </a:r>
            <a:r>
              <a:rPr lang="en-US" dirty="0" smtClean="0">
                <a:solidFill>
                  <a:srgbClr val="000000"/>
                </a:solidFill>
              </a:rPr>
              <a:t> </a:t>
            </a:r>
            <a:r>
              <a:rPr lang="en-US" dirty="0" err="1" smtClean="0">
                <a:solidFill>
                  <a:srgbClr val="000000"/>
                </a:solidFill>
              </a:rPr>
              <a:t>runcing</a:t>
            </a:r>
            <a:r>
              <a:rPr lang="en-US" dirty="0" smtClean="0">
                <a:solidFill>
                  <a:srgbClr val="000000"/>
                </a:solidFill>
              </a:rPr>
              <a:t> </a:t>
            </a:r>
            <a:r>
              <a:rPr lang="en-US" dirty="0" err="1" smtClean="0">
                <a:solidFill>
                  <a:srgbClr val="000000"/>
                </a:solidFill>
              </a:rPr>
              <a:t>untuk</a:t>
            </a:r>
            <a:r>
              <a:rPr lang="en-US" dirty="0" smtClean="0">
                <a:solidFill>
                  <a:srgbClr val="000000"/>
                </a:solidFill>
              </a:rPr>
              <a:t> </a:t>
            </a:r>
            <a:r>
              <a:rPr lang="en-US" dirty="0" err="1" smtClean="0">
                <a:solidFill>
                  <a:srgbClr val="000000"/>
                </a:solidFill>
              </a:rPr>
              <a:t>menangkap</a:t>
            </a:r>
            <a:r>
              <a:rPr lang="en-US" dirty="0" smtClean="0">
                <a:solidFill>
                  <a:srgbClr val="000000"/>
                </a:solidFill>
              </a:rPr>
              <a:t> </a:t>
            </a:r>
            <a:r>
              <a:rPr lang="en-US" dirty="0" err="1" smtClean="0">
                <a:solidFill>
                  <a:srgbClr val="000000"/>
                </a:solidFill>
              </a:rPr>
              <a:t>mangsa</a:t>
            </a:r>
            <a:r>
              <a:rPr lang="en-US" dirty="0" smtClean="0">
                <a:solidFill>
                  <a:srgbClr val="000000"/>
                </a:solidFill>
              </a:rPr>
              <a:t>, </a:t>
            </a:r>
            <a:r>
              <a:rPr lang="en-US" dirty="0" err="1" smtClean="0">
                <a:solidFill>
                  <a:srgbClr val="000000"/>
                </a:solidFill>
              </a:rPr>
              <a:t>serta</a:t>
            </a:r>
            <a:r>
              <a:rPr lang="en-US" dirty="0" smtClean="0">
                <a:solidFill>
                  <a:srgbClr val="000000"/>
                </a:solidFill>
              </a:rPr>
              <a:t> </a:t>
            </a:r>
            <a:r>
              <a:rPr lang="en-US" dirty="0" err="1" smtClean="0">
                <a:solidFill>
                  <a:srgbClr val="000000"/>
                </a:solidFill>
              </a:rPr>
              <a:t>gigi</a:t>
            </a:r>
            <a:r>
              <a:rPr lang="en-US" dirty="0" smtClean="0">
                <a:solidFill>
                  <a:srgbClr val="000000"/>
                </a:solidFill>
              </a:rPr>
              <a:t> </a:t>
            </a:r>
            <a:r>
              <a:rPr lang="en-US" dirty="0" err="1" smtClean="0">
                <a:solidFill>
                  <a:srgbClr val="000000"/>
                </a:solidFill>
              </a:rPr>
              <a:t>geraham</a:t>
            </a:r>
            <a:r>
              <a:rPr lang="en-US" dirty="0" smtClean="0">
                <a:solidFill>
                  <a:srgbClr val="000000"/>
                </a:solidFill>
              </a:rPr>
              <a:t> </a:t>
            </a:r>
            <a:r>
              <a:rPr lang="en-US" dirty="0" err="1" smtClean="0">
                <a:solidFill>
                  <a:srgbClr val="000000"/>
                </a:solidFill>
              </a:rPr>
              <a:t>dengan</a:t>
            </a:r>
            <a:r>
              <a:rPr lang="en-US" dirty="0" smtClean="0">
                <a:solidFill>
                  <a:srgbClr val="000000"/>
                </a:solidFill>
              </a:rPr>
              <a:t> </a:t>
            </a:r>
            <a:r>
              <a:rPr lang="en-US" dirty="0" err="1" smtClean="0">
                <a:solidFill>
                  <a:srgbClr val="000000"/>
                </a:solidFill>
              </a:rPr>
              <a:t>ujung</a:t>
            </a:r>
            <a:r>
              <a:rPr lang="en-US" dirty="0" smtClean="0">
                <a:solidFill>
                  <a:srgbClr val="000000"/>
                </a:solidFill>
              </a:rPr>
              <a:t> </a:t>
            </a:r>
            <a:r>
              <a:rPr lang="en-US" dirty="0" err="1" smtClean="0">
                <a:solidFill>
                  <a:srgbClr val="000000"/>
                </a:solidFill>
              </a:rPr>
              <a:t>pemotong</a:t>
            </a:r>
            <a:r>
              <a:rPr lang="en-US" dirty="0" smtClean="0">
                <a:solidFill>
                  <a:srgbClr val="000000"/>
                </a:solidFill>
              </a:rPr>
              <a:t> yang </a:t>
            </a:r>
            <a:r>
              <a:rPr lang="en-US" dirty="0" err="1" smtClean="0">
                <a:solidFill>
                  <a:srgbClr val="000000"/>
                </a:solidFill>
              </a:rPr>
              <a:t>tajam</a:t>
            </a:r>
            <a:r>
              <a:rPr lang="en-US" dirty="0" smtClean="0">
                <a:solidFill>
                  <a:srgbClr val="000000"/>
                </a:solidFill>
              </a:rPr>
              <a:t> </a:t>
            </a:r>
            <a:r>
              <a:rPr lang="en-US" dirty="0" err="1" smtClean="0">
                <a:solidFill>
                  <a:srgbClr val="000000"/>
                </a:solidFill>
              </a:rPr>
              <a:t>untuk</a:t>
            </a:r>
            <a:r>
              <a:rPr lang="en-US" dirty="0" smtClean="0">
                <a:solidFill>
                  <a:srgbClr val="000000"/>
                </a:solidFill>
              </a:rPr>
              <a:t> </a:t>
            </a:r>
            <a:r>
              <a:rPr lang="en-US" dirty="0" err="1" smtClean="0">
                <a:solidFill>
                  <a:srgbClr val="000000"/>
                </a:solidFill>
              </a:rPr>
              <a:t>mencabik-cabik</a:t>
            </a:r>
            <a:r>
              <a:rPr lang="en-US" dirty="0" smtClean="0">
                <a:solidFill>
                  <a:srgbClr val="000000"/>
                </a:solidFill>
              </a:rPr>
              <a:t> </a:t>
            </a:r>
            <a:r>
              <a:rPr lang="en-US" dirty="0" err="1" smtClean="0">
                <a:solidFill>
                  <a:srgbClr val="000000"/>
                </a:solidFill>
              </a:rPr>
              <a:t>mangsanya</a:t>
            </a:r>
            <a:r>
              <a:rPr lang="en-US" dirty="0" smtClean="0">
                <a:solidFill>
                  <a:srgbClr val="000000"/>
                </a:solidFill>
              </a:rPr>
              <a:t>.  </a:t>
            </a:r>
            <a:endParaRPr lang="en-US" i="1" dirty="0" smtClean="0">
              <a:solidFill>
                <a:srgbClr val="000000"/>
              </a:solidFill>
            </a:endParaRPr>
          </a:p>
          <a:p>
            <a:pPr marL="0" indent="0" defTabSz="855806">
              <a:buNone/>
            </a:pPr>
            <a:r>
              <a:rPr lang="en-US" i="1" dirty="0" smtClean="0">
                <a:solidFill>
                  <a:srgbClr val="000000"/>
                </a:solidFill>
              </a:rPr>
              <a:t>b. </a:t>
            </a:r>
            <a:r>
              <a:rPr lang="en-US" i="1" dirty="0" err="1" smtClean="0">
                <a:solidFill>
                  <a:srgbClr val="000000"/>
                </a:solidFill>
              </a:rPr>
              <a:t>Paruh</a:t>
            </a:r>
            <a:endParaRPr lang="en-US" i="1" dirty="0">
              <a:solidFill>
                <a:srgbClr val="000000"/>
              </a:solidFill>
            </a:endParaRPr>
          </a:p>
          <a:p>
            <a:pPr defTabSz="855806"/>
            <a:r>
              <a:rPr lang="en-US" dirty="0" err="1" smtClean="0">
                <a:solidFill>
                  <a:srgbClr val="000000"/>
                </a:solidFill>
              </a:rPr>
              <a:t>Elang</a:t>
            </a:r>
            <a:r>
              <a:rPr lang="en-US" dirty="0" smtClean="0">
                <a:solidFill>
                  <a:srgbClr val="000000"/>
                </a:solidFill>
              </a:rPr>
              <a:t> </a:t>
            </a:r>
            <a:r>
              <a:rPr lang="en-US" dirty="0" err="1" smtClean="0">
                <a:solidFill>
                  <a:srgbClr val="000000"/>
                </a:solidFill>
              </a:rPr>
              <a:t>memiliki</a:t>
            </a:r>
            <a:r>
              <a:rPr lang="en-US" dirty="0" smtClean="0">
                <a:solidFill>
                  <a:srgbClr val="000000"/>
                </a:solidFill>
              </a:rPr>
              <a:t> </a:t>
            </a:r>
            <a:r>
              <a:rPr lang="en-US" dirty="0" err="1" smtClean="0">
                <a:solidFill>
                  <a:srgbClr val="000000"/>
                </a:solidFill>
              </a:rPr>
              <a:t>paruh</a:t>
            </a:r>
            <a:r>
              <a:rPr lang="en-US" dirty="0" smtClean="0">
                <a:solidFill>
                  <a:srgbClr val="000000"/>
                </a:solidFill>
              </a:rPr>
              <a:t> yang </a:t>
            </a:r>
            <a:r>
              <a:rPr lang="en-US" dirty="0" err="1" smtClean="0">
                <a:solidFill>
                  <a:srgbClr val="000000"/>
                </a:solidFill>
              </a:rPr>
              <a:t>kuat</a:t>
            </a:r>
            <a:r>
              <a:rPr lang="en-US" dirty="0" smtClean="0">
                <a:solidFill>
                  <a:srgbClr val="000000"/>
                </a:solidFill>
              </a:rPr>
              <a:t> </a:t>
            </a:r>
            <a:r>
              <a:rPr lang="en-US" dirty="0" err="1" smtClean="0">
                <a:solidFill>
                  <a:srgbClr val="000000"/>
                </a:solidFill>
              </a:rPr>
              <a:t>dengan</a:t>
            </a:r>
            <a:r>
              <a:rPr lang="en-US" dirty="0" smtClean="0">
                <a:solidFill>
                  <a:srgbClr val="000000"/>
                </a:solidFill>
              </a:rPr>
              <a:t> </a:t>
            </a:r>
            <a:r>
              <a:rPr lang="en-US" dirty="0" err="1" smtClean="0">
                <a:solidFill>
                  <a:srgbClr val="000000"/>
                </a:solidFill>
              </a:rPr>
              <a:t>rahang</a:t>
            </a:r>
            <a:r>
              <a:rPr lang="en-US" dirty="0" smtClean="0">
                <a:solidFill>
                  <a:srgbClr val="000000"/>
                </a:solidFill>
              </a:rPr>
              <a:t> </a:t>
            </a:r>
            <a:r>
              <a:rPr lang="en-US" dirty="0" err="1" smtClean="0">
                <a:solidFill>
                  <a:srgbClr val="000000"/>
                </a:solidFill>
              </a:rPr>
              <a:t>atas</a:t>
            </a:r>
            <a:r>
              <a:rPr lang="en-US" dirty="0" smtClean="0">
                <a:solidFill>
                  <a:srgbClr val="000000"/>
                </a:solidFill>
              </a:rPr>
              <a:t> yang </a:t>
            </a:r>
            <a:r>
              <a:rPr lang="en-US" dirty="0" err="1" smtClean="0">
                <a:solidFill>
                  <a:srgbClr val="000000"/>
                </a:solidFill>
              </a:rPr>
              <a:t>melengkung</a:t>
            </a:r>
            <a:r>
              <a:rPr lang="en-US" dirty="0" smtClean="0">
                <a:solidFill>
                  <a:srgbClr val="000000"/>
                </a:solidFill>
              </a:rPr>
              <a:t> </a:t>
            </a:r>
            <a:r>
              <a:rPr lang="en-US" dirty="0" err="1" smtClean="0">
                <a:solidFill>
                  <a:srgbClr val="000000"/>
                </a:solidFill>
              </a:rPr>
              <a:t>dan</a:t>
            </a:r>
            <a:r>
              <a:rPr lang="en-US" dirty="0" smtClean="0">
                <a:solidFill>
                  <a:srgbClr val="000000"/>
                </a:solidFill>
              </a:rPr>
              <a:t> </a:t>
            </a:r>
            <a:r>
              <a:rPr lang="en-US" dirty="0" err="1" smtClean="0">
                <a:solidFill>
                  <a:srgbClr val="000000"/>
                </a:solidFill>
              </a:rPr>
              <a:t>ujungnya</a:t>
            </a:r>
            <a:r>
              <a:rPr lang="en-US" dirty="0" smtClean="0">
                <a:solidFill>
                  <a:srgbClr val="000000"/>
                </a:solidFill>
              </a:rPr>
              <a:t> </a:t>
            </a:r>
            <a:r>
              <a:rPr lang="en-US" dirty="0" err="1" smtClean="0">
                <a:solidFill>
                  <a:srgbClr val="000000"/>
                </a:solidFill>
              </a:rPr>
              <a:t>tajam</a:t>
            </a:r>
            <a:r>
              <a:rPr lang="en-US" dirty="0" smtClean="0">
                <a:solidFill>
                  <a:srgbClr val="000000"/>
                </a:solidFill>
              </a:rPr>
              <a:t>. </a:t>
            </a:r>
            <a:r>
              <a:rPr lang="en-US" dirty="0" err="1" smtClean="0">
                <a:solidFill>
                  <a:srgbClr val="000000"/>
                </a:solidFill>
              </a:rPr>
              <a:t>Fungsi</a:t>
            </a:r>
            <a:r>
              <a:rPr lang="en-US" dirty="0" smtClean="0">
                <a:solidFill>
                  <a:srgbClr val="000000"/>
                </a:solidFill>
              </a:rPr>
              <a:t> </a:t>
            </a:r>
            <a:r>
              <a:rPr lang="en-US" dirty="0" err="1" smtClean="0">
                <a:solidFill>
                  <a:srgbClr val="000000"/>
                </a:solidFill>
              </a:rPr>
              <a:t>paruh</a:t>
            </a:r>
            <a:r>
              <a:rPr lang="en-US" dirty="0" smtClean="0">
                <a:solidFill>
                  <a:srgbClr val="000000"/>
                </a:solidFill>
              </a:rPr>
              <a:t> </a:t>
            </a:r>
            <a:r>
              <a:rPr lang="en-US" dirty="0" err="1" smtClean="0">
                <a:solidFill>
                  <a:srgbClr val="000000"/>
                </a:solidFill>
              </a:rPr>
              <a:t>untuk</a:t>
            </a:r>
            <a:r>
              <a:rPr lang="en-US" dirty="0" smtClean="0">
                <a:solidFill>
                  <a:srgbClr val="000000"/>
                </a:solidFill>
              </a:rPr>
              <a:t> </a:t>
            </a:r>
            <a:r>
              <a:rPr lang="en-US" dirty="0" err="1" smtClean="0">
                <a:solidFill>
                  <a:srgbClr val="000000"/>
                </a:solidFill>
              </a:rPr>
              <a:t>mencengkeram</a:t>
            </a:r>
            <a:r>
              <a:rPr lang="en-US" dirty="0" smtClean="0">
                <a:solidFill>
                  <a:srgbClr val="000000"/>
                </a:solidFill>
              </a:rPr>
              <a:t> </a:t>
            </a:r>
            <a:r>
              <a:rPr lang="en-US" dirty="0" err="1" smtClean="0">
                <a:solidFill>
                  <a:srgbClr val="000000"/>
                </a:solidFill>
              </a:rPr>
              <a:t>korbannya</a:t>
            </a:r>
            <a:r>
              <a:rPr lang="en-US" dirty="0" smtClean="0">
                <a:solidFill>
                  <a:srgbClr val="000000"/>
                </a:solidFill>
              </a:rPr>
              <a:t>. </a:t>
            </a:r>
            <a:endParaRPr lang="en-US" dirty="0" smtClean="0">
              <a:solidFill>
                <a:schemeClr val="bg2"/>
              </a:solidFill>
            </a:endParaRPr>
          </a:p>
          <a:p>
            <a:pPr eaLnBrk="1" fontAlgn="auto" hangingPunct="1">
              <a:spcAft>
                <a:spcPts val="0"/>
              </a:spcAft>
              <a:buFont typeface="Arial" pitchFamily="34" charset="0"/>
              <a:buChar char="•"/>
              <a:defRPr/>
            </a:pPr>
            <a:endParaRPr lang="en-US" dirty="0" smtClean="0">
              <a:latin typeface="+mj-lt"/>
              <a:ea typeface="Tahoma" pitchFamily="34" charset="0"/>
              <a:cs typeface="Tahoma" pitchFamily="34" charset="0"/>
            </a:endParaRPr>
          </a:p>
        </p:txBody>
      </p:sp>
    </p:spTree>
    <p:extLst>
      <p:ext uri="{BB962C8B-B14F-4D97-AF65-F5344CB8AC3E}">
        <p14:creationId xmlns:p14="http://schemas.microsoft.com/office/powerpoint/2010/main" val="9727834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477000" cy="609600"/>
          </a:xfrm>
          <a:solidFill>
            <a:srgbClr val="92D050">
              <a:alpha val="58000"/>
            </a:srgbClr>
          </a:solidFill>
        </p:spPr>
        <p:txBody>
          <a:bodyPr rtlCol="0">
            <a:noAutofit/>
          </a:bodyPr>
          <a:lstStyle/>
          <a:p>
            <a:pPr algn="l">
              <a:defRPr/>
            </a:pPr>
            <a:r>
              <a:rPr lang="en-US" sz="3600" dirty="0" err="1"/>
              <a:t>Adaptasi</a:t>
            </a:r>
            <a:r>
              <a:rPr lang="en-US" sz="3600" dirty="0"/>
              <a:t> </a:t>
            </a:r>
            <a:r>
              <a:rPr lang="en-US" sz="3600" dirty="0" err="1"/>
              <a:t>Makhluk</a:t>
            </a:r>
            <a:r>
              <a:rPr lang="en-US" sz="3600" dirty="0"/>
              <a:t> </a:t>
            </a:r>
            <a:r>
              <a:rPr lang="en-US" sz="3600" dirty="0" err="1"/>
              <a:t>Hidup</a:t>
            </a:r>
            <a:endParaRPr lang="en-US" sz="3600" dirty="0" smtClean="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381000" y="1295400"/>
            <a:ext cx="8458200" cy="5257800"/>
          </a:xfrm>
          <a:solidFill>
            <a:schemeClr val="accent4">
              <a:lumMod val="40000"/>
              <a:lumOff val="60000"/>
              <a:alpha val="51000"/>
            </a:schemeClr>
          </a:solidFill>
        </p:spPr>
        <p:txBody>
          <a:bodyPr rtlCol="0">
            <a:normAutofit fontScale="92500" lnSpcReduction="20000"/>
          </a:bodyPr>
          <a:lstStyle/>
          <a:p>
            <a:pPr marL="0" indent="0" defTabSz="855806">
              <a:buNone/>
            </a:pPr>
            <a:r>
              <a:rPr lang="en-US" i="1" dirty="0" smtClean="0">
                <a:solidFill>
                  <a:srgbClr val="000000"/>
                </a:solidFill>
              </a:rPr>
              <a:t>c</a:t>
            </a:r>
            <a:r>
              <a:rPr lang="en-US" dirty="0" smtClean="0">
                <a:solidFill>
                  <a:srgbClr val="000000"/>
                </a:solidFill>
              </a:rPr>
              <a:t>. </a:t>
            </a:r>
            <a:r>
              <a:rPr lang="en-US" i="1" dirty="0" err="1" smtClean="0">
                <a:solidFill>
                  <a:srgbClr val="000000"/>
                </a:solidFill>
              </a:rPr>
              <a:t>Moncong</a:t>
            </a:r>
            <a:endParaRPr lang="en-US" i="1" dirty="0">
              <a:solidFill>
                <a:srgbClr val="000000"/>
              </a:solidFill>
            </a:endParaRPr>
          </a:p>
          <a:p>
            <a:pPr defTabSz="855806"/>
            <a:r>
              <a:rPr lang="en-US" dirty="0" err="1" smtClean="0">
                <a:solidFill>
                  <a:srgbClr val="000000"/>
                </a:solidFill>
              </a:rPr>
              <a:t>Trenggiling</a:t>
            </a:r>
            <a:r>
              <a:rPr lang="en-US" dirty="0" smtClean="0">
                <a:solidFill>
                  <a:srgbClr val="000000"/>
                </a:solidFill>
              </a:rPr>
              <a:t> </a:t>
            </a:r>
            <a:r>
              <a:rPr lang="en-US" dirty="0" err="1" smtClean="0">
                <a:solidFill>
                  <a:srgbClr val="000000"/>
                </a:solidFill>
              </a:rPr>
              <a:t>besar</a:t>
            </a:r>
            <a:r>
              <a:rPr lang="en-US" dirty="0" smtClean="0">
                <a:solidFill>
                  <a:srgbClr val="000000"/>
                </a:solidFill>
              </a:rPr>
              <a:t> </a:t>
            </a:r>
            <a:r>
              <a:rPr lang="en-US" dirty="0" err="1" smtClean="0">
                <a:solidFill>
                  <a:srgbClr val="000000"/>
                </a:solidFill>
              </a:rPr>
              <a:t>adalah</a:t>
            </a:r>
            <a:r>
              <a:rPr lang="en-US" dirty="0" smtClean="0">
                <a:solidFill>
                  <a:srgbClr val="000000"/>
                </a:solidFill>
              </a:rPr>
              <a:t> </a:t>
            </a:r>
            <a:r>
              <a:rPr lang="en-US" dirty="0" err="1" smtClean="0">
                <a:solidFill>
                  <a:srgbClr val="000000"/>
                </a:solidFill>
              </a:rPr>
              <a:t>hewan</a:t>
            </a:r>
            <a:r>
              <a:rPr lang="en-US" dirty="0" smtClean="0">
                <a:solidFill>
                  <a:srgbClr val="000000"/>
                </a:solidFill>
              </a:rPr>
              <a:t> </a:t>
            </a:r>
            <a:r>
              <a:rPr lang="en-US" dirty="0" err="1" smtClean="0">
                <a:solidFill>
                  <a:srgbClr val="000000"/>
                </a:solidFill>
              </a:rPr>
              <a:t>menyusui</a:t>
            </a:r>
            <a:r>
              <a:rPr lang="en-US" dirty="0" smtClean="0">
                <a:solidFill>
                  <a:srgbClr val="000000"/>
                </a:solidFill>
              </a:rPr>
              <a:t> yang </a:t>
            </a:r>
            <a:r>
              <a:rPr lang="en-US" dirty="0" err="1" smtClean="0">
                <a:solidFill>
                  <a:srgbClr val="000000"/>
                </a:solidFill>
              </a:rPr>
              <a:t>hidup</a:t>
            </a:r>
            <a:r>
              <a:rPr lang="en-US" dirty="0" smtClean="0">
                <a:solidFill>
                  <a:srgbClr val="000000"/>
                </a:solidFill>
              </a:rPr>
              <a:t> di </a:t>
            </a:r>
            <a:r>
              <a:rPr lang="en-US" dirty="0" err="1" smtClean="0">
                <a:solidFill>
                  <a:srgbClr val="000000"/>
                </a:solidFill>
              </a:rPr>
              <a:t>hutan</a:t>
            </a:r>
            <a:r>
              <a:rPr lang="en-US" dirty="0" smtClean="0">
                <a:solidFill>
                  <a:srgbClr val="000000"/>
                </a:solidFill>
              </a:rPr>
              <a:t> </a:t>
            </a:r>
            <a:r>
              <a:rPr lang="en-US" dirty="0" err="1" smtClean="0">
                <a:solidFill>
                  <a:srgbClr val="000000"/>
                </a:solidFill>
              </a:rPr>
              <a:t>rimba</a:t>
            </a:r>
            <a:r>
              <a:rPr lang="en-US" dirty="0" smtClean="0">
                <a:solidFill>
                  <a:srgbClr val="000000"/>
                </a:solidFill>
              </a:rPr>
              <a:t> </a:t>
            </a:r>
            <a:r>
              <a:rPr lang="en-US" dirty="0" err="1" smtClean="0">
                <a:solidFill>
                  <a:srgbClr val="000000"/>
                </a:solidFill>
              </a:rPr>
              <a:t>Amerika</a:t>
            </a:r>
            <a:r>
              <a:rPr lang="en-US" dirty="0" smtClean="0">
                <a:solidFill>
                  <a:srgbClr val="000000"/>
                </a:solidFill>
              </a:rPr>
              <a:t> Tengah </a:t>
            </a:r>
            <a:r>
              <a:rPr lang="en-US" dirty="0" err="1" smtClean="0">
                <a:solidFill>
                  <a:srgbClr val="000000"/>
                </a:solidFill>
              </a:rPr>
              <a:t>dan</a:t>
            </a:r>
            <a:r>
              <a:rPr lang="en-US" dirty="0" smtClean="0">
                <a:solidFill>
                  <a:srgbClr val="000000"/>
                </a:solidFill>
              </a:rPr>
              <a:t> Selatan. </a:t>
            </a:r>
            <a:r>
              <a:rPr lang="en-US" dirty="0" err="1" smtClean="0">
                <a:solidFill>
                  <a:srgbClr val="000000"/>
                </a:solidFill>
              </a:rPr>
              <a:t>Makanan</a:t>
            </a:r>
            <a:r>
              <a:rPr lang="en-US" dirty="0" smtClean="0">
                <a:solidFill>
                  <a:srgbClr val="000000"/>
                </a:solidFill>
              </a:rPr>
              <a:t> </a:t>
            </a:r>
            <a:r>
              <a:rPr lang="en-US" dirty="0" err="1" smtClean="0">
                <a:solidFill>
                  <a:srgbClr val="000000"/>
                </a:solidFill>
              </a:rPr>
              <a:t>trenggiling</a:t>
            </a:r>
            <a:r>
              <a:rPr lang="en-US" dirty="0" smtClean="0">
                <a:solidFill>
                  <a:srgbClr val="000000"/>
                </a:solidFill>
              </a:rPr>
              <a:t> </a:t>
            </a:r>
            <a:r>
              <a:rPr lang="en-US" dirty="0" err="1" smtClean="0">
                <a:solidFill>
                  <a:srgbClr val="000000"/>
                </a:solidFill>
              </a:rPr>
              <a:t>adalah</a:t>
            </a:r>
            <a:r>
              <a:rPr lang="en-US" dirty="0" smtClean="0">
                <a:solidFill>
                  <a:srgbClr val="000000"/>
                </a:solidFill>
              </a:rPr>
              <a:t> </a:t>
            </a:r>
            <a:r>
              <a:rPr lang="en-US" dirty="0" err="1" smtClean="0">
                <a:solidFill>
                  <a:srgbClr val="000000"/>
                </a:solidFill>
              </a:rPr>
              <a:t>semut</a:t>
            </a:r>
            <a:r>
              <a:rPr lang="en-US" dirty="0" smtClean="0">
                <a:solidFill>
                  <a:srgbClr val="000000"/>
                </a:solidFill>
              </a:rPr>
              <a:t>, </a:t>
            </a:r>
            <a:r>
              <a:rPr lang="en-US" dirty="0" err="1" smtClean="0">
                <a:solidFill>
                  <a:srgbClr val="000000"/>
                </a:solidFill>
              </a:rPr>
              <a:t>rayap</a:t>
            </a:r>
            <a:r>
              <a:rPr lang="en-US" dirty="0" smtClean="0">
                <a:solidFill>
                  <a:srgbClr val="000000"/>
                </a:solidFill>
              </a:rPr>
              <a:t>, </a:t>
            </a:r>
            <a:r>
              <a:rPr lang="en-US" dirty="0" err="1" smtClean="0">
                <a:solidFill>
                  <a:srgbClr val="000000"/>
                </a:solidFill>
              </a:rPr>
              <a:t>dan</a:t>
            </a:r>
            <a:r>
              <a:rPr lang="en-US" dirty="0" smtClean="0">
                <a:solidFill>
                  <a:srgbClr val="000000"/>
                </a:solidFill>
              </a:rPr>
              <a:t> </a:t>
            </a:r>
            <a:r>
              <a:rPr lang="en-US" dirty="0" err="1" smtClean="0">
                <a:solidFill>
                  <a:srgbClr val="000000"/>
                </a:solidFill>
              </a:rPr>
              <a:t>serangga</a:t>
            </a:r>
            <a:r>
              <a:rPr lang="en-US" dirty="0" smtClean="0">
                <a:solidFill>
                  <a:srgbClr val="000000"/>
                </a:solidFill>
              </a:rPr>
              <a:t> lain yang </a:t>
            </a:r>
            <a:r>
              <a:rPr lang="en-US" dirty="0" err="1" smtClean="0">
                <a:solidFill>
                  <a:srgbClr val="000000"/>
                </a:solidFill>
              </a:rPr>
              <a:t>merayap</a:t>
            </a:r>
            <a:r>
              <a:rPr lang="en-US" dirty="0" smtClean="0">
                <a:solidFill>
                  <a:srgbClr val="000000"/>
                </a:solidFill>
              </a:rPr>
              <a:t>. </a:t>
            </a:r>
          </a:p>
          <a:p>
            <a:pPr defTabSz="855806"/>
            <a:r>
              <a:rPr lang="en-US" dirty="0" err="1" smtClean="0">
                <a:solidFill>
                  <a:srgbClr val="000000"/>
                </a:solidFill>
              </a:rPr>
              <a:t>Hewan</a:t>
            </a:r>
            <a:r>
              <a:rPr lang="en-US" dirty="0" smtClean="0">
                <a:solidFill>
                  <a:srgbClr val="000000"/>
                </a:solidFill>
              </a:rPr>
              <a:t> </a:t>
            </a:r>
            <a:r>
              <a:rPr lang="en-US" dirty="0" err="1" smtClean="0">
                <a:solidFill>
                  <a:srgbClr val="000000"/>
                </a:solidFill>
              </a:rPr>
              <a:t>ini</a:t>
            </a:r>
            <a:r>
              <a:rPr lang="en-US" dirty="0" smtClean="0">
                <a:solidFill>
                  <a:srgbClr val="000000"/>
                </a:solidFill>
              </a:rPr>
              <a:t> </a:t>
            </a:r>
            <a:r>
              <a:rPr lang="en-US" dirty="0" err="1" smtClean="0">
                <a:solidFill>
                  <a:srgbClr val="000000"/>
                </a:solidFill>
              </a:rPr>
              <a:t>mempunyai</a:t>
            </a:r>
            <a:r>
              <a:rPr lang="en-US" dirty="0" smtClean="0">
                <a:solidFill>
                  <a:srgbClr val="000000"/>
                </a:solidFill>
              </a:rPr>
              <a:t> </a:t>
            </a:r>
            <a:r>
              <a:rPr lang="en-US" dirty="0" err="1" smtClean="0">
                <a:solidFill>
                  <a:srgbClr val="000000"/>
                </a:solidFill>
              </a:rPr>
              <a:t>moncong</a:t>
            </a:r>
            <a:r>
              <a:rPr lang="en-US" dirty="0" smtClean="0">
                <a:solidFill>
                  <a:srgbClr val="000000"/>
                </a:solidFill>
              </a:rPr>
              <a:t> </a:t>
            </a:r>
            <a:r>
              <a:rPr lang="en-US" dirty="0" err="1" smtClean="0">
                <a:solidFill>
                  <a:srgbClr val="000000"/>
                </a:solidFill>
              </a:rPr>
              <a:t>panjang</a:t>
            </a:r>
            <a:r>
              <a:rPr lang="en-US" dirty="0" smtClean="0">
                <a:solidFill>
                  <a:srgbClr val="000000"/>
                </a:solidFill>
              </a:rPr>
              <a:t> </a:t>
            </a:r>
            <a:r>
              <a:rPr lang="en-US" dirty="0" err="1" smtClean="0">
                <a:solidFill>
                  <a:srgbClr val="000000"/>
                </a:solidFill>
              </a:rPr>
              <a:t>dengan</a:t>
            </a:r>
            <a:r>
              <a:rPr lang="en-US" dirty="0" smtClean="0">
                <a:solidFill>
                  <a:srgbClr val="000000"/>
                </a:solidFill>
              </a:rPr>
              <a:t> </a:t>
            </a:r>
            <a:r>
              <a:rPr lang="en-US" dirty="0" err="1" smtClean="0">
                <a:solidFill>
                  <a:srgbClr val="000000"/>
                </a:solidFill>
              </a:rPr>
              <a:t>ujung</a:t>
            </a:r>
            <a:r>
              <a:rPr lang="en-US" dirty="0" smtClean="0">
                <a:solidFill>
                  <a:srgbClr val="000000"/>
                </a:solidFill>
              </a:rPr>
              <a:t> </a:t>
            </a:r>
            <a:r>
              <a:rPr lang="en-US" dirty="0" err="1" smtClean="0">
                <a:solidFill>
                  <a:srgbClr val="000000"/>
                </a:solidFill>
              </a:rPr>
              <a:t>mulut</a:t>
            </a:r>
            <a:r>
              <a:rPr lang="en-US" dirty="0" smtClean="0">
                <a:solidFill>
                  <a:srgbClr val="000000"/>
                </a:solidFill>
              </a:rPr>
              <a:t> </a:t>
            </a:r>
            <a:r>
              <a:rPr lang="en-US" dirty="0" err="1" smtClean="0">
                <a:solidFill>
                  <a:srgbClr val="000000"/>
                </a:solidFill>
              </a:rPr>
              <a:t>kecil</a:t>
            </a:r>
            <a:r>
              <a:rPr lang="en-US" dirty="0" smtClean="0">
                <a:solidFill>
                  <a:srgbClr val="000000"/>
                </a:solidFill>
              </a:rPr>
              <a:t> </a:t>
            </a:r>
            <a:r>
              <a:rPr lang="en-US" dirty="0" err="1" smtClean="0">
                <a:solidFill>
                  <a:srgbClr val="000000"/>
                </a:solidFill>
              </a:rPr>
              <a:t>tak</a:t>
            </a:r>
            <a:r>
              <a:rPr lang="en-US" dirty="0" smtClean="0">
                <a:solidFill>
                  <a:srgbClr val="000000"/>
                </a:solidFill>
              </a:rPr>
              <a:t> </a:t>
            </a:r>
            <a:r>
              <a:rPr lang="en-US" dirty="0" err="1" smtClean="0">
                <a:solidFill>
                  <a:srgbClr val="000000"/>
                </a:solidFill>
              </a:rPr>
              <a:t>bergigi</a:t>
            </a:r>
            <a:r>
              <a:rPr lang="en-US" dirty="0" smtClean="0">
                <a:solidFill>
                  <a:srgbClr val="000000"/>
                </a:solidFill>
              </a:rPr>
              <a:t> </a:t>
            </a:r>
            <a:r>
              <a:rPr lang="en-US" dirty="0" err="1" smtClean="0">
                <a:solidFill>
                  <a:srgbClr val="000000"/>
                </a:solidFill>
              </a:rPr>
              <a:t>dengan</a:t>
            </a:r>
            <a:r>
              <a:rPr lang="en-US" dirty="0" smtClean="0">
                <a:solidFill>
                  <a:srgbClr val="000000"/>
                </a:solidFill>
              </a:rPr>
              <a:t> </a:t>
            </a:r>
            <a:r>
              <a:rPr lang="en-US" dirty="0" err="1" smtClean="0">
                <a:solidFill>
                  <a:srgbClr val="000000"/>
                </a:solidFill>
              </a:rPr>
              <a:t>lubang</a:t>
            </a:r>
            <a:r>
              <a:rPr lang="en-US" dirty="0" smtClean="0">
                <a:solidFill>
                  <a:srgbClr val="000000"/>
                </a:solidFill>
              </a:rPr>
              <a:t> </a:t>
            </a:r>
            <a:r>
              <a:rPr lang="en-US" dirty="0" err="1" smtClean="0">
                <a:solidFill>
                  <a:srgbClr val="000000"/>
                </a:solidFill>
              </a:rPr>
              <a:t>berbentuk</a:t>
            </a:r>
            <a:r>
              <a:rPr lang="en-US" dirty="0" smtClean="0">
                <a:solidFill>
                  <a:srgbClr val="000000"/>
                </a:solidFill>
              </a:rPr>
              <a:t> </a:t>
            </a:r>
            <a:r>
              <a:rPr lang="en-US" dirty="0" err="1" smtClean="0">
                <a:solidFill>
                  <a:srgbClr val="000000"/>
                </a:solidFill>
              </a:rPr>
              <a:t>celah</a:t>
            </a:r>
            <a:r>
              <a:rPr lang="en-US" dirty="0" smtClean="0">
                <a:solidFill>
                  <a:srgbClr val="000000"/>
                </a:solidFill>
              </a:rPr>
              <a:t> </a:t>
            </a:r>
            <a:r>
              <a:rPr lang="en-US" dirty="0" err="1" smtClean="0">
                <a:solidFill>
                  <a:srgbClr val="000000"/>
                </a:solidFill>
              </a:rPr>
              <a:t>kecil</a:t>
            </a:r>
            <a:r>
              <a:rPr lang="en-US" dirty="0" smtClean="0">
                <a:solidFill>
                  <a:srgbClr val="000000"/>
                </a:solidFill>
              </a:rPr>
              <a:t> </a:t>
            </a:r>
            <a:r>
              <a:rPr lang="en-US" dirty="0" err="1" smtClean="0">
                <a:solidFill>
                  <a:srgbClr val="000000"/>
                </a:solidFill>
              </a:rPr>
              <a:t>untuk</a:t>
            </a:r>
            <a:r>
              <a:rPr lang="en-US" dirty="0" smtClean="0">
                <a:solidFill>
                  <a:srgbClr val="000000"/>
                </a:solidFill>
              </a:rPr>
              <a:t> </a:t>
            </a:r>
            <a:r>
              <a:rPr lang="en-US" dirty="0" err="1" smtClean="0">
                <a:solidFill>
                  <a:srgbClr val="000000"/>
                </a:solidFill>
              </a:rPr>
              <a:t>mengisap</a:t>
            </a:r>
            <a:r>
              <a:rPr lang="en-US" dirty="0" smtClean="0">
                <a:solidFill>
                  <a:srgbClr val="000000"/>
                </a:solidFill>
              </a:rPr>
              <a:t> </a:t>
            </a:r>
            <a:r>
              <a:rPr lang="en-US" dirty="0" err="1" smtClean="0">
                <a:solidFill>
                  <a:srgbClr val="000000"/>
                </a:solidFill>
              </a:rPr>
              <a:t>semut</a:t>
            </a:r>
            <a:r>
              <a:rPr lang="en-US" dirty="0" smtClean="0">
                <a:solidFill>
                  <a:srgbClr val="000000"/>
                </a:solidFill>
              </a:rPr>
              <a:t> </a:t>
            </a:r>
            <a:r>
              <a:rPr lang="en-US" dirty="0" err="1" smtClean="0">
                <a:solidFill>
                  <a:srgbClr val="000000"/>
                </a:solidFill>
              </a:rPr>
              <a:t>dari</a:t>
            </a:r>
            <a:r>
              <a:rPr lang="en-US" dirty="0" smtClean="0">
                <a:solidFill>
                  <a:srgbClr val="000000"/>
                </a:solidFill>
              </a:rPr>
              <a:t> </a:t>
            </a:r>
            <a:r>
              <a:rPr lang="en-US" dirty="0" err="1" smtClean="0">
                <a:solidFill>
                  <a:srgbClr val="000000"/>
                </a:solidFill>
              </a:rPr>
              <a:t>sarangnya</a:t>
            </a:r>
            <a:r>
              <a:rPr lang="en-US" dirty="0" smtClean="0">
                <a:solidFill>
                  <a:srgbClr val="000000"/>
                </a:solidFill>
              </a:rPr>
              <a:t>. </a:t>
            </a:r>
          </a:p>
          <a:p>
            <a:pPr defTabSz="855806"/>
            <a:r>
              <a:rPr lang="en-US" dirty="0" err="1" smtClean="0">
                <a:solidFill>
                  <a:srgbClr val="000000"/>
                </a:solidFill>
              </a:rPr>
              <a:t>Hewan</a:t>
            </a:r>
            <a:r>
              <a:rPr lang="en-US" dirty="0" smtClean="0">
                <a:solidFill>
                  <a:srgbClr val="000000"/>
                </a:solidFill>
              </a:rPr>
              <a:t> </a:t>
            </a:r>
            <a:r>
              <a:rPr lang="en-US" dirty="0" err="1" smtClean="0">
                <a:solidFill>
                  <a:srgbClr val="000000"/>
                </a:solidFill>
              </a:rPr>
              <a:t>ini</a:t>
            </a:r>
            <a:r>
              <a:rPr lang="en-US" dirty="0" smtClean="0">
                <a:solidFill>
                  <a:srgbClr val="000000"/>
                </a:solidFill>
              </a:rPr>
              <a:t> </a:t>
            </a:r>
            <a:r>
              <a:rPr lang="en-US" dirty="0" err="1" smtClean="0">
                <a:solidFill>
                  <a:srgbClr val="000000"/>
                </a:solidFill>
              </a:rPr>
              <a:t>mempunyai</a:t>
            </a:r>
            <a:r>
              <a:rPr lang="en-US" dirty="0" smtClean="0">
                <a:solidFill>
                  <a:srgbClr val="000000"/>
                </a:solidFill>
              </a:rPr>
              <a:t> </a:t>
            </a:r>
            <a:r>
              <a:rPr lang="en-US" dirty="0" err="1" smtClean="0">
                <a:solidFill>
                  <a:srgbClr val="000000"/>
                </a:solidFill>
              </a:rPr>
              <a:t>lidah</a:t>
            </a:r>
            <a:r>
              <a:rPr lang="en-US" dirty="0" smtClean="0">
                <a:solidFill>
                  <a:srgbClr val="000000"/>
                </a:solidFill>
              </a:rPr>
              <a:t> </a:t>
            </a:r>
            <a:r>
              <a:rPr lang="en-US" dirty="0" err="1" smtClean="0">
                <a:solidFill>
                  <a:srgbClr val="000000"/>
                </a:solidFill>
              </a:rPr>
              <a:t>panjang</a:t>
            </a:r>
            <a:r>
              <a:rPr lang="en-US" dirty="0" smtClean="0">
                <a:solidFill>
                  <a:srgbClr val="000000"/>
                </a:solidFill>
              </a:rPr>
              <a:t> </a:t>
            </a:r>
            <a:r>
              <a:rPr lang="en-US" dirty="0" err="1" smtClean="0">
                <a:solidFill>
                  <a:srgbClr val="000000"/>
                </a:solidFill>
              </a:rPr>
              <a:t>dan</a:t>
            </a:r>
            <a:r>
              <a:rPr lang="en-US" dirty="0" smtClean="0">
                <a:solidFill>
                  <a:srgbClr val="000000"/>
                </a:solidFill>
              </a:rPr>
              <a:t> </a:t>
            </a:r>
            <a:r>
              <a:rPr lang="en-US" dirty="0" err="1" smtClean="0">
                <a:solidFill>
                  <a:srgbClr val="000000"/>
                </a:solidFill>
              </a:rPr>
              <a:t>bergetah</a:t>
            </a:r>
            <a:r>
              <a:rPr lang="en-US" dirty="0" smtClean="0">
                <a:solidFill>
                  <a:srgbClr val="000000"/>
                </a:solidFill>
              </a:rPr>
              <a:t> </a:t>
            </a:r>
            <a:r>
              <a:rPr lang="en-US" dirty="0" err="1" smtClean="0">
                <a:solidFill>
                  <a:srgbClr val="000000"/>
                </a:solidFill>
              </a:rPr>
              <a:t>yangdapat</a:t>
            </a:r>
            <a:r>
              <a:rPr lang="en-US" dirty="0" smtClean="0">
                <a:solidFill>
                  <a:srgbClr val="000000"/>
                </a:solidFill>
              </a:rPr>
              <a:t> </a:t>
            </a:r>
            <a:r>
              <a:rPr lang="en-US" dirty="0" err="1" smtClean="0">
                <a:solidFill>
                  <a:srgbClr val="000000"/>
                </a:solidFill>
              </a:rPr>
              <a:t>dijulurkan</a:t>
            </a:r>
            <a:r>
              <a:rPr lang="en-US" dirty="0" smtClean="0">
                <a:solidFill>
                  <a:srgbClr val="000000"/>
                </a:solidFill>
              </a:rPr>
              <a:t> </a:t>
            </a:r>
            <a:r>
              <a:rPr lang="en-US" dirty="0" err="1" smtClean="0">
                <a:solidFill>
                  <a:srgbClr val="000000"/>
                </a:solidFill>
              </a:rPr>
              <a:t>jauh</a:t>
            </a:r>
            <a:r>
              <a:rPr lang="en-US" dirty="0" smtClean="0">
                <a:solidFill>
                  <a:srgbClr val="000000"/>
                </a:solidFill>
              </a:rPr>
              <a:t> </a:t>
            </a:r>
            <a:r>
              <a:rPr lang="en-US" dirty="0" err="1" smtClean="0">
                <a:solidFill>
                  <a:srgbClr val="000000"/>
                </a:solidFill>
              </a:rPr>
              <a:t>keluar</a:t>
            </a:r>
            <a:r>
              <a:rPr lang="en-US" dirty="0" smtClean="0">
                <a:solidFill>
                  <a:srgbClr val="000000"/>
                </a:solidFill>
              </a:rPr>
              <a:t> </a:t>
            </a:r>
            <a:r>
              <a:rPr lang="en-US" dirty="0" err="1" smtClean="0">
                <a:solidFill>
                  <a:srgbClr val="000000"/>
                </a:solidFill>
              </a:rPr>
              <a:t>mulut</a:t>
            </a:r>
            <a:r>
              <a:rPr lang="en-US" dirty="0" smtClean="0">
                <a:solidFill>
                  <a:srgbClr val="000000"/>
                </a:solidFill>
              </a:rPr>
              <a:t> </a:t>
            </a:r>
            <a:r>
              <a:rPr lang="en-US" dirty="0" err="1" smtClean="0">
                <a:solidFill>
                  <a:srgbClr val="000000"/>
                </a:solidFill>
              </a:rPr>
              <a:t>untuk</a:t>
            </a:r>
            <a:r>
              <a:rPr lang="en-US" dirty="0" smtClean="0">
                <a:solidFill>
                  <a:srgbClr val="000000"/>
                </a:solidFill>
              </a:rPr>
              <a:t> </a:t>
            </a:r>
            <a:r>
              <a:rPr lang="en-US" dirty="0" err="1" smtClean="0">
                <a:solidFill>
                  <a:srgbClr val="000000"/>
                </a:solidFill>
              </a:rPr>
              <a:t>menangkap</a:t>
            </a:r>
            <a:r>
              <a:rPr lang="en-US" dirty="0" smtClean="0">
                <a:solidFill>
                  <a:srgbClr val="000000"/>
                </a:solidFill>
              </a:rPr>
              <a:t> </a:t>
            </a:r>
            <a:r>
              <a:rPr lang="en-US" dirty="0" err="1" smtClean="0">
                <a:solidFill>
                  <a:srgbClr val="000000"/>
                </a:solidFill>
              </a:rPr>
              <a:t>serangga</a:t>
            </a:r>
            <a:r>
              <a:rPr lang="en-US" dirty="0" smtClean="0">
                <a:solidFill>
                  <a:srgbClr val="000000"/>
                </a:solidFill>
              </a:rPr>
              <a:t>.</a:t>
            </a:r>
            <a:endParaRPr lang="en-US" dirty="0" smtClean="0">
              <a:solidFill>
                <a:schemeClr val="bg2"/>
              </a:solidFill>
            </a:endParaRPr>
          </a:p>
          <a:p>
            <a:pPr eaLnBrk="1" fontAlgn="auto" hangingPunct="1">
              <a:spcAft>
                <a:spcPts val="0"/>
              </a:spcAft>
              <a:buFont typeface="Arial" pitchFamily="34" charset="0"/>
              <a:buChar char="•"/>
              <a:defRPr/>
            </a:pPr>
            <a:endParaRPr lang="en-US" dirty="0" smtClean="0">
              <a:latin typeface="+mj-lt"/>
              <a:ea typeface="Tahoma" pitchFamily="34" charset="0"/>
              <a:cs typeface="Tahoma" pitchFamily="34" charset="0"/>
            </a:endParaRPr>
          </a:p>
        </p:txBody>
      </p:sp>
    </p:spTree>
    <p:extLst>
      <p:ext uri="{BB962C8B-B14F-4D97-AF65-F5344CB8AC3E}">
        <p14:creationId xmlns:p14="http://schemas.microsoft.com/office/powerpoint/2010/main" val="10911158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477000" cy="609600"/>
          </a:xfrm>
          <a:solidFill>
            <a:srgbClr val="92D050">
              <a:alpha val="58000"/>
            </a:srgbClr>
          </a:solidFill>
        </p:spPr>
        <p:txBody>
          <a:bodyPr rtlCol="0">
            <a:noAutofit/>
          </a:bodyPr>
          <a:lstStyle/>
          <a:p>
            <a:pPr algn="l">
              <a:defRPr/>
            </a:pPr>
            <a:r>
              <a:rPr lang="en-US" sz="3600" dirty="0" err="1"/>
              <a:t>Adaptasi</a:t>
            </a:r>
            <a:r>
              <a:rPr lang="en-US" sz="3600" dirty="0"/>
              <a:t> </a:t>
            </a:r>
            <a:r>
              <a:rPr lang="en-US" sz="3600" dirty="0" err="1"/>
              <a:t>Makhluk</a:t>
            </a:r>
            <a:r>
              <a:rPr lang="en-US" sz="3600" dirty="0"/>
              <a:t> </a:t>
            </a:r>
            <a:r>
              <a:rPr lang="en-US" sz="3600" dirty="0" err="1"/>
              <a:t>Hidup</a:t>
            </a:r>
            <a:endParaRPr lang="en-US" sz="3600" dirty="0" smtClean="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381000" y="1295400"/>
            <a:ext cx="8458200" cy="5257800"/>
          </a:xfrm>
          <a:solidFill>
            <a:schemeClr val="accent4">
              <a:lumMod val="40000"/>
              <a:lumOff val="60000"/>
              <a:alpha val="51000"/>
            </a:schemeClr>
          </a:solidFill>
        </p:spPr>
        <p:txBody>
          <a:bodyPr rtlCol="0">
            <a:normAutofit fontScale="85000" lnSpcReduction="20000"/>
          </a:bodyPr>
          <a:lstStyle/>
          <a:p>
            <a:pPr marL="0" indent="0" defTabSz="855806">
              <a:buNone/>
            </a:pPr>
            <a:r>
              <a:rPr lang="en-US" sz="3500" i="1" dirty="0">
                <a:solidFill>
                  <a:srgbClr val="000000"/>
                </a:solidFill>
              </a:rPr>
              <a:t>d. </a:t>
            </a:r>
            <a:r>
              <a:rPr lang="en-US" sz="3500" i="1" dirty="0" err="1" smtClean="0">
                <a:solidFill>
                  <a:srgbClr val="000000"/>
                </a:solidFill>
              </a:rPr>
              <a:t>Daun</a:t>
            </a:r>
            <a:endParaRPr lang="en-US" sz="4000" i="1" dirty="0">
              <a:solidFill>
                <a:srgbClr val="000000"/>
              </a:solidFill>
            </a:endParaRPr>
          </a:p>
          <a:p>
            <a:pPr defTabSz="855806"/>
            <a:r>
              <a:rPr lang="en-US" dirty="0" err="1" smtClean="0">
                <a:solidFill>
                  <a:srgbClr val="000000"/>
                </a:solidFill>
              </a:rPr>
              <a:t>Tumbuhan</a:t>
            </a:r>
            <a:r>
              <a:rPr lang="en-US" dirty="0" smtClean="0">
                <a:solidFill>
                  <a:srgbClr val="000000"/>
                </a:solidFill>
              </a:rPr>
              <a:t> </a:t>
            </a:r>
            <a:r>
              <a:rPr lang="en-US" dirty="0" err="1" smtClean="0">
                <a:solidFill>
                  <a:srgbClr val="000000"/>
                </a:solidFill>
              </a:rPr>
              <a:t>insektivora</a:t>
            </a:r>
            <a:r>
              <a:rPr lang="en-US" dirty="0" smtClean="0">
                <a:solidFill>
                  <a:srgbClr val="000000"/>
                </a:solidFill>
              </a:rPr>
              <a:t> (</a:t>
            </a:r>
            <a:r>
              <a:rPr lang="en-US" dirty="0" err="1" smtClean="0">
                <a:solidFill>
                  <a:srgbClr val="000000"/>
                </a:solidFill>
              </a:rPr>
              <a:t>tumbuhan</a:t>
            </a:r>
            <a:r>
              <a:rPr lang="en-US" dirty="0" smtClean="0">
                <a:solidFill>
                  <a:srgbClr val="000000"/>
                </a:solidFill>
              </a:rPr>
              <a:t> </a:t>
            </a:r>
            <a:r>
              <a:rPr lang="en-US" dirty="0" err="1" smtClean="0">
                <a:solidFill>
                  <a:srgbClr val="000000"/>
                </a:solidFill>
              </a:rPr>
              <a:t>pemakan</a:t>
            </a:r>
            <a:r>
              <a:rPr lang="en-US" dirty="0" smtClean="0">
                <a:solidFill>
                  <a:srgbClr val="000000"/>
                </a:solidFill>
              </a:rPr>
              <a:t> </a:t>
            </a:r>
            <a:r>
              <a:rPr lang="en-US" dirty="0" err="1" smtClean="0">
                <a:solidFill>
                  <a:srgbClr val="000000"/>
                </a:solidFill>
              </a:rPr>
              <a:t>serangga</a:t>
            </a:r>
            <a:r>
              <a:rPr lang="en-US" dirty="0" smtClean="0">
                <a:solidFill>
                  <a:srgbClr val="000000"/>
                </a:solidFill>
              </a:rPr>
              <a:t>), </a:t>
            </a:r>
            <a:r>
              <a:rPr lang="en-US" dirty="0" err="1" smtClean="0">
                <a:solidFill>
                  <a:srgbClr val="000000"/>
                </a:solidFill>
              </a:rPr>
              <a:t>misalnya</a:t>
            </a:r>
            <a:r>
              <a:rPr lang="en-US" dirty="0" smtClean="0">
                <a:solidFill>
                  <a:srgbClr val="000000"/>
                </a:solidFill>
              </a:rPr>
              <a:t> </a:t>
            </a:r>
            <a:r>
              <a:rPr lang="en-US" dirty="0" err="1" smtClean="0">
                <a:solidFill>
                  <a:srgbClr val="000000"/>
                </a:solidFill>
              </a:rPr>
              <a:t>kantong</a:t>
            </a:r>
            <a:r>
              <a:rPr lang="en-US" dirty="0" smtClean="0">
                <a:solidFill>
                  <a:srgbClr val="000000"/>
                </a:solidFill>
              </a:rPr>
              <a:t> </a:t>
            </a:r>
            <a:r>
              <a:rPr lang="en-US" dirty="0" err="1" smtClean="0">
                <a:solidFill>
                  <a:srgbClr val="000000"/>
                </a:solidFill>
              </a:rPr>
              <a:t>semar</a:t>
            </a:r>
            <a:r>
              <a:rPr lang="en-US" dirty="0" smtClean="0">
                <a:solidFill>
                  <a:srgbClr val="000000"/>
                </a:solidFill>
              </a:rPr>
              <a:t>, </a:t>
            </a:r>
            <a:r>
              <a:rPr lang="en-US" dirty="0" err="1" smtClean="0">
                <a:solidFill>
                  <a:srgbClr val="000000"/>
                </a:solidFill>
              </a:rPr>
              <a:t>memiliki</a:t>
            </a:r>
            <a:r>
              <a:rPr lang="en-US" dirty="0" smtClean="0">
                <a:solidFill>
                  <a:srgbClr val="000000"/>
                </a:solidFill>
              </a:rPr>
              <a:t> </a:t>
            </a:r>
            <a:r>
              <a:rPr lang="en-US" dirty="0" err="1" smtClean="0">
                <a:solidFill>
                  <a:srgbClr val="000000"/>
                </a:solidFill>
              </a:rPr>
              <a:t>daun</a:t>
            </a:r>
            <a:r>
              <a:rPr lang="en-US" dirty="0" smtClean="0">
                <a:solidFill>
                  <a:srgbClr val="000000"/>
                </a:solidFill>
              </a:rPr>
              <a:t> yang </a:t>
            </a:r>
            <a:r>
              <a:rPr lang="en-US" dirty="0" err="1" smtClean="0">
                <a:solidFill>
                  <a:srgbClr val="000000"/>
                </a:solidFill>
              </a:rPr>
              <a:t>berbentuk</a:t>
            </a:r>
            <a:r>
              <a:rPr lang="en-US" dirty="0" smtClean="0">
                <a:solidFill>
                  <a:srgbClr val="000000"/>
                </a:solidFill>
              </a:rPr>
              <a:t> </a:t>
            </a:r>
            <a:r>
              <a:rPr lang="en-US" dirty="0" err="1" smtClean="0">
                <a:solidFill>
                  <a:srgbClr val="000000"/>
                </a:solidFill>
              </a:rPr>
              <a:t>piala</a:t>
            </a:r>
            <a:r>
              <a:rPr lang="en-US" dirty="0" smtClean="0">
                <a:solidFill>
                  <a:srgbClr val="000000"/>
                </a:solidFill>
              </a:rPr>
              <a:t> </a:t>
            </a:r>
            <a:r>
              <a:rPr lang="en-US" dirty="0" err="1" smtClean="0">
                <a:solidFill>
                  <a:srgbClr val="000000"/>
                </a:solidFill>
              </a:rPr>
              <a:t>dengan</a:t>
            </a:r>
            <a:r>
              <a:rPr lang="en-US" dirty="0" smtClean="0">
                <a:solidFill>
                  <a:srgbClr val="000000"/>
                </a:solidFill>
              </a:rPr>
              <a:t> </a:t>
            </a:r>
            <a:r>
              <a:rPr lang="en-US" dirty="0" err="1" smtClean="0">
                <a:solidFill>
                  <a:srgbClr val="000000"/>
                </a:solidFill>
              </a:rPr>
              <a:t>permukaan</a:t>
            </a:r>
            <a:r>
              <a:rPr lang="en-US" dirty="0" smtClean="0">
                <a:solidFill>
                  <a:srgbClr val="000000"/>
                </a:solidFill>
              </a:rPr>
              <a:t> </a:t>
            </a:r>
            <a:r>
              <a:rPr lang="en-US" dirty="0" err="1" smtClean="0">
                <a:solidFill>
                  <a:srgbClr val="000000"/>
                </a:solidFill>
              </a:rPr>
              <a:t>dalam</a:t>
            </a:r>
            <a:r>
              <a:rPr lang="en-US" dirty="0" smtClean="0">
                <a:solidFill>
                  <a:srgbClr val="000000"/>
                </a:solidFill>
              </a:rPr>
              <a:t> yang </a:t>
            </a:r>
            <a:r>
              <a:rPr lang="en-US" dirty="0" err="1" smtClean="0">
                <a:solidFill>
                  <a:srgbClr val="000000"/>
                </a:solidFill>
              </a:rPr>
              <a:t>licin</a:t>
            </a:r>
            <a:r>
              <a:rPr lang="en-US" dirty="0" smtClean="0">
                <a:solidFill>
                  <a:srgbClr val="000000"/>
                </a:solidFill>
              </a:rPr>
              <a:t> </a:t>
            </a:r>
            <a:r>
              <a:rPr lang="en-US" dirty="0" err="1" smtClean="0">
                <a:solidFill>
                  <a:srgbClr val="000000"/>
                </a:solidFill>
              </a:rPr>
              <a:t>sehingga</a:t>
            </a:r>
            <a:r>
              <a:rPr lang="en-US" dirty="0" smtClean="0">
                <a:solidFill>
                  <a:srgbClr val="000000"/>
                </a:solidFill>
              </a:rPr>
              <a:t> </a:t>
            </a:r>
            <a:r>
              <a:rPr lang="en-US" dirty="0" err="1" smtClean="0">
                <a:solidFill>
                  <a:srgbClr val="000000"/>
                </a:solidFill>
              </a:rPr>
              <a:t>dapat</a:t>
            </a:r>
            <a:r>
              <a:rPr lang="en-US" dirty="0" smtClean="0">
                <a:solidFill>
                  <a:srgbClr val="000000"/>
                </a:solidFill>
              </a:rPr>
              <a:t> </a:t>
            </a:r>
            <a:r>
              <a:rPr lang="en-US" dirty="0" err="1" smtClean="0">
                <a:solidFill>
                  <a:srgbClr val="000000"/>
                </a:solidFill>
              </a:rPr>
              <a:t>menggelincirkan</a:t>
            </a:r>
            <a:r>
              <a:rPr lang="en-US" dirty="0" smtClean="0">
                <a:solidFill>
                  <a:srgbClr val="000000"/>
                </a:solidFill>
              </a:rPr>
              <a:t> </a:t>
            </a:r>
            <a:r>
              <a:rPr lang="en-US" dirty="0" err="1" smtClean="0">
                <a:solidFill>
                  <a:srgbClr val="000000"/>
                </a:solidFill>
              </a:rPr>
              <a:t>serangga</a:t>
            </a:r>
            <a:r>
              <a:rPr lang="en-US" dirty="0" smtClean="0">
                <a:solidFill>
                  <a:srgbClr val="000000"/>
                </a:solidFill>
              </a:rPr>
              <a:t> yang </a:t>
            </a:r>
            <a:r>
              <a:rPr lang="en-US" dirty="0" err="1" smtClean="0">
                <a:solidFill>
                  <a:srgbClr val="000000"/>
                </a:solidFill>
              </a:rPr>
              <a:t>hinggap</a:t>
            </a:r>
            <a:r>
              <a:rPr lang="en-US" dirty="0" smtClean="0">
                <a:solidFill>
                  <a:srgbClr val="000000"/>
                </a:solidFill>
              </a:rPr>
              <a:t>. </a:t>
            </a:r>
          </a:p>
          <a:p>
            <a:pPr defTabSz="855806"/>
            <a:r>
              <a:rPr lang="en-US" dirty="0" err="1" smtClean="0">
                <a:solidFill>
                  <a:srgbClr val="000000"/>
                </a:solidFill>
              </a:rPr>
              <a:t>Dengan</a:t>
            </a:r>
            <a:r>
              <a:rPr lang="en-US" dirty="0" smtClean="0">
                <a:solidFill>
                  <a:srgbClr val="000000"/>
                </a:solidFill>
              </a:rPr>
              <a:t> </a:t>
            </a:r>
            <a:r>
              <a:rPr lang="en-US" dirty="0" err="1" smtClean="0">
                <a:solidFill>
                  <a:srgbClr val="000000"/>
                </a:solidFill>
              </a:rPr>
              <a:t>enzim</a:t>
            </a:r>
            <a:r>
              <a:rPr lang="en-US" dirty="0" smtClean="0">
                <a:solidFill>
                  <a:srgbClr val="000000"/>
                </a:solidFill>
              </a:rPr>
              <a:t> yang </a:t>
            </a:r>
            <a:r>
              <a:rPr lang="en-US" dirty="0" err="1" smtClean="0">
                <a:solidFill>
                  <a:srgbClr val="000000"/>
                </a:solidFill>
              </a:rPr>
              <a:t>dimiliki</a:t>
            </a:r>
            <a:r>
              <a:rPr lang="en-US" dirty="0" smtClean="0">
                <a:solidFill>
                  <a:srgbClr val="000000"/>
                </a:solidFill>
              </a:rPr>
              <a:t> </a:t>
            </a:r>
            <a:r>
              <a:rPr lang="en-US" dirty="0" err="1" smtClean="0">
                <a:solidFill>
                  <a:srgbClr val="000000"/>
                </a:solidFill>
              </a:rPr>
              <a:t>tumbuhan</a:t>
            </a:r>
            <a:r>
              <a:rPr lang="en-US" dirty="0" smtClean="0">
                <a:solidFill>
                  <a:srgbClr val="000000"/>
                </a:solidFill>
              </a:rPr>
              <a:t> </a:t>
            </a:r>
            <a:r>
              <a:rPr lang="en-US" dirty="0" err="1" smtClean="0">
                <a:solidFill>
                  <a:srgbClr val="000000"/>
                </a:solidFill>
              </a:rPr>
              <a:t>insektivora</a:t>
            </a:r>
            <a:r>
              <a:rPr lang="en-US" dirty="0" smtClean="0">
                <a:solidFill>
                  <a:srgbClr val="000000"/>
                </a:solidFill>
              </a:rPr>
              <a:t>, </a:t>
            </a:r>
            <a:r>
              <a:rPr lang="en-US" dirty="0" err="1" smtClean="0">
                <a:solidFill>
                  <a:srgbClr val="000000"/>
                </a:solidFill>
              </a:rPr>
              <a:t>serangga</a:t>
            </a:r>
            <a:r>
              <a:rPr lang="en-US" dirty="0" smtClean="0">
                <a:solidFill>
                  <a:srgbClr val="000000"/>
                </a:solidFill>
              </a:rPr>
              <a:t> </a:t>
            </a:r>
            <a:r>
              <a:rPr lang="en-US" dirty="0" err="1" smtClean="0">
                <a:solidFill>
                  <a:srgbClr val="000000"/>
                </a:solidFill>
              </a:rPr>
              <a:t>tersebut</a:t>
            </a:r>
            <a:r>
              <a:rPr lang="en-US" dirty="0" smtClean="0">
                <a:solidFill>
                  <a:srgbClr val="000000"/>
                </a:solidFill>
              </a:rPr>
              <a:t> </a:t>
            </a:r>
            <a:r>
              <a:rPr lang="en-US" dirty="0" err="1" smtClean="0">
                <a:solidFill>
                  <a:srgbClr val="000000"/>
                </a:solidFill>
              </a:rPr>
              <a:t>akan</a:t>
            </a:r>
            <a:r>
              <a:rPr lang="en-US" dirty="0" smtClean="0">
                <a:solidFill>
                  <a:srgbClr val="000000"/>
                </a:solidFill>
              </a:rPr>
              <a:t> </a:t>
            </a:r>
            <a:r>
              <a:rPr lang="en-US" dirty="0" err="1" smtClean="0">
                <a:solidFill>
                  <a:srgbClr val="000000"/>
                </a:solidFill>
              </a:rPr>
              <a:t>dilumatkan</a:t>
            </a:r>
            <a:r>
              <a:rPr lang="en-US" dirty="0" smtClean="0">
                <a:solidFill>
                  <a:srgbClr val="000000"/>
                </a:solidFill>
              </a:rPr>
              <a:t>, </a:t>
            </a:r>
            <a:r>
              <a:rPr lang="en-US" dirty="0" err="1" smtClean="0">
                <a:solidFill>
                  <a:srgbClr val="000000"/>
                </a:solidFill>
              </a:rPr>
              <a:t>sehingga</a:t>
            </a:r>
            <a:r>
              <a:rPr lang="en-US" dirty="0" smtClean="0">
                <a:solidFill>
                  <a:srgbClr val="000000"/>
                </a:solidFill>
              </a:rPr>
              <a:t> </a:t>
            </a:r>
            <a:r>
              <a:rPr lang="en-US" dirty="0" err="1" smtClean="0">
                <a:solidFill>
                  <a:srgbClr val="000000"/>
                </a:solidFill>
              </a:rPr>
              <a:t>tumbuhan</a:t>
            </a:r>
            <a:r>
              <a:rPr lang="en-US" dirty="0" smtClean="0">
                <a:solidFill>
                  <a:srgbClr val="000000"/>
                </a:solidFill>
              </a:rPr>
              <a:t> </a:t>
            </a:r>
            <a:r>
              <a:rPr lang="en-US" dirty="0" err="1" smtClean="0">
                <a:solidFill>
                  <a:srgbClr val="000000"/>
                </a:solidFill>
              </a:rPr>
              <a:t>ini</a:t>
            </a:r>
            <a:r>
              <a:rPr lang="en-US" dirty="0" smtClean="0">
                <a:solidFill>
                  <a:srgbClr val="000000"/>
                </a:solidFill>
              </a:rPr>
              <a:t> </a:t>
            </a:r>
            <a:r>
              <a:rPr lang="en-US" dirty="0" err="1" smtClean="0">
                <a:solidFill>
                  <a:srgbClr val="000000"/>
                </a:solidFill>
              </a:rPr>
              <a:t>memperoleh</a:t>
            </a:r>
            <a:r>
              <a:rPr lang="en-US" dirty="0" smtClean="0">
                <a:solidFill>
                  <a:srgbClr val="000000"/>
                </a:solidFill>
              </a:rPr>
              <a:t> </a:t>
            </a:r>
            <a:r>
              <a:rPr lang="en-US" dirty="0" err="1" smtClean="0">
                <a:solidFill>
                  <a:srgbClr val="000000"/>
                </a:solidFill>
              </a:rPr>
              <a:t>unsur</a:t>
            </a:r>
            <a:r>
              <a:rPr lang="en-US" dirty="0" smtClean="0">
                <a:solidFill>
                  <a:srgbClr val="000000"/>
                </a:solidFill>
              </a:rPr>
              <a:t> yang </a:t>
            </a:r>
            <a:r>
              <a:rPr lang="en-US" dirty="0" err="1" smtClean="0">
                <a:solidFill>
                  <a:srgbClr val="000000"/>
                </a:solidFill>
              </a:rPr>
              <a:t>diperlukan</a:t>
            </a:r>
            <a:r>
              <a:rPr lang="en-US" dirty="0" smtClean="0">
                <a:solidFill>
                  <a:srgbClr val="000000"/>
                </a:solidFill>
              </a:rPr>
              <a:t>. </a:t>
            </a:r>
            <a:endParaRPr lang="en-US" i="1" dirty="0" smtClean="0">
              <a:solidFill>
                <a:srgbClr val="000000"/>
              </a:solidFill>
            </a:endParaRPr>
          </a:p>
          <a:p>
            <a:pPr marL="0" indent="0" defTabSz="855806">
              <a:buNone/>
            </a:pPr>
            <a:r>
              <a:rPr lang="en-US" sz="3500" i="1" dirty="0" smtClean="0">
                <a:solidFill>
                  <a:srgbClr val="000000"/>
                </a:solidFill>
              </a:rPr>
              <a:t>e</a:t>
            </a:r>
            <a:r>
              <a:rPr lang="en-US" sz="3500" i="1" dirty="0">
                <a:solidFill>
                  <a:srgbClr val="000000"/>
                </a:solidFill>
              </a:rPr>
              <a:t>. </a:t>
            </a:r>
            <a:r>
              <a:rPr lang="en-US" sz="3500" i="1" dirty="0" err="1" smtClean="0">
                <a:solidFill>
                  <a:srgbClr val="000000"/>
                </a:solidFill>
              </a:rPr>
              <a:t>Akar</a:t>
            </a:r>
            <a:endParaRPr lang="en-US" sz="4000" dirty="0">
              <a:solidFill>
                <a:srgbClr val="000000"/>
              </a:solidFill>
            </a:endParaRPr>
          </a:p>
          <a:p>
            <a:pPr defTabSz="855806"/>
            <a:r>
              <a:rPr lang="en-US" dirty="0" err="1" smtClean="0">
                <a:solidFill>
                  <a:srgbClr val="000000"/>
                </a:solidFill>
              </a:rPr>
              <a:t>Akar</a:t>
            </a:r>
            <a:r>
              <a:rPr lang="en-US" dirty="0" smtClean="0">
                <a:solidFill>
                  <a:srgbClr val="000000"/>
                </a:solidFill>
              </a:rPr>
              <a:t> </a:t>
            </a:r>
            <a:r>
              <a:rPr lang="en-US" dirty="0" err="1" smtClean="0">
                <a:solidFill>
                  <a:srgbClr val="000000"/>
                </a:solidFill>
              </a:rPr>
              <a:t>tumbuhan</a:t>
            </a:r>
            <a:r>
              <a:rPr lang="en-US" dirty="0" smtClean="0">
                <a:solidFill>
                  <a:srgbClr val="000000"/>
                </a:solidFill>
              </a:rPr>
              <a:t> </a:t>
            </a:r>
            <a:r>
              <a:rPr lang="en-US" dirty="0" err="1" smtClean="0">
                <a:solidFill>
                  <a:srgbClr val="000000"/>
                </a:solidFill>
              </a:rPr>
              <a:t>gurun</a:t>
            </a:r>
            <a:r>
              <a:rPr lang="en-US" dirty="0" smtClean="0">
                <a:solidFill>
                  <a:srgbClr val="000000"/>
                </a:solidFill>
              </a:rPr>
              <a:t> </a:t>
            </a:r>
            <a:r>
              <a:rPr lang="en-US" dirty="0" err="1" smtClean="0">
                <a:solidFill>
                  <a:srgbClr val="000000"/>
                </a:solidFill>
              </a:rPr>
              <a:t>kuat</a:t>
            </a:r>
            <a:r>
              <a:rPr lang="en-US" dirty="0" smtClean="0">
                <a:solidFill>
                  <a:srgbClr val="000000"/>
                </a:solidFill>
              </a:rPr>
              <a:t> </a:t>
            </a:r>
            <a:r>
              <a:rPr lang="en-US" dirty="0" err="1" smtClean="0">
                <a:solidFill>
                  <a:srgbClr val="000000"/>
                </a:solidFill>
              </a:rPr>
              <a:t>dan</a:t>
            </a:r>
            <a:r>
              <a:rPr lang="en-US" dirty="0" smtClean="0">
                <a:solidFill>
                  <a:srgbClr val="000000"/>
                </a:solidFill>
              </a:rPr>
              <a:t> </a:t>
            </a:r>
            <a:r>
              <a:rPr lang="en-US" dirty="0" err="1" smtClean="0">
                <a:solidFill>
                  <a:srgbClr val="000000"/>
                </a:solidFill>
              </a:rPr>
              <a:t>panjang,berfungsi</a:t>
            </a:r>
            <a:r>
              <a:rPr lang="en-US" dirty="0" smtClean="0">
                <a:solidFill>
                  <a:srgbClr val="000000"/>
                </a:solidFill>
              </a:rPr>
              <a:t> </a:t>
            </a:r>
            <a:r>
              <a:rPr lang="en-US" dirty="0" err="1" smtClean="0">
                <a:solidFill>
                  <a:srgbClr val="000000"/>
                </a:solidFill>
              </a:rPr>
              <a:t>untuk</a:t>
            </a:r>
            <a:r>
              <a:rPr lang="en-US" dirty="0" smtClean="0">
                <a:solidFill>
                  <a:srgbClr val="000000"/>
                </a:solidFill>
              </a:rPr>
              <a:t> </a:t>
            </a:r>
            <a:r>
              <a:rPr lang="en-US" dirty="0" err="1" smtClean="0">
                <a:solidFill>
                  <a:srgbClr val="000000"/>
                </a:solidFill>
              </a:rPr>
              <a:t>menyerap</a:t>
            </a:r>
            <a:r>
              <a:rPr lang="en-US" dirty="0" smtClean="0">
                <a:solidFill>
                  <a:srgbClr val="000000"/>
                </a:solidFill>
              </a:rPr>
              <a:t> air yang </a:t>
            </a:r>
            <a:r>
              <a:rPr lang="en-US" dirty="0" err="1" smtClean="0">
                <a:solidFill>
                  <a:srgbClr val="000000"/>
                </a:solidFill>
              </a:rPr>
              <a:t>terdapat</a:t>
            </a:r>
            <a:r>
              <a:rPr lang="en-US" dirty="0" smtClean="0">
                <a:solidFill>
                  <a:srgbClr val="000000"/>
                </a:solidFill>
              </a:rPr>
              <a:t> </a:t>
            </a:r>
            <a:r>
              <a:rPr lang="en-US" dirty="0" err="1" smtClean="0">
                <a:solidFill>
                  <a:srgbClr val="000000"/>
                </a:solidFill>
              </a:rPr>
              <a:t>jauh</a:t>
            </a:r>
            <a:r>
              <a:rPr lang="en-US" dirty="0" smtClean="0">
                <a:solidFill>
                  <a:srgbClr val="000000"/>
                </a:solidFill>
              </a:rPr>
              <a:t> di </a:t>
            </a:r>
            <a:r>
              <a:rPr lang="en-US" dirty="0" err="1" smtClean="0">
                <a:solidFill>
                  <a:srgbClr val="000000"/>
                </a:solidFill>
              </a:rPr>
              <a:t>dalam</a:t>
            </a:r>
            <a:r>
              <a:rPr lang="en-US" dirty="0" smtClean="0">
                <a:solidFill>
                  <a:srgbClr val="000000"/>
                </a:solidFill>
              </a:rPr>
              <a:t> </a:t>
            </a:r>
            <a:r>
              <a:rPr lang="en-US" dirty="0" err="1" smtClean="0">
                <a:solidFill>
                  <a:srgbClr val="000000"/>
                </a:solidFill>
              </a:rPr>
              <a:t>tanah</a:t>
            </a:r>
            <a:r>
              <a:rPr lang="en-US" dirty="0" smtClean="0">
                <a:solidFill>
                  <a:srgbClr val="000000"/>
                </a:solidFill>
              </a:rPr>
              <a:t>. </a:t>
            </a:r>
            <a:r>
              <a:rPr lang="en-US" dirty="0" err="1" smtClean="0">
                <a:solidFill>
                  <a:srgbClr val="000000"/>
                </a:solidFill>
              </a:rPr>
              <a:t>Sedangkan</a:t>
            </a:r>
            <a:r>
              <a:rPr lang="en-US" dirty="0" smtClean="0">
                <a:solidFill>
                  <a:srgbClr val="000000"/>
                </a:solidFill>
              </a:rPr>
              <a:t> </a:t>
            </a:r>
            <a:r>
              <a:rPr lang="en-US" dirty="0" err="1" smtClean="0">
                <a:solidFill>
                  <a:srgbClr val="000000"/>
                </a:solidFill>
              </a:rPr>
              <a:t>akar</a:t>
            </a:r>
            <a:r>
              <a:rPr lang="en-US" dirty="0" smtClean="0">
                <a:solidFill>
                  <a:srgbClr val="000000"/>
                </a:solidFill>
              </a:rPr>
              <a:t> </a:t>
            </a:r>
            <a:r>
              <a:rPr lang="en-US" dirty="0" err="1" smtClean="0">
                <a:solidFill>
                  <a:srgbClr val="000000"/>
                </a:solidFill>
              </a:rPr>
              <a:t>hawa</a:t>
            </a:r>
            <a:r>
              <a:rPr lang="en-US" dirty="0" smtClean="0">
                <a:solidFill>
                  <a:srgbClr val="000000"/>
                </a:solidFill>
              </a:rPr>
              <a:t> </a:t>
            </a:r>
            <a:r>
              <a:rPr lang="en-US" dirty="0" err="1" smtClean="0">
                <a:solidFill>
                  <a:srgbClr val="000000"/>
                </a:solidFill>
              </a:rPr>
              <a:t>pada</a:t>
            </a:r>
            <a:r>
              <a:rPr lang="en-US" dirty="0" smtClean="0">
                <a:solidFill>
                  <a:srgbClr val="000000"/>
                </a:solidFill>
              </a:rPr>
              <a:t> </a:t>
            </a:r>
            <a:r>
              <a:rPr lang="en-US" dirty="0" err="1" smtClean="0">
                <a:solidFill>
                  <a:srgbClr val="000000"/>
                </a:solidFill>
              </a:rPr>
              <a:t>tumbuhan</a:t>
            </a:r>
            <a:r>
              <a:rPr lang="en-US" dirty="0" smtClean="0">
                <a:solidFill>
                  <a:srgbClr val="000000"/>
                </a:solidFill>
              </a:rPr>
              <a:t> </a:t>
            </a:r>
            <a:r>
              <a:rPr lang="en-US" dirty="0" err="1" smtClean="0">
                <a:solidFill>
                  <a:srgbClr val="000000"/>
                </a:solidFill>
              </a:rPr>
              <a:t>bakau</a:t>
            </a:r>
            <a:r>
              <a:rPr lang="en-US" dirty="0" smtClean="0">
                <a:solidFill>
                  <a:srgbClr val="000000"/>
                </a:solidFill>
              </a:rPr>
              <a:t> </a:t>
            </a:r>
            <a:r>
              <a:rPr lang="en-US" dirty="0" err="1" smtClean="0">
                <a:solidFill>
                  <a:srgbClr val="000000"/>
                </a:solidFill>
              </a:rPr>
              <a:t>untuk</a:t>
            </a:r>
            <a:r>
              <a:rPr lang="en-US" dirty="0" smtClean="0">
                <a:solidFill>
                  <a:srgbClr val="000000"/>
                </a:solidFill>
              </a:rPr>
              <a:t> </a:t>
            </a:r>
            <a:r>
              <a:rPr lang="en-US" dirty="0" err="1" smtClean="0">
                <a:solidFill>
                  <a:srgbClr val="000000"/>
                </a:solidFill>
              </a:rPr>
              <a:t>bernapas</a:t>
            </a:r>
            <a:r>
              <a:rPr lang="en-US" dirty="0" smtClean="0">
                <a:solidFill>
                  <a:srgbClr val="000000"/>
                </a:solidFill>
              </a:rPr>
              <a:t>.</a:t>
            </a:r>
            <a:endParaRPr lang="en-US" dirty="0" smtClean="0">
              <a:solidFill>
                <a:schemeClr val="bg2"/>
              </a:solidFill>
            </a:endParaRPr>
          </a:p>
          <a:p>
            <a:pPr eaLnBrk="1" fontAlgn="auto" hangingPunct="1">
              <a:spcAft>
                <a:spcPts val="0"/>
              </a:spcAft>
              <a:buFont typeface="Arial" pitchFamily="34" charset="0"/>
              <a:buChar char="•"/>
              <a:defRPr/>
            </a:pPr>
            <a:endParaRPr lang="en-US" dirty="0" smtClean="0">
              <a:latin typeface="+mj-lt"/>
              <a:ea typeface="Tahoma" pitchFamily="34" charset="0"/>
              <a:cs typeface="Tahoma" pitchFamily="34" charset="0"/>
            </a:endParaRPr>
          </a:p>
        </p:txBody>
      </p:sp>
    </p:spTree>
    <p:extLst>
      <p:ext uri="{BB962C8B-B14F-4D97-AF65-F5344CB8AC3E}">
        <p14:creationId xmlns:p14="http://schemas.microsoft.com/office/powerpoint/2010/main" val="18180074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477000" cy="609600"/>
          </a:xfrm>
          <a:solidFill>
            <a:srgbClr val="92D050">
              <a:alpha val="58000"/>
            </a:srgbClr>
          </a:solidFill>
        </p:spPr>
        <p:txBody>
          <a:bodyPr rtlCol="0">
            <a:noAutofit/>
          </a:bodyPr>
          <a:lstStyle/>
          <a:p>
            <a:pPr algn="l">
              <a:defRPr/>
            </a:pPr>
            <a:r>
              <a:rPr lang="en-US" sz="3600" dirty="0" err="1"/>
              <a:t>Adaptasi</a:t>
            </a:r>
            <a:r>
              <a:rPr lang="en-US" sz="3600" dirty="0"/>
              <a:t> </a:t>
            </a:r>
            <a:r>
              <a:rPr lang="en-US" sz="3600" dirty="0" err="1"/>
              <a:t>Makhluk</a:t>
            </a:r>
            <a:r>
              <a:rPr lang="en-US" sz="3600" dirty="0"/>
              <a:t> </a:t>
            </a:r>
            <a:r>
              <a:rPr lang="en-US" sz="3600" dirty="0" err="1"/>
              <a:t>Hidup</a:t>
            </a:r>
            <a:endParaRPr lang="en-US" sz="3600" dirty="0" smtClean="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381000" y="1295400"/>
            <a:ext cx="8458200" cy="5257800"/>
          </a:xfrm>
          <a:solidFill>
            <a:schemeClr val="accent4">
              <a:lumMod val="40000"/>
              <a:lumOff val="60000"/>
              <a:alpha val="51000"/>
            </a:schemeClr>
          </a:solidFill>
        </p:spPr>
        <p:txBody>
          <a:bodyPr rtlCol="0">
            <a:normAutofit/>
          </a:bodyPr>
          <a:lstStyle/>
          <a:p>
            <a:pPr>
              <a:buNone/>
              <a:defRPr/>
            </a:pPr>
            <a:r>
              <a:rPr lang="en-US" b="1" i="1" dirty="0"/>
              <a:t>2. </a:t>
            </a:r>
            <a:r>
              <a:rPr lang="en-US" b="1" i="1" dirty="0" err="1"/>
              <a:t>Adaptasi</a:t>
            </a:r>
            <a:r>
              <a:rPr lang="en-US" b="1" i="1" dirty="0"/>
              <a:t> </a:t>
            </a:r>
            <a:r>
              <a:rPr lang="en-US" b="1" i="1" dirty="0" err="1"/>
              <a:t>fsiologi</a:t>
            </a:r>
            <a:r>
              <a:rPr lang="en-US" b="1" i="1" dirty="0"/>
              <a:t/>
            </a:r>
            <a:br>
              <a:rPr lang="en-US" b="1" i="1" dirty="0"/>
            </a:br>
            <a:r>
              <a:rPr lang="en-US" dirty="0" err="1"/>
              <a:t>Adaptasi</a:t>
            </a:r>
            <a:r>
              <a:rPr lang="en-US" dirty="0"/>
              <a:t> </a:t>
            </a:r>
            <a:r>
              <a:rPr lang="en-US" dirty="0" err="1"/>
              <a:t>fisiologi</a:t>
            </a:r>
            <a:r>
              <a:rPr lang="en-US" dirty="0"/>
              <a:t> </a:t>
            </a:r>
            <a:r>
              <a:rPr lang="en-US" dirty="0" err="1"/>
              <a:t>merupakan</a:t>
            </a:r>
            <a:r>
              <a:rPr lang="en-US" dirty="0"/>
              <a:t> </a:t>
            </a:r>
            <a:r>
              <a:rPr lang="en-US" dirty="0" err="1"/>
              <a:t>penyesuaian</a:t>
            </a:r>
            <a:r>
              <a:rPr lang="en-US" dirty="0"/>
              <a:t> </a:t>
            </a:r>
            <a:r>
              <a:rPr lang="en-US" dirty="0" err="1"/>
              <a:t>fungsi</a:t>
            </a:r>
            <a:r>
              <a:rPr lang="en-US" dirty="0"/>
              <a:t> </a:t>
            </a:r>
            <a:r>
              <a:rPr lang="en-US" dirty="0" err="1"/>
              <a:t>fisiologi</a:t>
            </a:r>
            <a:r>
              <a:rPr lang="en-US" dirty="0"/>
              <a:t> </a:t>
            </a:r>
            <a:r>
              <a:rPr lang="en-US" dirty="0" err="1"/>
              <a:t>tubuh</a:t>
            </a:r>
            <a:r>
              <a:rPr lang="en-US" dirty="0"/>
              <a:t> </a:t>
            </a:r>
            <a:r>
              <a:rPr lang="en-US" dirty="0" err="1"/>
              <a:t>untuk</a:t>
            </a:r>
            <a:r>
              <a:rPr lang="en-US" dirty="0"/>
              <a:t> </a:t>
            </a:r>
            <a:r>
              <a:rPr lang="en-US" dirty="0" err="1"/>
              <a:t>mempertahankan</a:t>
            </a:r>
            <a:r>
              <a:rPr lang="en-US" dirty="0"/>
              <a:t> </a:t>
            </a:r>
            <a:r>
              <a:rPr lang="en-US" dirty="0" err="1"/>
              <a:t>hidupnya</a:t>
            </a:r>
            <a:r>
              <a:rPr lang="en-US" dirty="0"/>
              <a:t>. </a:t>
            </a:r>
            <a:r>
              <a:rPr lang="en-US" dirty="0" err="1"/>
              <a:t>Contohnya</a:t>
            </a:r>
            <a:r>
              <a:rPr lang="en-US" dirty="0"/>
              <a:t> </a:t>
            </a:r>
            <a:r>
              <a:rPr lang="en-US" dirty="0" err="1"/>
              <a:t>adalah</a:t>
            </a:r>
            <a:r>
              <a:rPr lang="en-US" dirty="0"/>
              <a:t> </a:t>
            </a:r>
            <a:r>
              <a:rPr lang="en-US" dirty="0" err="1"/>
              <a:t>sebagai</a:t>
            </a:r>
            <a:r>
              <a:rPr lang="en-US" dirty="0"/>
              <a:t> </a:t>
            </a:r>
            <a:r>
              <a:rPr lang="en-US" dirty="0" err="1"/>
              <a:t>berikut</a:t>
            </a:r>
            <a:r>
              <a:rPr lang="en-US" dirty="0"/>
              <a:t>. </a:t>
            </a:r>
          </a:p>
          <a:p>
            <a:pPr indent="-34925">
              <a:buNone/>
              <a:defRPr/>
            </a:pPr>
            <a:r>
              <a:rPr lang="en-US" i="1" dirty="0"/>
              <a:t>a</a:t>
            </a:r>
            <a:r>
              <a:rPr lang="en-US" dirty="0"/>
              <a:t>. </a:t>
            </a:r>
            <a:r>
              <a:rPr lang="en-US" i="1" dirty="0" err="1"/>
              <a:t>Kelenjar</a:t>
            </a:r>
            <a:r>
              <a:rPr lang="en-US" i="1" dirty="0"/>
              <a:t> </a:t>
            </a:r>
            <a:r>
              <a:rPr lang="en-US" i="1" dirty="0" err="1"/>
              <a:t>bau</a:t>
            </a:r>
            <a:r>
              <a:rPr lang="en-US" i="1" dirty="0"/>
              <a:t> (</a:t>
            </a:r>
            <a:r>
              <a:rPr lang="en-US" i="1" dirty="0" err="1"/>
              <a:t>pd</a:t>
            </a:r>
            <a:r>
              <a:rPr lang="en-US" i="1" dirty="0"/>
              <a:t> </a:t>
            </a:r>
            <a:r>
              <a:rPr lang="en-US" i="1" dirty="0" err="1"/>
              <a:t>musang</a:t>
            </a:r>
            <a:r>
              <a:rPr lang="en-US" i="1" dirty="0"/>
              <a:t> </a:t>
            </a:r>
            <a:r>
              <a:rPr lang="en-US" i="1" dirty="0" err="1"/>
              <a:t>utk</a:t>
            </a:r>
            <a:r>
              <a:rPr lang="en-US" i="1" dirty="0"/>
              <a:t> </a:t>
            </a:r>
            <a:r>
              <a:rPr lang="en-US" i="1" dirty="0" err="1"/>
              <a:t>perlindungan</a:t>
            </a:r>
            <a:r>
              <a:rPr lang="en-US" i="1" dirty="0"/>
              <a:t>)</a:t>
            </a:r>
            <a:endParaRPr lang="en-US" dirty="0"/>
          </a:p>
          <a:p>
            <a:pPr indent="-22225">
              <a:buNone/>
              <a:defRPr/>
            </a:pPr>
            <a:r>
              <a:rPr lang="en-US" i="1" dirty="0"/>
              <a:t>b</a:t>
            </a:r>
            <a:r>
              <a:rPr lang="en-US" dirty="0"/>
              <a:t>. </a:t>
            </a:r>
            <a:r>
              <a:rPr lang="en-US" i="1" dirty="0" err="1"/>
              <a:t>Kantong</a:t>
            </a:r>
            <a:r>
              <a:rPr lang="en-US" i="1" dirty="0"/>
              <a:t> </a:t>
            </a:r>
            <a:r>
              <a:rPr lang="en-US" i="1" dirty="0" err="1"/>
              <a:t>tinta</a:t>
            </a:r>
            <a:r>
              <a:rPr lang="en-US" i="1" dirty="0"/>
              <a:t> (</a:t>
            </a:r>
            <a:r>
              <a:rPr lang="en-US" i="1" dirty="0" err="1"/>
              <a:t>Cumi</a:t>
            </a:r>
            <a:r>
              <a:rPr lang="en-US" i="1" dirty="0"/>
              <a:t>)</a:t>
            </a:r>
            <a:endParaRPr lang="en-US" dirty="0"/>
          </a:p>
          <a:p>
            <a:pPr indent="-22225">
              <a:buNone/>
              <a:defRPr/>
            </a:pPr>
            <a:r>
              <a:rPr lang="en-US" i="1" dirty="0"/>
              <a:t>c. </a:t>
            </a:r>
            <a:r>
              <a:rPr lang="en-US" i="1" dirty="0" err="1"/>
              <a:t>Mimikri</a:t>
            </a:r>
            <a:r>
              <a:rPr lang="en-US" i="1" dirty="0"/>
              <a:t> </a:t>
            </a:r>
            <a:r>
              <a:rPr lang="en-US" i="1" dirty="0" err="1"/>
              <a:t>pada</a:t>
            </a:r>
            <a:r>
              <a:rPr lang="en-US" i="1" dirty="0"/>
              <a:t> </a:t>
            </a:r>
            <a:r>
              <a:rPr lang="en-US" i="1" dirty="0" err="1"/>
              <a:t>kadal</a:t>
            </a:r>
            <a:r>
              <a:rPr lang="en-US" i="1" dirty="0"/>
              <a:t> (</a:t>
            </a:r>
            <a:r>
              <a:rPr lang="en-US" i="1" dirty="0" err="1"/>
              <a:t>perubahan</a:t>
            </a:r>
            <a:r>
              <a:rPr lang="en-US" i="1" dirty="0"/>
              <a:t> </a:t>
            </a:r>
            <a:r>
              <a:rPr lang="en-US" i="1" dirty="0" err="1"/>
              <a:t>kulit</a:t>
            </a:r>
            <a:r>
              <a:rPr lang="en-US" i="1" dirty="0"/>
              <a:t>)</a:t>
            </a:r>
            <a:endParaRPr lang="en-US" dirty="0"/>
          </a:p>
          <a:p>
            <a:pPr eaLnBrk="1" fontAlgn="auto" hangingPunct="1">
              <a:spcAft>
                <a:spcPts val="0"/>
              </a:spcAft>
              <a:buFont typeface="Arial" pitchFamily="34" charset="0"/>
              <a:buChar char="•"/>
              <a:defRPr/>
            </a:pPr>
            <a:endParaRPr lang="en-US" dirty="0" smtClean="0">
              <a:latin typeface="+mj-lt"/>
              <a:ea typeface="Tahoma" pitchFamily="34" charset="0"/>
              <a:cs typeface="Tahoma" pitchFamily="34" charset="0"/>
            </a:endParaRPr>
          </a:p>
        </p:txBody>
      </p:sp>
    </p:spTree>
    <p:extLst>
      <p:ext uri="{BB962C8B-B14F-4D97-AF65-F5344CB8AC3E}">
        <p14:creationId xmlns:p14="http://schemas.microsoft.com/office/powerpoint/2010/main" val="24128124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477000" cy="609600"/>
          </a:xfrm>
          <a:solidFill>
            <a:srgbClr val="92D050">
              <a:alpha val="58000"/>
            </a:srgbClr>
          </a:solidFill>
        </p:spPr>
        <p:txBody>
          <a:bodyPr rtlCol="0">
            <a:noAutofit/>
          </a:bodyPr>
          <a:lstStyle/>
          <a:p>
            <a:pPr algn="l">
              <a:defRPr/>
            </a:pPr>
            <a:r>
              <a:rPr lang="en-US" sz="3600" dirty="0" err="1"/>
              <a:t>Adaptasi</a:t>
            </a:r>
            <a:r>
              <a:rPr lang="en-US" sz="3600" dirty="0"/>
              <a:t> </a:t>
            </a:r>
            <a:r>
              <a:rPr lang="en-US" sz="3600" dirty="0" err="1"/>
              <a:t>Makhluk</a:t>
            </a:r>
            <a:r>
              <a:rPr lang="en-US" sz="3600" dirty="0"/>
              <a:t> </a:t>
            </a:r>
            <a:r>
              <a:rPr lang="en-US" sz="3600" dirty="0" err="1"/>
              <a:t>Hidup</a:t>
            </a:r>
            <a:endParaRPr lang="en-US" sz="3600" dirty="0" smtClean="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381000" y="1295400"/>
            <a:ext cx="8458200" cy="5257800"/>
          </a:xfrm>
          <a:solidFill>
            <a:schemeClr val="accent4">
              <a:lumMod val="40000"/>
              <a:lumOff val="60000"/>
              <a:alpha val="51000"/>
            </a:schemeClr>
          </a:solidFill>
        </p:spPr>
        <p:txBody>
          <a:bodyPr rtlCol="0">
            <a:normAutofit fontScale="85000" lnSpcReduction="20000"/>
          </a:bodyPr>
          <a:lstStyle/>
          <a:p>
            <a:pPr defTabSz="855806"/>
            <a:r>
              <a:rPr lang="en-US" i="1" dirty="0" smtClean="0">
                <a:solidFill>
                  <a:srgbClr val="000000"/>
                </a:solidFill>
              </a:rPr>
              <a:t>a</a:t>
            </a:r>
            <a:r>
              <a:rPr lang="en-US" dirty="0" smtClean="0">
                <a:solidFill>
                  <a:srgbClr val="000000"/>
                </a:solidFill>
              </a:rPr>
              <a:t>. </a:t>
            </a:r>
            <a:r>
              <a:rPr lang="en-US" i="1" dirty="0" err="1" smtClean="0">
                <a:solidFill>
                  <a:srgbClr val="000000"/>
                </a:solidFill>
              </a:rPr>
              <a:t>Kelenjar</a:t>
            </a:r>
            <a:r>
              <a:rPr lang="en-US" i="1" dirty="0" smtClean="0">
                <a:solidFill>
                  <a:srgbClr val="000000"/>
                </a:solidFill>
              </a:rPr>
              <a:t> </a:t>
            </a:r>
            <a:r>
              <a:rPr lang="en-US" i="1" dirty="0" err="1" smtClean="0">
                <a:solidFill>
                  <a:srgbClr val="000000"/>
                </a:solidFill>
              </a:rPr>
              <a:t>bau</a:t>
            </a:r>
            <a:r>
              <a:rPr lang="en-US" dirty="0" smtClean="0">
                <a:solidFill>
                  <a:srgbClr val="000000"/>
                </a:solidFill>
              </a:rPr>
              <a:t/>
            </a:r>
            <a:br>
              <a:rPr lang="en-US" dirty="0" smtClean="0">
                <a:solidFill>
                  <a:srgbClr val="000000"/>
                </a:solidFill>
              </a:rPr>
            </a:br>
            <a:r>
              <a:rPr lang="en-US" dirty="0" err="1" smtClean="0">
                <a:solidFill>
                  <a:srgbClr val="000000"/>
                </a:solidFill>
              </a:rPr>
              <a:t>Musang</a:t>
            </a:r>
            <a:r>
              <a:rPr lang="en-US" dirty="0" smtClean="0">
                <a:solidFill>
                  <a:srgbClr val="000000"/>
                </a:solidFill>
              </a:rPr>
              <a:t> </a:t>
            </a:r>
            <a:r>
              <a:rPr lang="en-US" dirty="0" err="1" smtClean="0">
                <a:solidFill>
                  <a:srgbClr val="000000"/>
                </a:solidFill>
              </a:rPr>
              <a:t>dapat</a:t>
            </a:r>
            <a:r>
              <a:rPr lang="en-US" dirty="0" smtClean="0">
                <a:solidFill>
                  <a:srgbClr val="000000"/>
                </a:solidFill>
              </a:rPr>
              <a:t> </a:t>
            </a:r>
            <a:r>
              <a:rPr lang="en-US" dirty="0" err="1" smtClean="0">
                <a:solidFill>
                  <a:srgbClr val="000000"/>
                </a:solidFill>
              </a:rPr>
              <a:t>mensekresikan</a:t>
            </a:r>
            <a:r>
              <a:rPr lang="en-US" dirty="0" smtClean="0">
                <a:solidFill>
                  <a:srgbClr val="000000"/>
                </a:solidFill>
              </a:rPr>
              <a:t> </a:t>
            </a:r>
            <a:r>
              <a:rPr lang="en-US" dirty="0" err="1" smtClean="0">
                <a:solidFill>
                  <a:srgbClr val="000000"/>
                </a:solidFill>
              </a:rPr>
              <a:t>bau</a:t>
            </a:r>
            <a:r>
              <a:rPr lang="en-US" dirty="0" smtClean="0">
                <a:solidFill>
                  <a:srgbClr val="000000"/>
                </a:solidFill>
              </a:rPr>
              <a:t> </a:t>
            </a:r>
            <a:r>
              <a:rPr lang="en-US" dirty="0" err="1" smtClean="0">
                <a:solidFill>
                  <a:srgbClr val="000000"/>
                </a:solidFill>
              </a:rPr>
              <a:t>busukdengan</a:t>
            </a:r>
            <a:r>
              <a:rPr lang="en-US" dirty="0" smtClean="0">
                <a:solidFill>
                  <a:srgbClr val="000000"/>
                </a:solidFill>
              </a:rPr>
              <a:t> </a:t>
            </a:r>
            <a:r>
              <a:rPr lang="en-US" dirty="0" err="1" smtClean="0">
                <a:solidFill>
                  <a:srgbClr val="000000"/>
                </a:solidFill>
              </a:rPr>
              <a:t>cara</a:t>
            </a:r>
            <a:r>
              <a:rPr lang="en-US" dirty="0" smtClean="0">
                <a:solidFill>
                  <a:srgbClr val="000000"/>
                </a:solidFill>
              </a:rPr>
              <a:t> </a:t>
            </a:r>
            <a:r>
              <a:rPr lang="en-US" dirty="0" err="1" smtClean="0">
                <a:solidFill>
                  <a:srgbClr val="000000"/>
                </a:solidFill>
              </a:rPr>
              <a:t>menyemprotkan</a:t>
            </a:r>
            <a:r>
              <a:rPr lang="en-US" dirty="0" smtClean="0">
                <a:solidFill>
                  <a:srgbClr val="000000"/>
                </a:solidFill>
              </a:rPr>
              <a:t> </a:t>
            </a:r>
            <a:r>
              <a:rPr lang="en-US" dirty="0" err="1" smtClean="0">
                <a:solidFill>
                  <a:srgbClr val="000000"/>
                </a:solidFill>
              </a:rPr>
              <a:t>cairan</a:t>
            </a:r>
            <a:r>
              <a:rPr lang="en-US" dirty="0" smtClean="0">
                <a:solidFill>
                  <a:srgbClr val="000000"/>
                </a:solidFill>
              </a:rPr>
              <a:t> </a:t>
            </a:r>
            <a:r>
              <a:rPr lang="en-US" dirty="0" err="1" smtClean="0">
                <a:solidFill>
                  <a:srgbClr val="000000"/>
                </a:solidFill>
              </a:rPr>
              <a:t>melalui</a:t>
            </a:r>
            <a:r>
              <a:rPr lang="en-US" dirty="0" smtClean="0">
                <a:solidFill>
                  <a:srgbClr val="000000"/>
                </a:solidFill>
              </a:rPr>
              <a:t> </a:t>
            </a:r>
            <a:r>
              <a:rPr lang="en-US" dirty="0" err="1" smtClean="0">
                <a:solidFill>
                  <a:srgbClr val="000000"/>
                </a:solidFill>
              </a:rPr>
              <a:t>sisi</a:t>
            </a:r>
            <a:r>
              <a:rPr lang="en-US" dirty="0" smtClean="0">
                <a:solidFill>
                  <a:srgbClr val="000000"/>
                </a:solidFill>
              </a:rPr>
              <a:t> </a:t>
            </a:r>
            <a:r>
              <a:rPr lang="en-US" dirty="0" err="1" smtClean="0">
                <a:solidFill>
                  <a:srgbClr val="000000"/>
                </a:solidFill>
              </a:rPr>
              <a:t>lubang</a:t>
            </a:r>
            <a:r>
              <a:rPr lang="en-US" dirty="0" smtClean="0">
                <a:solidFill>
                  <a:srgbClr val="000000"/>
                </a:solidFill>
              </a:rPr>
              <a:t> </a:t>
            </a:r>
            <a:r>
              <a:rPr lang="en-US" dirty="0" err="1" smtClean="0">
                <a:solidFill>
                  <a:srgbClr val="000000"/>
                </a:solidFill>
              </a:rPr>
              <a:t>dubur</a:t>
            </a:r>
            <a:r>
              <a:rPr lang="en-US" dirty="0" smtClean="0">
                <a:solidFill>
                  <a:srgbClr val="000000"/>
                </a:solidFill>
              </a:rPr>
              <a:t>. </a:t>
            </a:r>
            <a:r>
              <a:rPr lang="en-US" dirty="0" err="1" smtClean="0">
                <a:solidFill>
                  <a:srgbClr val="000000"/>
                </a:solidFill>
              </a:rPr>
              <a:t>Sekret</a:t>
            </a:r>
            <a:r>
              <a:rPr lang="en-US" dirty="0" smtClean="0">
                <a:solidFill>
                  <a:srgbClr val="000000"/>
                </a:solidFill>
              </a:rPr>
              <a:t> </a:t>
            </a:r>
            <a:r>
              <a:rPr lang="en-US" dirty="0" err="1" smtClean="0">
                <a:solidFill>
                  <a:srgbClr val="000000"/>
                </a:solidFill>
              </a:rPr>
              <a:t>tersebut</a:t>
            </a:r>
            <a:r>
              <a:rPr lang="en-US" dirty="0" smtClean="0">
                <a:solidFill>
                  <a:srgbClr val="000000"/>
                </a:solidFill>
              </a:rPr>
              <a:t> </a:t>
            </a:r>
            <a:r>
              <a:rPr lang="en-US" dirty="0" err="1" smtClean="0">
                <a:solidFill>
                  <a:srgbClr val="000000"/>
                </a:solidFill>
              </a:rPr>
              <a:t>berfungsi</a:t>
            </a:r>
            <a:r>
              <a:rPr lang="en-US" dirty="0" smtClean="0">
                <a:solidFill>
                  <a:srgbClr val="000000"/>
                </a:solidFill>
              </a:rPr>
              <a:t> </a:t>
            </a:r>
            <a:r>
              <a:rPr lang="en-US" dirty="0" err="1" smtClean="0">
                <a:solidFill>
                  <a:srgbClr val="000000"/>
                </a:solidFill>
              </a:rPr>
              <a:t>untuk</a:t>
            </a:r>
            <a:r>
              <a:rPr lang="en-US" dirty="0" smtClean="0">
                <a:solidFill>
                  <a:srgbClr val="000000"/>
                </a:solidFill>
              </a:rPr>
              <a:t> </a:t>
            </a:r>
            <a:r>
              <a:rPr lang="en-US" dirty="0" err="1" smtClean="0">
                <a:solidFill>
                  <a:srgbClr val="000000"/>
                </a:solidFill>
              </a:rPr>
              <a:t>menghindarkan</a:t>
            </a:r>
            <a:r>
              <a:rPr lang="en-US" dirty="0" smtClean="0">
                <a:solidFill>
                  <a:srgbClr val="000000"/>
                </a:solidFill>
              </a:rPr>
              <a:t> </a:t>
            </a:r>
            <a:r>
              <a:rPr lang="en-US" dirty="0" err="1" smtClean="0">
                <a:solidFill>
                  <a:srgbClr val="000000"/>
                </a:solidFill>
              </a:rPr>
              <a:t>diri</a:t>
            </a:r>
            <a:r>
              <a:rPr lang="en-US" dirty="0" smtClean="0">
                <a:solidFill>
                  <a:srgbClr val="000000"/>
                </a:solidFill>
              </a:rPr>
              <a:t> </a:t>
            </a:r>
            <a:r>
              <a:rPr lang="en-US" dirty="0" err="1" smtClean="0">
                <a:solidFill>
                  <a:srgbClr val="000000"/>
                </a:solidFill>
              </a:rPr>
              <a:t>dari</a:t>
            </a:r>
            <a:r>
              <a:rPr lang="en-US" dirty="0" smtClean="0">
                <a:solidFill>
                  <a:srgbClr val="000000"/>
                </a:solidFill>
              </a:rPr>
              <a:t> </a:t>
            </a:r>
            <a:r>
              <a:rPr lang="en-US" dirty="0" err="1" smtClean="0">
                <a:solidFill>
                  <a:srgbClr val="000000"/>
                </a:solidFill>
              </a:rPr>
              <a:t>musuhnya</a:t>
            </a:r>
            <a:r>
              <a:rPr lang="en-US" dirty="0" smtClean="0">
                <a:solidFill>
                  <a:srgbClr val="000000"/>
                </a:solidFill>
              </a:rPr>
              <a:t>.</a:t>
            </a:r>
            <a:endParaRPr lang="en-US" i="1" dirty="0" smtClean="0">
              <a:solidFill>
                <a:srgbClr val="000000"/>
              </a:solidFill>
            </a:endParaRPr>
          </a:p>
          <a:p>
            <a:pPr defTabSz="855806"/>
            <a:r>
              <a:rPr lang="en-US" i="1" dirty="0" smtClean="0">
                <a:solidFill>
                  <a:srgbClr val="000000"/>
                </a:solidFill>
              </a:rPr>
              <a:t>b</a:t>
            </a:r>
            <a:r>
              <a:rPr lang="en-US" dirty="0" smtClean="0">
                <a:solidFill>
                  <a:srgbClr val="000000"/>
                </a:solidFill>
              </a:rPr>
              <a:t>. </a:t>
            </a:r>
            <a:r>
              <a:rPr lang="en-US" i="1" dirty="0" err="1" smtClean="0">
                <a:solidFill>
                  <a:srgbClr val="000000"/>
                </a:solidFill>
              </a:rPr>
              <a:t>Kantong</a:t>
            </a:r>
            <a:r>
              <a:rPr lang="en-US" i="1" dirty="0" smtClean="0">
                <a:solidFill>
                  <a:srgbClr val="000000"/>
                </a:solidFill>
              </a:rPr>
              <a:t> </a:t>
            </a:r>
            <a:r>
              <a:rPr lang="en-US" i="1" dirty="0" err="1" smtClean="0">
                <a:solidFill>
                  <a:srgbClr val="000000"/>
                </a:solidFill>
              </a:rPr>
              <a:t>tinta</a:t>
            </a:r>
            <a:r>
              <a:rPr lang="en-US" i="1" dirty="0" smtClean="0">
                <a:solidFill>
                  <a:srgbClr val="000000"/>
                </a:solidFill>
              </a:rPr>
              <a:t/>
            </a:r>
            <a:br>
              <a:rPr lang="en-US" i="1" dirty="0" smtClean="0">
                <a:solidFill>
                  <a:srgbClr val="000000"/>
                </a:solidFill>
              </a:rPr>
            </a:br>
            <a:r>
              <a:rPr lang="en-US" dirty="0" err="1" smtClean="0">
                <a:solidFill>
                  <a:srgbClr val="000000"/>
                </a:solidFill>
              </a:rPr>
              <a:t>Cumi-cumi</a:t>
            </a:r>
            <a:r>
              <a:rPr lang="en-US" dirty="0" smtClean="0">
                <a:solidFill>
                  <a:srgbClr val="000000"/>
                </a:solidFill>
              </a:rPr>
              <a:t> </a:t>
            </a:r>
            <a:r>
              <a:rPr lang="en-US" dirty="0" err="1" smtClean="0">
                <a:solidFill>
                  <a:srgbClr val="000000"/>
                </a:solidFill>
              </a:rPr>
              <a:t>dan</a:t>
            </a:r>
            <a:r>
              <a:rPr lang="en-US" dirty="0" smtClean="0">
                <a:solidFill>
                  <a:srgbClr val="000000"/>
                </a:solidFill>
              </a:rPr>
              <a:t> </a:t>
            </a:r>
            <a:r>
              <a:rPr lang="en-US" dirty="0" err="1" smtClean="0">
                <a:solidFill>
                  <a:srgbClr val="000000"/>
                </a:solidFill>
              </a:rPr>
              <a:t>gurita</a:t>
            </a:r>
            <a:r>
              <a:rPr lang="en-US" dirty="0" smtClean="0">
                <a:solidFill>
                  <a:srgbClr val="000000"/>
                </a:solidFill>
              </a:rPr>
              <a:t> </a:t>
            </a:r>
            <a:r>
              <a:rPr lang="en-US" dirty="0" err="1" smtClean="0">
                <a:solidFill>
                  <a:srgbClr val="000000"/>
                </a:solidFill>
              </a:rPr>
              <a:t>memiliki</a:t>
            </a:r>
            <a:r>
              <a:rPr lang="en-US" dirty="0" smtClean="0">
                <a:solidFill>
                  <a:srgbClr val="000000"/>
                </a:solidFill>
              </a:rPr>
              <a:t> </a:t>
            </a:r>
            <a:r>
              <a:rPr lang="en-US" dirty="0" err="1" smtClean="0">
                <a:solidFill>
                  <a:srgbClr val="000000"/>
                </a:solidFill>
              </a:rPr>
              <a:t>kantong</a:t>
            </a:r>
            <a:r>
              <a:rPr lang="en-US" dirty="0" smtClean="0">
                <a:solidFill>
                  <a:srgbClr val="000000"/>
                </a:solidFill>
              </a:rPr>
              <a:t> </a:t>
            </a:r>
            <a:r>
              <a:rPr lang="en-US" dirty="0" err="1" smtClean="0">
                <a:solidFill>
                  <a:srgbClr val="000000"/>
                </a:solidFill>
              </a:rPr>
              <a:t>tinta</a:t>
            </a:r>
            <a:r>
              <a:rPr lang="en-US" dirty="0" smtClean="0">
                <a:solidFill>
                  <a:srgbClr val="000000"/>
                </a:solidFill>
              </a:rPr>
              <a:t> yang </a:t>
            </a:r>
            <a:r>
              <a:rPr lang="en-US" dirty="0" err="1" smtClean="0">
                <a:solidFill>
                  <a:srgbClr val="000000"/>
                </a:solidFill>
              </a:rPr>
              <a:t>berisi</a:t>
            </a:r>
            <a:r>
              <a:rPr lang="en-US" dirty="0" smtClean="0">
                <a:solidFill>
                  <a:srgbClr val="000000"/>
                </a:solidFill>
              </a:rPr>
              <a:t> </a:t>
            </a:r>
            <a:r>
              <a:rPr lang="en-US" dirty="0" err="1" smtClean="0">
                <a:solidFill>
                  <a:srgbClr val="000000"/>
                </a:solidFill>
              </a:rPr>
              <a:t>cairan</a:t>
            </a:r>
            <a:r>
              <a:rPr lang="en-US" dirty="0" smtClean="0">
                <a:solidFill>
                  <a:srgbClr val="000000"/>
                </a:solidFill>
              </a:rPr>
              <a:t> </a:t>
            </a:r>
            <a:r>
              <a:rPr lang="en-US" dirty="0" err="1" smtClean="0">
                <a:solidFill>
                  <a:srgbClr val="000000"/>
                </a:solidFill>
              </a:rPr>
              <a:t>hitam</a:t>
            </a:r>
            <a:r>
              <a:rPr lang="en-US" dirty="0" smtClean="0">
                <a:solidFill>
                  <a:srgbClr val="000000"/>
                </a:solidFill>
              </a:rPr>
              <a:t>. </a:t>
            </a:r>
            <a:r>
              <a:rPr lang="en-US" dirty="0" err="1" smtClean="0">
                <a:solidFill>
                  <a:srgbClr val="000000"/>
                </a:solidFill>
              </a:rPr>
              <a:t>Bila</a:t>
            </a:r>
            <a:r>
              <a:rPr lang="en-US" dirty="0" smtClean="0">
                <a:solidFill>
                  <a:srgbClr val="000000"/>
                </a:solidFill>
              </a:rPr>
              <a:t> </a:t>
            </a:r>
            <a:r>
              <a:rPr lang="en-US" dirty="0" err="1" smtClean="0">
                <a:solidFill>
                  <a:srgbClr val="000000"/>
                </a:solidFill>
              </a:rPr>
              <a:t>musuh</a:t>
            </a:r>
            <a:r>
              <a:rPr lang="en-US" dirty="0" smtClean="0">
                <a:solidFill>
                  <a:srgbClr val="000000"/>
                </a:solidFill>
              </a:rPr>
              <a:t> </a:t>
            </a:r>
            <a:r>
              <a:rPr lang="en-US" dirty="0" err="1" smtClean="0">
                <a:solidFill>
                  <a:srgbClr val="000000"/>
                </a:solidFill>
              </a:rPr>
              <a:t>datang</a:t>
            </a:r>
            <a:r>
              <a:rPr lang="en-US" dirty="0" smtClean="0">
                <a:solidFill>
                  <a:srgbClr val="000000"/>
                </a:solidFill>
              </a:rPr>
              <a:t>, </a:t>
            </a:r>
            <a:r>
              <a:rPr lang="en-US" dirty="0" err="1" smtClean="0">
                <a:solidFill>
                  <a:srgbClr val="000000"/>
                </a:solidFill>
              </a:rPr>
              <a:t>tinta</a:t>
            </a:r>
            <a:r>
              <a:rPr lang="en-US" dirty="0" smtClean="0">
                <a:solidFill>
                  <a:srgbClr val="000000"/>
                </a:solidFill>
              </a:rPr>
              <a:t> </a:t>
            </a:r>
            <a:r>
              <a:rPr lang="en-US" dirty="0" err="1" smtClean="0">
                <a:solidFill>
                  <a:srgbClr val="000000"/>
                </a:solidFill>
              </a:rPr>
              <a:t>disemprotkan</a:t>
            </a:r>
            <a:r>
              <a:rPr lang="en-US" dirty="0" smtClean="0">
                <a:solidFill>
                  <a:srgbClr val="000000"/>
                </a:solidFill>
              </a:rPr>
              <a:t> </a:t>
            </a:r>
            <a:r>
              <a:rPr lang="en-US" dirty="0" err="1" smtClean="0">
                <a:solidFill>
                  <a:srgbClr val="000000"/>
                </a:solidFill>
              </a:rPr>
              <a:t>ke</a:t>
            </a:r>
            <a:r>
              <a:rPr lang="en-US" dirty="0" smtClean="0">
                <a:solidFill>
                  <a:srgbClr val="000000"/>
                </a:solidFill>
              </a:rPr>
              <a:t> </a:t>
            </a:r>
            <a:r>
              <a:rPr lang="en-US" dirty="0" err="1" smtClean="0">
                <a:solidFill>
                  <a:srgbClr val="000000"/>
                </a:solidFill>
              </a:rPr>
              <a:t>dalam</a:t>
            </a:r>
            <a:r>
              <a:rPr lang="en-US" dirty="0" smtClean="0">
                <a:solidFill>
                  <a:srgbClr val="000000"/>
                </a:solidFill>
              </a:rPr>
              <a:t> air </a:t>
            </a:r>
            <a:r>
              <a:rPr lang="en-US" dirty="0" err="1" smtClean="0">
                <a:solidFill>
                  <a:srgbClr val="000000"/>
                </a:solidFill>
              </a:rPr>
              <a:t>sekitarnya</a:t>
            </a:r>
            <a:r>
              <a:rPr lang="en-US" dirty="0" smtClean="0">
                <a:solidFill>
                  <a:srgbClr val="000000"/>
                </a:solidFill>
              </a:rPr>
              <a:t> </a:t>
            </a:r>
            <a:r>
              <a:rPr lang="en-US" dirty="0" err="1" smtClean="0">
                <a:solidFill>
                  <a:srgbClr val="000000"/>
                </a:solidFill>
              </a:rPr>
              <a:t>sehingga</a:t>
            </a:r>
            <a:r>
              <a:rPr lang="en-US" dirty="0" smtClean="0">
                <a:solidFill>
                  <a:srgbClr val="000000"/>
                </a:solidFill>
              </a:rPr>
              <a:t> </a:t>
            </a:r>
            <a:r>
              <a:rPr lang="en-US" dirty="0" err="1" smtClean="0">
                <a:solidFill>
                  <a:srgbClr val="000000"/>
                </a:solidFill>
              </a:rPr>
              <a:t>musuh</a:t>
            </a:r>
            <a:r>
              <a:rPr lang="en-US" dirty="0" smtClean="0">
                <a:solidFill>
                  <a:srgbClr val="000000"/>
                </a:solidFill>
              </a:rPr>
              <a:t> </a:t>
            </a:r>
            <a:r>
              <a:rPr lang="en-US" dirty="0" err="1" smtClean="0">
                <a:solidFill>
                  <a:srgbClr val="000000"/>
                </a:solidFill>
              </a:rPr>
              <a:t>tidak</a:t>
            </a:r>
            <a:r>
              <a:rPr lang="en-US" dirty="0" smtClean="0">
                <a:solidFill>
                  <a:srgbClr val="000000"/>
                </a:solidFill>
              </a:rPr>
              <a:t> </a:t>
            </a:r>
            <a:r>
              <a:rPr lang="en-US" dirty="0" err="1" smtClean="0">
                <a:solidFill>
                  <a:srgbClr val="000000"/>
                </a:solidFill>
              </a:rPr>
              <a:t>dapat</a:t>
            </a:r>
            <a:r>
              <a:rPr lang="en-US" dirty="0" smtClean="0">
                <a:solidFill>
                  <a:srgbClr val="000000"/>
                </a:solidFill>
              </a:rPr>
              <a:t> </a:t>
            </a:r>
            <a:r>
              <a:rPr lang="en-US" dirty="0" err="1" smtClean="0">
                <a:solidFill>
                  <a:srgbClr val="000000"/>
                </a:solidFill>
              </a:rPr>
              <a:t>melihat</a:t>
            </a:r>
            <a:r>
              <a:rPr lang="en-US" dirty="0" smtClean="0">
                <a:solidFill>
                  <a:srgbClr val="000000"/>
                </a:solidFill>
              </a:rPr>
              <a:t> </a:t>
            </a:r>
            <a:r>
              <a:rPr lang="en-US" dirty="0" err="1" smtClean="0">
                <a:solidFill>
                  <a:srgbClr val="000000"/>
                </a:solidFill>
              </a:rPr>
              <a:t>kedudukan</a:t>
            </a:r>
            <a:r>
              <a:rPr lang="en-US" dirty="0" smtClean="0">
                <a:solidFill>
                  <a:srgbClr val="000000"/>
                </a:solidFill>
              </a:rPr>
              <a:t> </a:t>
            </a:r>
            <a:r>
              <a:rPr lang="en-US" dirty="0" err="1" smtClean="0">
                <a:solidFill>
                  <a:srgbClr val="000000"/>
                </a:solidFill>
              </a:rPr>
              <a:t>cumi-cumi</a:t>
            </a:r>
            <a:r>
              <a:rPr lang="en-US" dirty="0" smtClean="0">
                <a:solidFill>
                  <a:srgbClr val="000000"/>
                </a:solidFill>
              </a:rPr>
              <a:t> </a:t>
            </a:r>
            <a:r>
              <a:rPr lang="en-US" dirty="0" err="1" smtClean="0">
                <a:solidFill>
                  <a:srgbClr val="000000"/>
                </a:solidFill>
              </a:rPr>
              <a:t>dan</a:t>
            </a:r>
            <a:r>
              <a:rPr lang="en-US" dirty="0" smtClean="0">
                <a:solidFill>
                  <a:srgbClr val="000000"/>
                </a:solidFill>
              </a:rPr>
              <a:t> </a:t>
            </a:r>
            <a:r>
              <a:rPr lang="en-US" dirty="0" err="1" smtClean="0">
                <a:solidFill>
                  <a:srgbClr val="000000"/>
                </a:solidFill>
              </a:rPr>
              <a:t>gurita</a:t>
            </a:r>
            <a:r>
              <a:rPr lang="en-US" dirty="0" smtClean="0">
                <a:solidFill>
                  <a:srgbClr val="000000"/>
                </a:solidFill>
              </a:rPr>
              <a:t>.</a:t>
            </a:r>
            <a:endParaRPr lang="sv-SE" i="1" dirty="0" smtClean="0">
              <a:solidFill>
                <a:srgbClr val="000000"/>
              </a:solidFill>
            </a:endParaRPr>
          </a:p>
          <a:p>
            <a:pPr defTabSz="855806"/>
            <a:r>
              <a:rPr lang="sv-SE" i="1" dirty="0" smtClean="0">
                <a:solidFill>
                  <a:srgbClr val="000000"/>
                </a:solidFill>
              </a:rPr>
              <a:t>c. Mimikri pada kadal</a:t>
            </a:r>
            <a:r>
              <a:rPr lang="sv-SE" dirty="0" smtClean="0">
                <a:solidFill>
                  <a:srgbClr val="000000"/>
                </a:solidFill>
              </a:rPr>
              <a:t/>
            </a:r>
            <a:br>
              <a:rPr lang="sv-SE" dirty="0" smtClean="0">
                <a:solidFill>
                  <a:srgbClr val="000000"/>
                </a:solidFill>
              </a:rPr>
            </a:br>
            <a:r>
              <a:rPr lang="sv-SE" dirty="0" smtClean="0">
                <a:solidFill>
                  <a:srgbClr val="000000"/>
                </a:solidFill>
              </a:rPr>
              <a:t>Kulit kadal dapat berubah warna karena pigmen yang dikandungnya. Perubahan warna ini dipengaruhi oleh faktor dalam berupa hormon dan faktor luar berupa suhu serta keadaan sekitarnya.</a:t>
            </a:r>
            <a:endParaRPr lang="en-US" dirty="0" smtClean="0">
              <a:solidFill>
                <a:schemeClr val="bg2"/>
              </a:solidFill>
            </a:endParaRPr>
          </a:p>
          <a:p>
            <a:pPr eaLnBrk="1" fontAlgn="auto" hangingPunct="1">
              <a:spcAft>
                <a:spcPts val="0"/>
              </a:spcAft>
              <a:buFont typeface="Arial" pitchFamily="34" charset="0"/>
              <a:buChar char="•"/>
              <a:defRPr/>
            </a:pPr>
            <a:endParaRPr lang="en-US" dirty="0" smtClean="0">
              <a:latin typeface="+mj-lt"/>
              <a:ea typeface="Tahoma" pitchFamily="34" charset="0"/>
              <a:cs typeface="Tahoma" pitchFamily="34" charset="0"/>
            </a:endParaRPr>
          </a:p>
        </p:txBody>
      </p:sp>
    </p:spTree>
    <p:extLst>
      <p:ext uri="{BB962C8B-B14F-4D97-AF65-F5344CB8AC3E}">
        <p14:creationId xmlns:p14="http://schemas.microsoft.com/office/powerpoint/2010/main" val="5939123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477000" cy="609600"/>
          </a:xfrm>
          <a:solidFill>
            <a:srgbClr val="92D050">
              <a:alpha val="58000"/>
            </a:srgbClr>
          </a:solidFill>
        </p:spPr>
        <p:txBody>
          <a:bodyPr rtlCol="0">
            <a:noAutofit/>
          </a:bodyPr>
          <a:lstStyle/>
          <a:p>
            <a:pPr algn="l">
              <a:defRPr/>
            </a:pPr>
            <a:r>
              <a:rPr lang="en-US" sz="3600" dirty="0" err="1"/>
              <a:t>Adaptasi</a:t>
            </a:r>
            <a:r>
              <a:rPr lang="en-US" sz="3600" dirty="0"/>
              <a:t> </a:t>
            </a:r>
            <a:r>
              <a:rPr lang="en-US" sz="3600" dirty="0" err="1"/>
              <a:t>Makhluk</a:t>
            </a:r>
            <a:r>
              <a:rPr lang="en-US" sz="3600" dirty="0"/>
              <a:t> </a:t>
            </a:r>
            <a:r>
              <a:rPr lang="en-US" sz="3600" dirty="0" err="1"/>
              <a:t>Hidup</a:t>
            </a:r>
            <a:endParaRPr lang="en-US" sz="3600" dirty="0" smtClean="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381000" y="1295400"/>
            <a:ext cx="8458200" cy="5257800"/>
          </a:xfrm>
          <a:solidFill>
            <a:schemeClr val="accent4">
              <a:lumMod val="40000"/>
              <a:lumOff val="60000"/>
              <a:alpha val="51000"/>
            </a:schemeClr>
          </a:solidFill>
        </p:spPr>
        <p:txBody>
          <a:bodyPr rtlCol="0">
            <a:normAutofit/>
          </a:bodyPr>
          <a:lstStyle/>
          <a:p>
            <a:pPr>
              <a:buNone/>
            </a:pPr>
            <a:r>
              <a:rPr lang="en-US" b="1" i="1" dirty="0" smtClean="0"/>
              <a:t>3. </a:t>
            </a:r>
            <a:r>
              <a:rPr lang="en-US" b="1" i="1" dirty="0" err="1" smtClean="0"/>
              <a:t>Adaptasi</a:t>
            </a:r>
            <a:r>
              <a:rPr lang="en-US" b="1" i="1" dirty="0" smtClean="0"/>
              <a:t> </a:t>
            </a:r>
            <a:r>
              <a:rPr lang="en-US" b="1" i="1" dirty="0" err="1" smtClean="0"/>
              <a:t>tingkah</a:t>
            </a:r>
            <a:r>
              <a:rPr lang="en-US" b="1" i="1" dirty="0" smtClean="0"/>
              <a:t> </a:t>
            </a:r>
            <a:r>
              <a:rPr lang="en-US" b="1" i="1" dirty="0" err="1" smtClean="0"/>
              <a:t>laku</a:t>
            </a:r>
            <a:r>
              <a:rPr lang="en-US" b="1" i="1" dirty="0" smtClean="0"/>
              <a:t/>
            </a:r>
            <a:br>
              <a:rPr lang="en-US" b="1" i="1" dirty="0" smtClean="0"/>
            </a:br>
            <a:r>
              <a:rPr lang="en-US" dirty="0" err="1" smtClean="0"/>
              <a:t>Adaptasi</a:t>
            </a:r>
            <a:r>
              <a:rPr lang="en-US" dirty="0" smtClean="0"/>
              <a:t> </a:t>
            </a:r>
            <a:r>
              <a:rPr lang="en-US" dirty="0" err="1" smtClean="0"/>
              <a:t>tingkah</a:t>
            </a:r>
            <a:r>
              <a:rPr lang="en-US" dirty="0" smtClean="0"/>
              <a:t> </a:t>
            </a:r>
            <a:r>
              <a:rPr lang="en-US" dirty="0" err="1" smtClean="0"/>
              <a:t>laku</a:t>
            </a:r>
            <a:r>
              <a:rPr lang="en-US" dirty="0" smtClean="0"/>
              <a:t> </a:t>
            </a:r>
            <a:r>
              <a:rPr lang="en-US" dirty="0" err="1" smtClean="0"/>
              <a:t>merupakan</a:t>
            </a:r>
            <a:r>
              <a:rPr lang="en-US" dirty="0" smtClean="0"/>
              <a:t> </a:t>
            </a:r>
            <a:r>
              <a:rPr lang="en-US" dirty="0" err="1" smtClean="0"/>
              <a:t>adaptasi</a:t>
            </a:r>
            <a:r>
              <a:rPr lang="en-US" dirty="0" smtClean="0"/>
              <a:t> yang </a:t>
            </a:r>
            <a:r>
              <a:rPr lang="en-US" dirty="0" err="1" smtClean="0"/>
              <a:t>didasarkan</a:t>
            </a:r>
            <a:r>
              <a:rPr lang="en-US" dirty="0" smtClean="0"/>
              <a:t> </a:t>
            </a:r>
            <a:r>
              <a:rPr lang="en-US" dirty="0" err="1" smtClean="0"/>
              <a:t>pada</a:t>
            </a:r>
            <a:r>
              <a:rPr lang="en-US" dirty="0" smtClean="0"/>
              <a:t> </a:t>
            </a:r>
            <a:r>
              <a:rPr lang="en-US" dirty="0" err="1" smtClean="0"/>
              <a:t>tingkah</a:t>
            </a:r>
            <a:r>
              <a:rPr lang="en-US" dirty="0" smtClean="0"/>
              <a:t> </a:t>
            </a:r>
            <a:r>
              <a:rPr lang="en-US" dirty="0" err="1" smtClean="0"/>
              <a:t>laku</a:t>
            </a:r>
            <a:r>
              <a:rPr lang="en-US" dirty="0" smtClean="0"/>
              <a:t>. </a:t>
            </a:r>
            <a:r>
              <a:rPr lang="en-US" dirty="0" err="1" smtClean="0"/>
              <a:t>Contohnya</a:t>
            </a:r>
            <a:r>
              <a:rPr lang="en-US" dirty="0" smtClean="0"/>
              <a:t> </a:t>
            </a:r>
            <a:r>
              <a:rPr lang="en-US" dirty="0" err="1" smtClean="0"/>
              <a:t>sebagai</a:t>
            </a:r>
            <a:r>
              <a:rPr lang="en-US" dirty="0" smtClean="0"/>
              <a:t> </a:t>
            </a:r>
            <a:r>
              <a:rPr lang="en-US" dirty="0" err="1" smtClean="0"/>
              <a:t>berikut</a:t>
            </a:r>
            <a:r>
              <a:rPr lang="en-US" dirty="0" smtClean="0"/>
              <a:t> :</a:t>
            </a:r>
          </a:p>
          <a:p>
            <a:pPr>
              <a:buNone/>
            </a:pPr>
            <a:r>
              <a:rPr lang="en-US" i="1" dirty="0" smtClean="0"/>
              <a:t>a.</a:t>
            </a:r>
            <a:r>
              <a:rPr lang="en-US" dirty="0" smtClean="0"/>
              <a:t> </a:t>
            </a:r>
            <a:r>
              <a:rPr lang="en-US" i="1" dirty="0" err="1" smtClean="0"/>
              <a:t>Pura-pura</a:t>
            </a:r>
            <a:r>
              <a:rPr lang="en-US" i="1" dirty="0" smtClean="0"/>
              <a:t> </a:t>
            </a:r>
            <a:r>
              <a:rPr lang="en-US" i="1" dirty="0" err="1" smtClean="0"/>
              <a:t>tidur</a:t>
            </a:r>
            <a:r>
              <a:rPr lang="en-US" i="1" dirty="0" smtClean="0"/>
              <a:t> </a:t>
            </a:r>
            <a:r>
              <a:rPr lang="en-US" i="1" dirty="0" err="1" smtClean="0"/>
              <a:t>atau</a:t>
            </a:r>
            <a:r>
              <a:rPr lang="en-US" i="1" dirty="0" smtClean="0"/>
              <a:t> </a:t>
            </a:r>
            <a:r>
              <a:rPr lang="en-US" i="1" dirty="0" err="1" smtClean="0"/>
              <a:t>mati</a:t>
            </a:r>
            <a:r>
              <a:rPr lang="en-US" i="1" dirty="0" smtClean="0"/>
              <a:t> (</a:t>
            </a:r>
            <a:r>
              <a:rPr lang="en-US" i="1" dirty="0" err="1" smtClean="0"/>
              <a:t>tupai</a:t>
            </a:r>
            <a:r>
              <a:rPr lang="en-US" i="1" dirty="0" smtClean="0"/>
              <a:t> </a:t>
            </a:r>
            <a:r>
              <a:rPr lang="en-US" i="1" dirty="0" err="1" smtClean="0"/>
              <a:t>virginia</a:t>
            </a:r>
            <a:r>
              <a:rPr lang="en-US" i="1" dirty="0" smtClean="0"/>
              <a:t>)</a:t>
            </a:r>
            <a:endParaRPr lang="en-US" dirty="0" smtClean="0"/>
          </a:p>
          <a:p>
            <a:pPr>
              <a:buNone/>
            </a:pPr>
            <a:r>
              <a:rPr lang="en-US" i="1" dirty="0" smtClean="0"/>
              <a:t>b.</a:t>
            </a:r>
            <a:r>
              <a:rPr lang="en-US" dirty="0" smtClean="0"/>
              <a:t> </a:t>
            </a:r>
            <a:r>
              <a:rPr lang="en-US" i="1" dirty="0" err="1" smtClean="0"/>
              <a:t>Migrasi</a:t>
            </a:r>
            <a:r>
              <a:rPr lang="en-US" i="1" dirty="0" smtClean="0"/>
              <a:t> (</a:t>
            </a:r>
            <a:r>
              <a:rPr lang="en-US" i="1" dirty="0" err="1" smtClean="0"/>
              <a:t>Ikan</a:t>
            </a:r>
            <a:r>
              <a:rPr lang="en-US" i="1" dirty="0" smtClean="0"/>
              <a:t> </a:t>
            </a:r>
            <a:r>
              <a:rPr lang="en-US" i="1" dirty="0" err="1" smtClean="0"/>
              <a:t>Selam,Katak,Burung</a:t>
            </a:r>
            <a:r>
              <a:rPr lang="en-US" i="1" dirty="0" smtClean="0"/>
              <a:t>) </a:t>
            </a:r>
            <a:endParaRPr lang="en-US" dirty="0" smtClean="0"/>
          </a:p>
          <a:p>
            <a:pPr eaLnBrk="1" fontAlgn="auto" hangingPunct="1">
              <a:spcAft>
                <a:spcPts val="0"/>
              </a:spcAft>
              <a:buFont typeface="Arial" pitchFamily="34" charset="0"/>
              <a:buChar char="•"/>
              <a:defRPr/>
            </a:pPr>
            <a:endParaRPr lang="en-US" dirty="0" smtClean="0">
              <a:latin typeface="+mj-lt"/>
              <a:ea typeface="Tahoma" pitchFamily="34" charset="0"/>
              <a:cs typeface="Tahoma" pitchFamily="34" charset="0"/>
            </a:endParaRPr>
          </a:p>
        </p:txBody>
      </p:sp>
    </p:spTree>
    <p:extLst>
      <p:ext uri="{BB962C8B-B14F-4D97-AF65-F5344CB8AC3E}">
        <p14:creationId xmlns:p14="http://schemas.microsoft.com/office/powerpoint/2010/main" val="20027927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477000" cy="609600"/>
          </a:xfrm>
          <a:solidFill>
            <a:srgbClr val="92D050">
              <a:alpha val="58000"/>
            </a:srgbClr>
          </a:solidFill>
        </p:spPr>
        <p:txBody>
          <a:bodyPr rtlCol="0">
            <a:noAutofit/>
          </a:bodyPr>
          <a:lstStyle/>
          <a:p>
            <a:pPr algn="l">
              <a:defRPr/>
            </a:pPr>
            <a:r>
              <a:rPr lang="en-US" sz="3600" dirty="0" err="1"/>
              <a:t>Adaptasi</a:t>
            </a:r>
            <a:r>
              <a:rPr lang="en-US" sz="3600" dirty="0"/>
              <a:t> </a:t>
            </a:r>
            <a:r>
              <a:rPr lang="en-US" sz="3600" dirty="0" err="1"/>
              <a:t>Makhluk</a:t>
            </a:r>
            <a:r>
              <a:rPr lang="en-US" sz="3600" dirty="0"/>
              <a:t> </a:t>
            </a:r>
            <a:r>
              <a:rPr lang="en-US" sz="3600" dirty="0" err="1"/>
              <a:t>Hidup</a:t>
            </a:r>
            <a:endParaRPr lang="en-US" sz="3600" dirty="0" smtClean="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381000" y="1295400"/>
            <a:ext cx="8458200" cy="5257800"/>
          </a:xfrm>
          <a:solidFill>
            <a:schemeClr val="accent4">
              <a:lumMod val="40000"/>
              <a:lumOff val="60000"/>
              <a:alpha val="51000"/>
            </a:schemeClr>
          </a:solidFill>
        </p:spPr>
        <p:txBody>
          <a:bodyPr rtlCol="0">
            <a:normAutofit/>
          </a:bodyPr>
          <a:lstStyle/>
          <a:p>
            <a:pPr marL="340431" indent="-340431" defTabSz="855806">
              <a:buFontTx/>
              <a:buAutoNum type="alphaLcPeriod"/>
            </a:pPr>
            <a:r>
              <a:rPr lang="sv-SE" i="1" dirty="0" smtClean="0">
                <a:solidFill>
                  <a:srgbClr val="000000"/>
                </a:solidFill>
              </a:rPr>
              <a:t>Pura-pura tidur atau mati</a:t>
            </a:r>
            <a:br>
              <a:rPr lang="sv-SE" i="1" dirty="0" smtClean="0">
                <a:solidFill>
                  <a:srgbClr val="000000"/>
                </a:solidFill>
              </a:rPr>
            </a:br>
            <a:r>
              <a:rPr lang="sv-SE" dirty="0" smtClean="0">
                <a:solidFill>
                  <a:srgbClr val="000000"/>
                </a:solidFill>
              </a:rPr>
              <a:t>Beberapa hewan berpura-pura tidur atau mati, misalnya tupai Virginia. Hewan ini sering berbaring tidak berdaya dengan mata tertutup bila didekati seekor anjing.</a:t>
            </a:r>
            <a:endParaRPr lang="en-US" dirty="0" smtClean="0">
              <a:solidFill>
                <a:schemeClr val="bg2"/>
              </a:solidFill>
            </a:endParaRPr>
          </a:p>
          <a:p>
            <a:pPr>
              <a:buNone/>
            </a:pPr>
            <a:endParaRPr lang="en-US" dirty="0" smtClean="0">
              <a:latin typeface="+mj-lt"/>
              <a:ea typeface="Tahoma" pitchFamily="34" charset="0"/>
              <a:cs typeface="Tahoma" pitchFamily="34" charset="0"/>
            </a:endParaRPr>
          </a:p>
        </p:txBody>
      </p:sp>
    </p:spTree>
    <p:extLst>
      <p:ext uri="{BB962C8B-B14F-4D97-AF65-F5344CB8AC3E}">
        <p14:creationId xmlns:p14="http://schemas.microsoft.com/office/powerpoint/2010/main" val="21973504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477000" cy="609600"/>
          </a:xfrm>
          <a:solidFill>
            <a:srgbClr val="92D050">
              <a:alpha val="58000"/>
            </a:srgbClr>
          </a:solidFill>
        </p:spPr>
        <p:txBody>
          <a:bodyPr rtlCol="0">
            <a:noAutofit/>
          </a:bodyPr>
          <a:lstStyle/>
          <a:p>
            <a:pPr algn="l">
              <a:defRPr/>
            </a:pPr>
            <a:r>
              <a:rPr lang="en-US" sz="3600" dirty="0" err="1"/>
              <a:t>Adaptasi</a:t>
            </a:r>
            <a:r>
              <a:rPr lang="en-US" sz="3600" dirty="0"/>
              <a:t> </a:t>
            </a:r>
            <a:r>
              <a:rPr lang="en-US" sz="3600" dirty="0" err="1"/>
              <a:t>Makhluk</a:t>
            </a:r>
            <a:r>
              <a:rPr lang="en-US" sz="3600" dirty="0"/>
              <a:t> </a:t>
            </a:r>
            <a:r>
              <a:rPr lang="en-US" sz="3600" dirty="0" err="1"/>
              <a:t>Hidup</a:t>
            </a:r>
            <a:endParaRPr lang="en-US" sz="3600" dirty="0" smtClean="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381000" y="1295400"/>
            <a:ext cx="8458200" cy="5257800"/>
          </a:xfrm>
          <a:solidFill>
            <a:schemeClr val="accent4">
              <a:lumMod val="40000"/>
              <a:lumOff val="60000"/>
              <a:alpha val="51000"/>
            </a:schemeClr>
          </a:solidFill>
        </p:spPr>
        <p:txBody>
          <a:bodyPr rtlCol="0">
            <a:normAutofit fontScale="92500" lnSpcReduction="20000"/>
          </a:bodyPr>
          <a:lstStyle/>
          <a:p>
            <a:pPr defTabSz="855806"/>
            <a:r>
              <a:rPr lang="sv-SE" sz="4000" i="1" dirty="0" smtClean="0">
                <a:solidFill>
                  <a:srgbClr val="000000"/>
                </a:solidFill>
              </a:rPr>
              <a:t>b.</a:t>
            </a:r>
            <a:r>
              <a:rPr lang="sv-SE" sz="4000" dirty="0" smtClean="0">
                <a:solidFill>
                  <a:srgbClr val="000000"/>
                </a:solidFill>
              </a:rPr>
              <a:t> </a:t>
            </a:r>
            <a:r>
              <a:rPr lang="sv-SE" sz="4000" i="1" dirty="0" smtClean="0">
                <a:solidFill>
                  <a:srgbClr val="000000"/>
                </a:solidFill>
              </a:rPr>
              <a:t>Migrasi</a:t>
            </a:r>
            <a:r>
              <a:rPr lang="sv-SE" sz="4000" dirty="0" smtClean="0">
                <a:solidFill>
                  <a:srgbClr val="000000"/>
                </a:solidFill>
              </a:rPr>
              <a:t/>
            </a:r>
            <a:br>
              <a:rPr lang="sv-SE" sz="4000" dirty="0" smtClean="0">
                <a:solidFill>
                  <a:srgbClr val="000000"/>
                </a:solidFill>
              </a:rPr>
            </a:br>
            <a:r>
              <a:rPr lang="sv-SE" dirty="0" smtClean="0">
                <a:solidFill>
                  <a:srgbClr val="000000"/>
                </a:solidFill>
              </a:rPr>
              <a:t>Ikan salem raja di Amerika Utara melakukan migrasi untuk mencari tempat yang sesuai untuk bertelur. Ikan ini hidup di laut. Setiap tahun, ikan salem dewasa yang berumur empat sampai tujuh tahun berkumpul di teluk disepanjang Pantai Barat Amerika Utara untuk menuju ke sungai. </a:t>
            </a:r>
          </a:p>
          <a:p>
            <a:pPr defTabSz="855806"/>
            <a:r>
              <a:rPr lang="sv-SE" dirty="0" smtClean="0">
                <a:solidFill>
                  <a:srgbClr val="000000"/>
                </a:solidFill>
              </a:rPr>
              <a:t>Saat di sungai, ikan salem jantan mengeluarkan sperma di atas telur-telur ikan betinanya. Setelah itu ikan dewasa biasanya mati. Telur yang telah menetas untuk sementara tinggal di air tawar. Setelah menjadi lebih besar mereka bergerak ke bagian hilir dan akhirnya ke laut.</a:t>
            </a:r>
            <a:endParaRPr lang="en-US" dirty="0" smtClean="0">
              <a:solidFill>
                <a:schemeClr val="bg2"/>
              </a:solidFill>
            </a:endParaRPr>
          </a:p>
          <a:p>
            <a:pPr>
              <a:buNone/>
            </a:pPr>
            <a:endParaRPr lang="en-US" dirty="0" smtClean="0">
              <a:latin typeface="+mj-lt"/>
              <a:ea typeface="Tahoma" pitchFamily="34" charset="0"/>
              <a:cs typeface="Tahoma" pitchFamily="34" charset="0"/>
            </a:endParaRPr>
          </a:p>
        </p:txBody>
      </p:sp>
    </p:spTree>
    <p:extLst>
      <p:ext uri="{BB962C8B-B14F-4D97-AF65-F5344CB8AC3E}">
        <p14:creationId xmlns:p14="http://schemas.microsoft.com/office/powerpoint/2010/main" val="12642939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871" y="1828800"/>
            <a:ext cx="8686565" cy="4395300"/>
          </a:xfrm>
          <a:prstGeom prst="rect">
            <a:avLst/>
          </a:prstGeom>
          <a:solidFill>
            <a:schemeClr val="accent5">
              <a:lumMod val="40000"/>
              <a:lumOff val="60000"/>
            </a:schemeClr>
          </a:solidFill>
          <a:ln w="57150" cap="sq" cmpd="thinThick">
            <a:noFill/>
            <a:miter lim="800000"/>
            <a:headEnd type="none" w="sm" len="sm"/>
            <a:tailEnd type="none" w="sm" len="sm"/>
          </a:ln>
        </p:spPr>
        <p:txBody>
          <a:bodyPr lIns="85591" tIns="42796" rIns="85591" bIns="42796">
            <a:spAutoFit/>
          </a:bodyPr>
          <a:lstStyle/>
          <a:p>
            <a:pPr defTabSz="855806"/>
            <a:r>
              <a:rPr lang="sv-SE" sz="2800" dirty="0" smtClean="0">
                <a:solidFill>
                  <a:srgbClr val="000000"/>
                </a:solidFill>
              </a:rPr>
              <a:t>Kumpulan </a:t>
            </a:r>
            <a:r>
              <a:rPr lang="sv-SE" sz="2800" dirty="0">
                <a:solidFill>
                  <a:srgbClr val="000000"/>
                </a:solidFill>
              </a:rPr>
              <a:t>individu sejenis yang hidup </a:t>
            </a:r>
            <a:r>
              <a:rPr lang="sv-SE" sz="2800" dirty="0" smtClean="0">
                <a:solidFill>
                  <a:srgbClr val="000000"/>
                </a:solidFill>
              </a:rPr>
              <a:t>pada suatu </a:t>
            </a:r>
            <a:r>
              <a:rPr lang="sv-SE" sz="2800" dirty="0">
                <a:solidFill>
                  <a:srgbClr val="000000"/>
                </a:solidFill>
              </a:rPr>
              <a:t>daerah dan waktu tertentu disebut </a:t>
            </a:r>
            <a:r>
              <a:rPr lang="sv-SE" sz="2800" i="1" dirty="0">
                <a:solidFill>
                  <a:srgbClr val="000000"/>
                </a:solidFill>
              </a:rPr>
              <a:t>populasi </a:t>
            </a:r>
            <a:r>
              <a:rPr lang="sv-SE" sz="2800" dirty="0">
                <a:solidFill>
                  <a:srgbClr val="000000"/>
                </a:solidFill>
              </a:rPr>
              <a:t>Misalnya, populasi pohon kelapa di kelurahan Tegakan pada tahun 1989 berjumlah 2552 batang. </a:t>
            </a:r>
          </a:p>
          <a:p>
            <a:pPr defTabSz="855806"/>
            <a:endParaRPr lang="sv-SE" sz="2800" dirty="0">
              <a:solidFill>
                <a:srgbClr val="000000"/>
              </a:solidFill>
            </a:endParaRPr>
          </a:p>
          <a:p>
            <a:pPr defTabSz="855806"/>
            <a:r>
              <a:rPr lang="sv-SE" sz="2800" dirty="0">
                <a:solidFill>
                  <a:srgbClr val="000000"/>
                </a:solidFill>
              </a:rPr>
              <a:t>Ukuran populasi berubah sepanjang waktu. Perubahan ukuran dalam populasi ini disebut </a:t>
            </a:r>
            <a:r>
              <a:rPr lang="sv-SE" sz="2800" i="1" dirty="0">
                <a:solidFill>
                  <a:srgbClr val="FF0066"/>
                </a:solidFill>
              </a:rPr>
              <a:t>dinamika populasi</a:t>
            </a:r>
            <a:r>
              <a:rPr lang="sv-SE" sz="2800" i="1" dirty="0">
                <a:solidFill>
                  <a:srgbClr val="000000"/>
                </a:solidFill>
              </a:rPr>
              <a:t>. </a:t>
            </a:r>
            <a:r>
              <a:rPr lang="sv-SE" sz="2800" dirty="0">
                <a:solidFill>
                  <a:srgbClr val="000000"/>
                </a:solidFill>
              </a:rPr>
              <a:t>Perubahan ini dapat dihitung dengan menggunakan rumus perubahan jumlah dibagi waktu. Hasilnya adalah kecepatan perubahan dalam populasi. </a:t>
            </a:r>
            <a:endParaRPr lang="en-US" sz="2800" dirty="0">
              <a:solidFill>
                <a:schemeClr val="bg2"/>
              </a:solidFill>
            </a:endParaRPr>
          </a:p>
        </p:txBody>
      </p:sp>
      <p:sp>
        <p:nvSpPr>
          <p:cNvPr id="3" name="Title 1"/>
          <p:cNvSpPr txBox="1">
            <a:spLocks/>
          </p:cNvSpPr>
          <p:nvPr/>
        </p:nvSpPr>
        <p:spPr>
          <a:xfrm>
            <a:off x="0" y="0"/>
            <a:ext cx="6477000" cy="609600"/>
          </a:xfrm>
          <a:prstGeom prst="rect">
            <a:avLst/>
          </a:prstGeom>
          <a:solidFill>
            <a:srgbClr val="92D050">
              <a:alpha val="58000"/>
            </a:srgbClr>
          </a:solidFill>
        </p:spPr>
        <p:txBody>
          <a:bodyPr rtlCol="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3600" dirty="0" err="1" smtClean="0"/>
              <a:t>Populasi</a:t>
            </a:r>
            <a:endParaRPr lang="en-US" sz="36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4273085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086600" cy="762000"/>
          </a:xfrm>
          <a:solidFill>
            <a:srgbClr val="92D050">
              <a:alpha val="43000"/>
            </a:srgbClr>
          </a:solidFill>
        </p:spPr>
        <p:txBody>
          <a:bodyPr rtlCol="0">
            <a:normAutofit fontScale="90000"/>
          </a:bodyPr>
          <a:lstStyle/>
          <a:p>
            <a:pPr eaLnBrk="1" fontAlgn="auto" hangingPunct="1">
              <a:spcAft>
                <a:spcPts val="0"/>
              </a:spcAft>
              <a:defRPr/>
            </a:pPr>
            <a:r>
              <a:rPr lang="en-US" sz="4000" dirty="0" err="1" smtClean="0">
                <a:ea typeface="Tahoma" pitchFamily="34" charset="0"/>
                <a:cs typeface="Tahoma" pitchFamily="34" charset="0"/>
              </a:rPr>
              <a:t>Pengertian</a:t>
            </a:r>
            <a:r>
              <a:rPr lang="en-US" sz="4000" dirty="0" smtClean="0"/>
              <a:t> &amp; </a:t>
            </a:r>
            <a:r>
              <a:rPr lang="en-US" sz="4000" dirty="0" err="1" smtClean="0"/>
              <a:t>Ruang</a:t>
            </a:r>
            <a:r>
              <a:rPr lang="en-US" sz="4000" dirty="0" smtClean="0"/>
              <a:t> </a:t>
            </a:r>
            <a:r>
              <a:rPr lang="en-US" sz="4000" dirty="0" err="1" smtClean="0"/>
              <a:t>Lingkup</a:t>
            </a:r>
            <a:r>
              <a:rPr lang="en-US" sz="4000" dirty="0" smtClean="0"/>
              <a:t> </a:t>
            </a:r>
            <a:r>
              <a:rPr lang="en-US" sz="4000" dirty="0" err="1" smtClean="0"/>
              <a:t>Ekologi</a:t>
            </a:r>
            <a:endParaRPr lang="en-US" sz="4000" dirty="0" smtClean="0"/>
          </a:p>
        </p:txBody>
      </p:sp>
      <p:sp>
        <p:nvSpPr>
          <p:cNvPr id="10243" name="Content Placeholder 2"/>
          <p:cNvSpPr>
            <a:spLocks noGrp="1"/>
          </p:cNvSpPr>
          <p:nvPr>
            <p:ph idx="1"/>
          </p:nvPr>
        </p:nvSpPr>
        <p:spPr>
          <a:xfrm>
            <a:off x="304800" y="1447800"/>
            <a:ext cx="8458200" cy="5410200"/>
          </a:xfrm>
          <a:solidFill>
            <a:schemeClr val="bg2">
              <a:alpha val="87842"/>
            </a:schemeClr>
          </a:solidFill>
        </p:spPr>
        <p:txBody>
          <a:bodyPr>
            <a:normAutofit/>
          </a:bodyPr>
          <a:lstStyle/>
          <a:p>
            <a:pPr algn="just"/>
            <a:r>
              <a:rPr lang="en-US" dirty="0" err="1" smtClean="0">
                <a:latin typeface="+mj-lt"/>
                <a:ea typeface="Tahoma" pitchFamily="34" charset="0"/>
                <a:cs typeface="Tahoma" pitchFamily="34" charset="0"/>
              </a:rPr>
              <a:t>Ekologi</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adalah</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ilmu</a:t>
            </a:r>
            <a:r>
              <a:rPr lang="en-US" dirty="0" smtClean="0">
                <a:latin typeface="+mj-lt"/>
                <a:ea typeface="Tahoma" pitchFamily="34" charset="0"/>
                <a:cs typeface="Tahoma" pitchFamily="34" charset="0"/>
              </a:rPr>
              <a:t> yang </a:t>
            </a:r>
            <a:r>
              <a:rPr lang="en-US" dirty="0" err="1" smtClean="0">
                <a:latin typeface="+mj-lt"/>
                <a:ea typeface="Tahoma" pitchFamily="34" charset="0"/>
                <a:cs typeface="Tahoma" pitchFamily="34" charset="0"/>
              </a:rPr>
              <a:t>mempelajari</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interaksi</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antara</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organisme</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dengan</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lingkungannya</a:t>
            </a:r>
            <a:r>
              <a:rPr lang="en-US" dirty="0" smtClean="0">
                <a:latin typeface="+mj-lt"/>
                <a:ea typeface="Tahoma" pitchFamily="34" charset="0"/>
                <a:cs typeface="Tahoma" pitchFamily="34" charset="0"/>
              </a:rPr>
              <a:t>. </a:t>
            </a:r>
          </a:p>
          <a:p>
            <a:pPr algn="just"/>
            <a:r>
              <a:rPr lang="en-US" dirty="0" err="1" smtClean="0">
                <a:latin typeface="+mj-lt"/>
                <a:ea typeface="Tahoma" pitchFamily="34" charset="0"/>
                <a:cs typeface="Tahoma" pitchFamily="34" charset="0"/>
              </a:rPr>
              <a:t>Ekologi</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Berasal</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dari</a:t>
            </a:r>
            <a:r>
              <a:rPr lang="en-US" dirty="0" smtClean="0">
                <a:latin typeface="+mj-lt"/>
                <a:ea typeface="Tahoma" pitchFamily="34" charset="0"/>
                <a:cs typeface="Tahoma" pitchFamily="34" charset="0"/>
              </a:rPr>
              <a:t> kata </a:t>
            </a:r>
            <a:r>
              <a:rPr lang="en-US" dirty="0" err="1" smtClean="0">
                <a:latin typeface="+mj-lt"/>
                <a:ea typeface="Tahoma" pitchFamily="34" charset="0"/>
                <a:cs typeface="Tahoma" pitchFamily="34" charset="0"/>
              </a:rPr>
              <a:t>Yunani</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oikos</a:t>
            </a:r>
            <a:r>
              <a:rPr lang="en-US" dirty="0" smtClean="0">
                <a:latin typeface="+mj-lt"/>
                <a:ea typeface="Tahoma" pitchFamily="34" charset="0"/>
                <a:cs typeface="Tahoma" pitchFamily="34" charset="0"/>
              </a:rPr>
              <a:t> ("habitat") </a:t>
            </a:r>
            <a:r>
              <a:rPr lang="en-US" dirty="0" err="1" smtClean="0">
                <a:latin typeface="+mj-lt"/>
                <a:ea typeface="Tahoma" pitchFamily="34" charset="0"/>
                <a:cs typeface="Tahoma" pitchFamily="34" charset="0"/>
              </a:rPr>
              <a:t>dan</a:t>
            </a:r>
            <a:r>
              <a:rPr lang="en-US" dirty="0" smtClean="0">
                <a:latin typeface="+mj-lt"/>
                <a:ea typeface="Tahoma" pitchFamily="34" charset="0"/>
                <a:cs typeface="Tahoma" pitchFamily="34" charset="0"/>
              </a:rPr>
              <a:t> logos ("</a:t>
            </a:r>
            <a:r>
              <a:rPr lang="en-US" dirty="0" err="1" smtClean="0">
                <a:latin typeface="+mj-lt"/>
                <a:ea typeface="Tahoma" pitchFamily="34" charset="0"/>
                <a:cs typeface="Tahoma" pitchFamily="34" charset="0"/>
              </a:rPr>
              <a:t>ilmu</a:t>
            </a:r>
            <a:r>
              <a:rPr lang="en-US" dirty="0" smtClean="0">
                <a:latin typeface="+mj-lt"/>
                <a:ea typeface="Tahoma" pitchFamily="34" charset="0"/>
                <a:cs typeface="Tahoma" pitchFamily="34" charset="0"/>
              </a:rPr>
              <a:t>").</a:t>
            </a:r>
          </a:p>
          <a:p>
            <a:pPr algn="just"/>
            <a:r>
              <a:rPr lang="en-US" dirty="0" err="1">
                <a:latin typeface="+mj-lt"/>
                <a:ea typeface="Tahoma" pitchFamily="34" charset="0"/>
                <a:cs typeface="Tahoma" pitchFamily="34" charset="0"/>
              </a:rPr>
              <a:t>Ekologi</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juga</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dapat</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didefinisikan</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sebagai</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pengkajian</a:t>
            </a:r>
            <a:r>
              <a:rPr lang="en-US" dirty="0">
                <a:latin typeface="+mj-lt"/>
                <a:ea typeface="Tahoma" pitchFamily="34" charset="0"/>
                <a:cs typeface="Tahoma" pitchFamily="34" charset="0"/>
              </a:rPr>
              <a:t> </a:t>
            </a:r>
            <a:r>
              <a:rPr lang="en-US" dirty="0" err="1" smtClean="0">
                <a:latin typeface="+mj-lt"/>
                <a:ea typeface="Tahoma" pitchFamily="34" charset="0"/>
                <a:cs typeface="Tahoma" pitchFamily="34" charset="0"/>
              </a:rPr>
              <a:t>hubungan</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organisme-organisme</a:t>
            </a:r>
            <a:r>
              <a:rPr lang="en-US" dirty="0" smtClean="0">
                <a:latin typeface="+mj-lt"/>
                <a:ea typeface="Tahoma" pitchFamily="34" charset="0"/>
                <a:cs typeface="Tahoma" pitchFamily="34" charset="0"/>
              </a:rPr>
              <a:t> </a:t>
            </a:r>
            <a:r>
              <a:rPr lang="en-US" dirty="0" err="1">
                <a:latin typeface="+mj-lt"/>
                <a:ea typeface="Tahoma" pitchFamily="34" charset="0"/>
                <a:cs typeface="Tahoma" pitchFamily="34" charset="0"/>
              </a:rPr>
              <a:t>atau</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kelompok</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organisme</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terhadap</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lingkungannya</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atau</a:t>
            </a:r>
            <a:r>
              <a:rPr lang="en-US" dirty="0">
                <a:latin typeface="+mj-lt"/>
                <a:ea typeface="Tahoma" pitchFamily="34" charset="0"/>
                <a:cs typeface="Tahoma" pitchFamily="34" charset="0"/>
              </a:rPr>
              <a:t> </a:t>
            </a:r>
            <a:r>
              <a:rPr lang="en-US" dirty="0" err="1" smtClean="0">
                <a:latin typeface="+mj-lt"/>
                <a:ea typeface="Tahoma" pitchFamily="34" charset="0"/>
                <a:cs typeface="Tahoma" pitchFamily="34" charset="0"/>
              </a:rPr>
              <a:t>ilmu</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hubungan</a:t>
            </a:r>
            <a:r>
              <a:rPr lang="en-US" dirty="0" smtClean="0">
                <a:latin typeface="+mj-lt"/>
                <a:ea typeface="Tahoma" pitchFamily="34" charset="0"/>
                <a:cs typeface="Tahoma" pitchFamily="34" charset="0"/>
              </a:rPr>
              <a:t> </a:t>
            </a:r>
            <a:r>
              <a:rPr lang="en-US" dirty="0" err="1">
                <a:latin typeface="+mj-lt"/>
                <a:ea typeface="Tahoma" pitchFamily="34" charset="0"/>
                <a:cs typeface="Tahoma" pitchFamily="34" charset="0"/>
              </a:rPr>
              <a:t>timbal</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balik</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antara</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organisme-organisme</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hidup</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dengan</a:t>
            </a:r>
            <a:r>
              <a:rPr lang="en-US" dirty="0">
                <a:latin typeface="+mj-lt"/>
                <a:ea typeface="Tahoma" pitchFamily="34" charset="0"/>
                <a:cs typeface="Tahoma" pitchFamily="34" charset="0"/>
              </a:rPr>
              <a:t> </a:t>
            </a:r>
            <a:r>
              <a:rPr lang="en-US" dirty="0" err="1" smtClean="0">
                <a:latin typeface="+mj-lt"/>
                <a:ea typeface="Tahoma" pitchFamily="34" charset="0"/>
                <a:cs typeface="Tahoma" pitchFamily="34" charset="0"/>
              </a:rPr>
              <a:t>lingkungannya</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Odum</a:t>
            </a:r>
            <a:r>
              <a:rPr lang="en-US" dirty="0">
                <a:latin typeface="+mj-lt"/>
                <a:ea typeface="Tahoma" pitchFamily="34" charset="0"/>
                <a:cs typeface="Tahoma" pitchFamily="34" charset="0"/>
              </a:rPr>
              <a:t>, 1996). </a:t>
            </a:r>
            <a:endParaRPr lang="en-US" dirty="0" smtClean="0">
              <a:latin typeface="+mj-lt"/>
              <a:ea typeface="Tahoma" pitchFamily="34" charset="0"/>
              <a:cs typeface="Tahoma" pitchFamily="34" charset="0"/>
            </a:endParaRPr>
          </a:p>
        </p:txBody>
      </p:sp>
    </p:spTree>
    <p:extLst>
      <p:ext uri="{BB962C8B-B14F-4D97-AF65-F5344CB8AC3E}">
        <p14:creationId xmlns:p14="http://schemas.microsoft.com/office/powerpoint/2010/main" val="22792469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152871" y="739152"/>
            <a:ext cx="8686565" cy="6118848"/>
          </a:xfrm>
          <a:prstGeom prst="rect">
            <a:avLst/>
          </a:prstGeom>
          <a:solidFill>
            <a:schemeClr val="accent5">
              <a:lumMod val="40000"/>
              <a:lumOff val="60000"/>
            </a:schemeClr>
          </a:solidFill>
          <a:ln w="57150" cap="sq" cmpd="thinThick">
            <a:noFill/>
            <a:miter lim="800000"/>
            <a:headEnd type="none" w="sm" len="sm"/>
            <a:tailEnd type="none" w="sm" len="sm"/>
          </a:ln>
        </p:spPr>
        <p:txBody>
          <a:bodyPr lIns="85591" tIns="42796" rIns="85591" bIns="42796">
            <a:spAutoFit/>
          </a:bodyPr>
          <a:lstStyle/>
          <a:p>
            <a:pPr defTabSz="855806"/>
            <a:r>
              <a:rPr lang="sv-SE" sz="2800" dirty="0" smtClean="0">
                <a:solidFill>
                  <a:srgbClr val="000000"/>
                </a:solidFill>
              </a:rPr>
              <a:t>Ada beberapa faktor penyebab kecepatan rata-rata dinamika populasi. Dari alam mungkin disebabkan oleh bencana alam, kebakaran, serangan penyakit, sedangkan dari manusia misalnya tebang pilih. </a:t>
            </a:r>
            <a:endParaRPr lang="sv-SE" sz="2800" dirty="0">
              <a:solidFill>
                <a:srgbClr val="000000"/>
              </a:solidFill>
            </a:endParaRPr>
          </a:p>
          <a:p>
            <a:pPr defTabSz="855806"/>
            <a:endParaRPr lang="sv-SE" sz="2800" dirty="0">
              <a:solidFill>
                <a:srgbClr val="000000"/>
              </a:solidFill>
            </a:endParaRPr>
          </a:p>
          <a:p>
            <a:pPr defTabSz="855806"/>
            <a:r>
              <a:rPr lang="sv-SE" sz="2800" dirty="0">
                <a:solidFill>
                  <a:srgbClr val="000000"/>
                </a:solidFill>
              </a:rPr>
              <a:t>Populasi mempunyai karakteristik yang khas untuk kelompoknya yang tidak dimiliki oleh masing-masing individu anggotanya. </a:t>
            </a:r>
          </a:p>
          <a:p>
            <a:pPr defTabSz="855806"/>
            <a:endParaRPr lang="sv-SE" sz="2800" dirty="0">
              <a:solidFill>
                <a:srgbClr val="000000"/>
              </a:solidFill>
            </a:endParaRPr>
          </a:p>
          <a:p>
            <a:pPr defTabSz="855806"/>
            <a:r>
              <a:rPr lang="sv-SE" sz="2800" dirty="0">
                <a:solidFill>
                  <a:srgbClr val="000000"/>
                </a:solidFill>
              </a:rPr>
              <a:t>Karakteristik ini antara lain : kepadatan </a:t>
            </a:r>
            <a:r>
              <a:rPr lang="sv-SE" sz="2800" i="1" dirty="0">
                <a:solidFill>
                  <a:srgbClr val="000000"/>
                </a:solidFill>
              </a:rPr>
              <a:t>(densitas), </a:t>
            </a:r>
            <a:r>
              <a:rPr lang="sv-SE" sz="2800" dirty="0">
                <a:solidFill>
                  <a:srgbClr val="000000"/>
                </a:solidFill>
              </a:rPr>
              <a:t>laju kelahiran </a:t>
            </a:r>
            <a:r>
              <a:rPr lang="sv-SE" sz="2800" i="1" dirty="0">
                <a:solidFill>
                  <a:srgbClr val="000000"/>
                </a:solidFill>
              </a:rPr>
              <a:t>(natalitas), </a:t>
            </a:r>
            <a:r>
              <a:rPr lang="sv-SE" sz="2800" dirty="0">
                <a:solidFill>
                  <a:srgbClr val="000000"/>
                </a:solidFill>
              </a:rPr>
              <a:t>laju kematian </a:t>
            </a:r>
            <a:r>
              <a:rPr lang="sv-SE" sz="2800" i="1" dirty="0">
                <a:solidFill>
                  <a:srgbClr val="000000"/>
                </a:solidFill>
              </a:rPr>
              <a:t>(mortalitas), </a:t>
            </a:r>
            <a:r>
              <a:rPr lang="sv-SE" sz="2800" dirty="0">
                <a:solidFill>
                  <a:srgbClr val="000000"/>
                </a:solidFill>
              </a:rPr>
              <a:t>potensi biotik, penyebaran umur, dan bentuk pertumbuhan. Natalitas dan mortalitas merupakan penentu utama pertumbuhan populasi. </a:t>
            </a:r>
            <a:endParaRPr lang="en-US" sz="2800" dirty="0">
              <a:solidFill>
                <a:schemeClr val="bg2"/>
              </a:solidFill>
            </a:endParaRPr>
          </a:p>
        </p:txBody>
      </p:sp>
    </p:spTree>
    <p:extLst>
      <p:ext uri="{BB962C8B-B14F-4D97-AF65-F5344CB8AC3E}">
        <p14:creationId xmlns:p14="http://schemas.microsoft.com/office/powerpoint/2010/main" val="9544622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152871" y="1600200"/>
            <a:ext cx="8686565" cy="4395300"/>
          </a:xfrm>
          <a:prstGeom prst="rect">
            <a:avLst/>
          </a:prstGeom>
          <a:solidFill>
            <a:schemeClr val="accent5">
              <a:lumMod val="40000"/>
              <a:lumOff val="60000"/>
            </a:schemeClr>
          </a:solidFill>
          <a:ln w="57150" cap="sq" cmpd="thinThick">
            <a:noFill/>
            <a:miter lim="800000"/>
            <a:headEnd type="none" w="sm" len="sm"/>
            <a:tailEnd type="none" w="sm" len="sm"/>
          </a:ln>
        </p:spPr>
        <p:txBody>
          <a:bodyPr lIns="85591" tIns="42796" rIns="85591" bIns="42796">
            <a:spAutoFit/>
          </a:bodyPr>
          <a:lstStyle/>
          <a:p>
            <a:pPr defTabSz="855806"/>
            <a:r>
              <a:rPr lang="sv-SE" sz="2800" dirty="0">
                <a:solidFill>
                  <a:srgbClr val="000000"/>
                </a:solidFill>
              </a:rPr>
              <a:t>Dinamika populasi dapat juga disebabkan imigrasi dan emigrasi. </a:t>
            </a:r>
          </a:p>
          <a:p>
            <a:pPr defTabSz="855806"/>
            <a:r>
              <a:rPr lang="sv-SE" sz="2800" dirty="0">
                <a:solidFill>
                  <a:srgbClr val="000000"/>
                </a:solidFill>
              </a:rPr>
              <a:t>Hal ini khusus untuk organisme yang dapat bergerak, misalnyahewan dan manusia. </a:t>
            </a:r>
          </a:p>
          <a:p>
            <a:pPr defTabSz="855806"/>
            <a:endParaRPr lang="sv-SE" sz="2800" i="1" dirty="0">
              <a:solidFill>
                <a:srgbClr val="000000"/>
              </a:solidFill>
            </a:endParaRPr>
          </a:p>
          <a:p>
            <a:pPr defTabSz="855806"/>
            <a:r>
              <a:rPr lang="sv-SE" sz="2800" i="1" dirty="0">
                <a:solidFill>
                  <a:srgbClr val="000000"/>
                </a:solidFill>
              </a:rPr>
              <a:t>Imigrasi </a:t>
            </a:r>
            <a:r>
              <a:rPr lang="sv-SE" sz="2800" dirty="0">
                <a:solidFill>
                  <a:srgbClr val="000000"/>
                </a:solidFill>
              </a:rPr>
              <a:t>adalah perpindahan satu atau lebih organisme kedaerah lain atau peristiwa didatanginya suatu daerah oleh satu atau lebih organisme; didaerah yang didatangi sudah terdapat kelompok dari jenisnya. </a:t>
            </a:r>
          </a:p>
          <a:p>
            <a:pPr defTabSz="855806"/>
            <a:r>
              <a:rPr lang="sv-SE" sz="2800" dirty="0">
                <a:solidFill>
                  <a:srgbClr val="000000"/>
                </a:solidFill>
              </a:rPr>
              <a:t>Imigrasi ini akan meningkatkan populasi.</a:t>
            </a:r>
            <a:endParaRPr lang="en-US" sz="2800" dirty="0">
              <a:solidFill>
                <a:schemeClr val="bg2"/>
              </a:solidFill>
            </a:endParaRPr>
          </a:p>
        </p:txBody>
      </p:sp>
    </p:spTree>
    <p:extLst>
      <p:ext uri="{BB962C8B-B14F-4D97-AF65-F5344CB8AC3E}">
        <p14:creationId xmlns:p14="http://schemas.microsoft.com/office/powerpoint/2010/main" val="18041787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152871" y="1170039"/>
            <a:ext cx="8991130" cy="5687961"/>
          </a:xfrm>
          <a:prstGeom prst="rect">
            <a:avLst/>
          </a:prstGeom>
          <a:solidFill>
            <a:schemeClr val="accent5">
              <a:lumMod val="40000"/>
              <a:lumOff val="60000"/>
            </a:schemeClr>
          </a:solidFill>
          <a:ln w="57150" cap="sq" cmpd="thinThick">
            <a:noFill/>
            <a:miter lim="800000"/>
            <a:headEnd type="none" w="sm" len="sm"/>
            <a:tailEnd type="none" w="sm" len="sm"/>
          </a:ln>
        </p:spPr>
        <p:txBody>
          <a:bodyPr lIns="85591" tIns="42796" rIns="85591" bIns="42796">
            <a:spAutoFit/>
          </a:bodyPr>
          <a:lstStyle/>
          <a:p>
            <a:pPr defTabSz="855806"/>
            <a:r>
              <a:rPr lang="sv-SE" sz="2800" i="1" dirty="0">
                <a:solidFill>
                  <a:srgbClr val="000000"/>
                </a:solidFill>
              </a:rPr>
              <a:t>Emigrasi </a:t>
            </a:r>
            <a:r>
              <a:rPr lang="sv-SE" sz="2800" dirty="0">
                <a:solidFill>
                  <a:srgbClr val="000000"/>
                </a:solidFill>
              </a:rPr>
              <a:t>adalah peristiwa ditinggalkannya suatu daerah oleh satu atau lebih organisme, sehingga populasi akan menurun. </a:t>
            </a:r>
          </a:p>
          <a:p>
            <a:pPr defTabSz="855806"/>
            <a:endParaRPr lang="sv-SE" sz="2800" dirty="0">
              <a:solidFill>
                <a:srgbClr val="000000"/>
              </a:solidFill>
            </a:endParaRPr>
          </a:p>
          <a:p>
            <a:pPr defTabSz="855806"/>
            <a:r>
              <a:rPr lang="sv-SE" sz="2800" dirty="0">
                <a:solidFill>
                  <a:srgbClr val="000000"/>
                </a:solidFill>
              </a:rPr>
              <a:t>Secara garis besar, imigrasi dan natalitas akan meningkatkan jumlah populasi, sedangkan mortalitas dan emigrasi akan menurunkan jumlah populasi. </a:t>
            </a:r>
          </a:p>
          <a:p>
            <a:pPr defTabSz="855806"/>
            <a:endParaRPr lang="sv-SE" sz="2800" dirty="0">
              <a:solidFill>
                <a:srgbClr val="000000"/>
              </a:solidFill>
            </a:endParaRPr>
          </a:p>
          <a:p>
            <a:pPr defTabSz="855806"/>
            <a:r>
              <a:rPr lang="sv-SE" sz="2800" dirty="0">
                <a:solidFill>
                  <a:srgbClr val="000000"/>
                </a:solidFill>
              </a:rPr>
              <a:t>Populasi hewan atau tumbuhan dapat berubah, namun perubahan tidak selalu menyolok. </a:t>
            </a:r>
          </a:p>
          <a:p>
            <a:pPr defTabSz="855806"/>
            <a:endParaRPr lang="sv-SE" sz="2800" dirty="0">
              <a:solidFill>
                <a:srgbClr val="000000"/>
              </a:solidFill>
            </a:endParaRPr>
          </a:p>
          <a:p>
            <a:pPr defTabSz="855806"/>
            <a:r>
              <a:rPr lang="sv-SE" sz="2800" dirty="0">
                <a:solidFill>
                  <a:srgbClr val="000000"/>
                </a:solidFill>
              </a:rPr>
              <a:t>Pertambahan atau penurunan populasi dapat menyolok bila ada gangguan drastis dari lingkungannya, misalnya adanya penyakit, bencana alam, dan wabah hama.</a:t>
            </a:r>
            <a:endParaRPr lang="en-US" sz="2800" dirty="0">
              <a:solidFill>
                <a:schemeClr val="bg2"/>
              </a:solidFill>
            </a:endParaRPr>
          </a:p>
        </p:txBody>
      </p:sp>
    </p:spTree>
    <p:extLst>
      <p:ext uri="{BB962C8B-B14F-4D97-AF65-F5344CB8AC3E}">
        <p14:creationId xmlns:p14="http://schemas.microsoft.com/office/powerpoint/2010/main" val="27192991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133821" y="2209800"/>
            <a:ext cx="8686565" cy="3964413"/>
          </a:xfrm>
          <a:prstGeom prst="rect">
            <a:avLst/>
          </a:prstGeom>
          <a:solidFill>
            <a:schemeClr val="accent5">
              <a:lumMod val="40000"/>
              <a:lumOff val="60000"/>
            </a:schemeClr>
          </a:solidFill>
          <a:ln w="57150" cap="sq" cmpd="thinThick">
            <a:noFill/>
            <a:miter lim="800000"/>
            <a:headEnd type="none" w="sm" len="sm"/>
            <a:tailEnd type="none" w="sm" len="sm"/>
          </a:ln>
        </p:spPr>
        <p:txBody>
          <a:bodyPr lIns="85591" tIns="42796" rIns="85591" bIns="42796">
            <a:spAutoFit/>
          </a:bodyPr>
          <a:lstStyle/>
          <a:p>
            <a:pPr defTabSz="855806"/>
            <a:r>
              <a:rPr lang="sv-SE" sz="2800" dirty="0" smtClean="0">
                <a:solidFill>
                  <a:srgbClr val="000000"/>
                </a:solidFill>
              </a:rPr>
              <a:t>Komunitas </a:t>
            </a:r>
            <a:r>
              <a:rPr lang="sv-SE" sz="2800" dirty="0">
                <a:solidFill>
                  <a:srgbClr val="000000"/>
                </a:solidFill>
              </a:rPr>
              <a:t>ialah kumpulan dari berbagai populasi yang hidup pada suatu waktu dan daerah tertentu yang saling berinteraksi dan mempengaruhi satu sama lain. Komunitas memiliki derajat keterpaduan yang lebih kompleks bila dibandingkan dengan individu dan populasi.</a:t>
            </a:r>
          </a:p>
          <a:p>
            <a:pPr defTabSz="855806"/>
            <a:endParaRPr lang="sv-SE" sz="2800" dirty="0">
              <a:solidFill>
                <a:srgbClr val="000000"/>
              </a:solidFill>
            </a:endParaRPr>
          </a:p>
          <a:p>
            <a:pPr defTabSz="855806"/>
            <a:r>
              <a:rPr lang="sv-SE" sz="2800" dirty="0">
                <a:solidFill>
                  <a:srgbClr val="000000"/>
                </a:solidFill>
              </a:rPr>
              <a:t>Dalam komunitas, semua organisme merupakan bagian dari komunitas dan antara komponennya saling berhubungan melalui keragaman interaksinya.</a:t>
            </a:r>
            <a:endParaRPr lang="en-US" sz="2800" dirty="0">
              <a:solidFill>
                <a:schemeClr val="bg2"/>
              </a:solidFill>
            </a:endParaRPr>
          </a:p>
        </p:txBody>
      </p:sp>
      <p:sp>
        <p:nvSpPr>
          <p:cNvPr id="3" name="Title 1"/>
          <p:cNvSpPr txBox="1">
            <a:spLocks/>
          </p:cNvSpPr>
          <p:nvPr/>
        </p:nvSpPr>
        <p:spPr>
          <a:xfrm>
            <a:off x="0" y="0"/>
            <a:ext cx="6477000" cy="609600"/>
          </a:xfrm>
          <a:prstGeom prst="rect">
            <a:avLst/>
          </a:prstGeom>
          <a:solidFill>
            <a:srgbClr val="92D050">
              <a:alpha val="58000"/>
            </a:srgbClr>
          </a:solidFill>
        </p:spPr>
        <p:txBody>
          <a:bodyPr rtlCol="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3600" dirty="0" err="1" smtClean="0"/>
              <a:t>Komunitas</a:t>
            </a:r>
            <a:endParaRPr lang="en-US" sz="36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5155599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133821" y="1600926"/>
            <a:ext cx="8686565" cy="4395300"/>
          </a:xfrm>
          <a:prstGeom prst="rect">
            <a:avLst/>
          </a:prstGeom>
          <a:solidFill>
            <a:schemeClr val="accent5">
              <a:lumMod val="40000"/>
              <a:lumOff val="60000"/>
            </a:schemeClr>
          </a:solidFill>
          <a:ln w="57150" cap="sq" cmpd="thinThick">
            <a:noFill/>
            <a:miter lim="800000"/>
            <a:headEnd type="none" w="sm" len="sm"/>
            <a:tailEnd type="none" w="sm" len="sm"/>
          </a:ln>
        </p:spPr>
        <p:txBody>
          <a:bodyPr lIns="85591" tIns="42796" rIns="85591" bIns="42796">
            <a:spAutoFit/>
          </a:bodyPr>
          <a:lstStyle/>
          <a:p>
            <a:pPr defTabSz="855806"/>
            <a:r>
              <a:rPr lang="sv-SE" sz="2800" dirty="0" smtClean="0">
                <a:solidFill>
                  <a:srgbClr val="000000"/>
                </a:solidFill>
              </a:rPr>
              <a:t>Ekosistem </a:t>
            </a:r>
            <a:r>
              <a:rPr lang="sv-SE" sz="2800" dirty="0">
                <a:solidFill>
                  <a:srgbClr val="000000"/>
                </a:solidFill>
              </a:rPr>
              <a:t>adalah tatanan kesatuan secara utuh menyeluruh antara segenap unsur lingkungan hidup yang saling mempengaruhi. Ekosistem merupakan hubungan timbal balik yang kompleks antara makhluk hidup dengan lingkungannya, baik yang hidup maupun tak hidup (tanah, air, udara, atau kimia fisik) yang secara bersama-sama membentuk suatu sistem ekologi. </a:t>
            </a:r>
            <a:r>
              <a:rPr lang="sv-SE" sz="2800" dirty="0" smtClean="0">
                <a:solidFill>
                  <a:srgbClr val="000000"/>
                </a:solidFill>
              </a:rPr>
              <a:t>Komponen </a:t>
            </a:r>
            <a:r>
              <a:rPr lang="sv-SE" sz="2800" dirty="0">
                <a:solidFill>
                  <a:srgbClr val="000000"/>
                </a:solidFill>
              </a:rPr>
              <a:t>penyusun ekosistem adalah produsen (tumbuhan hijau), konsumen (herbivora, karnivora, dan omnivora), dan dekomposer/pengurai (mikroorganisme). </a:t>
            </a:r>
          </a:p>
        </p:txBody>
      </p:sp>
      <p:sp>
        <p:nvSpPr>
          <p:cNvPr id="3" name="Title 1"/>
          <p:cNvSpPr txBox="1">
            <a:spLocks/>
          </p:cNvSpPr>
          <p:nvPr/>
        </p:nvSpPr>
        <p:spPr>
          <a:xfrm>
            <a:off x="0" y="0"/>
            <a:ext cx="6477000" cy="609600"/>
          </a:xfrm>
          <a:prstGeom prst="rect">
            <a:avLst/>
          </a:prstGeom>
          <a:solidFill>
            <a:srgbClr val="92D050">
              <a:alpha val="58000"/>
            </a:srgbClr>
          </a:solidFill>
        </p:spPr>
        <p:txBody>
          <a:bodyPr rtlCol="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3600" dirty="0" err="1" smtClean="0"/>
              <a:t>Ekosistem</a:t>
            </a:r>
            <a:endParaRPr lang="en-US" sz="36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4733103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228600" y="1219200"/>
            <a:ext cx="8686565" cy="5687961"/>
          </a:xfrm>
          <a:prstGeom prst="rect">
            <a:avLst/>
          </a:prstGeom>
          <a:solidFill>
            <a:schemeClr val="accent5">
              <a:lumMod val="40000"/>
              <a:lumOff val="60000"/>
            </a:schemeClr>
          </a:solidFill>
          <a:ln w="57150" cap="sq" cmpd="thinThick">
            <a:noFill/>
            <a:miter lim="800000"/>
            <a:headEnd type="none" w="sm" len="sm"/>
            <a:tailEnd type="none" w="sm" len="sm"/>
          </a:ln>
        </p:spPr>
        <p:txBody>
          <a:bodyPr lIns="85591" tIns="42796" rIns="85591" bIns="42796">
            <a:spAutoFit/>
          </a:bodyPr>
          <a:lstStyle/>
          <a:p>
            <a:pPr defTabSz="855806"/>
            <a:r>
              <a:rPr lang="sv-SE" sz="2800" dirty="0" smtClean="0">
                <a:solidFill>
                  <a:srgbClr val="000000"/>
                </a:solidFill>
              </a:rPr>
              <a:t>Faktor </a:t>
            </a:r>
            <a:r>
              <a:rPr lang="sv-SE" sz="2800" dirty="0">
                <a:solidFill>
                  <a:srgbClr val="000000"/>
                </a:solidFill>
              </a:rPr>
              <a:t>abiotik adalah faktor tak hidup yang meliputi faktor fisik dan kimia. Faktor fisik utama yang mempengaruhi ekosistem adalah sebagai berikut.</a:t>
            </a:r>
          </a:p>
          <a:p>
            <a:pPr defTabSz="855806"/>
            <a:r>
              <a:rPr lang="sv-SE" sz="2800" dirty="0" smtClean="0">
                <a:solidFill>
                  <a:srgbClr val="000000"/>
                </a:solidFill>
              </a:rPr>
              <a:t>a</a:t>
            </a:r>
            <a:r>
              <a:rPr lang="sv-SE" sz="2800" dirty="0">
                <a:solidFill>
                  <a:srgbClr val="000000"/>
                </a:solidFill>
              </a:rPr>
              <a:t>. Suhu</a:t>
            </a:r>
            <a:br>
              <a:rPr lang="sv-SE" sz="2800" dirty="0">
                <a:solidFill>
                  <a:srgbClr val="000000"/>
                </a:solidFill>
              </a:rPr>
            </a:br>
            <a:r>
              <a:rPr lang="sv-SE" sz="2800" dirty="0">
                <a:solidFill>
                  <a:srgbClr val="000000"/>
                </a:solidFill>
              </a:rPr>
              <a:t>Suhu berpengaruh terhadap ekosistem karena suhu merupakan syarat yang diperlukan organisme untuk hidup. Ada jenis-jenis organisme yang hanya dapat hidup pada kisaran suhu tertentu.</a:t>
            </a:r>
          </a:p>
          <a:p>
            <a:pPr defTabSz="855806"/>
            <a:r>
              <a:rPr lang="sv-SE" sz="2800" dirty="0" smtClean="0">
                <a:solidFill>
                  <a:srgbClr val="000000"/>
                </a:solidFill>
              </a:rPr>
              <a:t>b</a:t>
            </a:r>
            <a:r>
              <a:rPr lang="sv-SE" sz="2800" dirty="0">
                <a:solidFill>
                  <a:srgbClr val="000000"/>
                </a:solidFill>
              </a:rPr>
              <a:t>. Sinar matahari</a:t>
            </a:r>
            <a:br>
              <a:rPr lang="sv-SE" sz="2800" dirty="0">
                <a:solidFill>
                  <a:srgbClr val="000000"/>
                </a:solidFill>
              </a:rPr>
            </a:br>
            <a:r>
              <a:rPr lang="sv-SE" sz="2800" dirty="0">
                <a:solidFill>
                  <a:srgbClr val="000000"/>
                </a:solidFill>
              </a:rPr>
              <a:t>Sinar matahari mempengaruhi ekosistem secara global karena matahari menentukan suhu. Sinar matahari juga merupakan unsur vital yang dibutuhkan oleh tumbuhan sebagai produsen untuk berfotosintesis.</a:t>
            </a:r>
            <a:endParaRPr lang="en-US" sz="2800" dirty="0">
              <a:solidFill>
                <a:schemeClr val="bg2"/>
              </a:solidFill>
            </a:endParaRPr>
          </a:p>
        </p:txBody>
      </p:sp>
      <p:sp>
        <p:nvSpPr>
          <p:cNvPr id="3" name="Title 1"/>
          <p:cNvSpPr txBox="1">
            <a:spLocks/>
          </p:cNvSpPr>
          <p:nvPr/>
        </p:nvSpPr>
        <p:spPr>
          <a:xfrm>
            <a:off x="0" y="0"/>
            <a:ext cx="6477000" cy="609600"/>
          </a:xfrm>
          <a:prstGeom prst="rect">
            <a:avLst/>
          </a:prstGeom>
          <a:solidFill>
            <a:srgbClr val="92D050">
              <a:alpha val="58000"/>
            </a:srgbClr>
          </a:solidFill>
        </p:spPr>
        <p:txBody>
          <a:bodyPr rtlCol="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sv-SE" sz="3600" dirty="0">
                <a:solidFill>
                  <a:srgbClr val="FF0066"/>
                </a:solidFill>
              </a:rPr>
              <a:t>Faktor Abiotik</a:t>
            </a:r>
            <a:endParaRPr lang="en-US" sz="36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2758599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152871" y="57151"/>
            <a:ext cx="8686565" cy="6980623"/>
          </a:xfrm>
          <a:prstGeom prst="rect">
            <a:avLst/>
          </a:prstGeom>
          <a:solidFill>
            <a:schemeClr val="accent5">
              <a:lumMod val="20000"/>
              <a:lumOff val="80000"/>
            </a:schemeClr>
          </a:solidFill>
          <a:ln w="57150" cap="sq" cmpd="thinThick">
            <a:noFill/>
            <a:miter lim="800000"/>
            <a:headEnd type="none" w="sm" len="sm"/>
            <a:tailEnd type="none" w="sm" len="sm"/>
          </a:ln>
        </p:spPr>
        <p:txBody>
          <a:bodyPr lIns="85591" tIns="42796" rIns="85591" bIns="42796">
            <a:spAutoFit/>
          </a:bodyPr>
          <a:lstStyle/>
          <a:p>
            <a:pPr defTabSz="855806"/>
            <a:r>
              <a:rPr lang="sv-SE" sz="2700" dirty="0">
                <a:solidFill>
                  <a:srgbClr val="000000"/>
                </a:solidFill>
              </a:rPr>
              <a:t>c. Air</a:t>
            </a:r>
            <a:br>
              <a:rPr lang="sv-SE" sz="2700" dirty="0">
                <a:solidFill>
                  <a:srgbClr val="000000"/>
                </a:solidFill>
              </a:rPr>
            </a:br>
            <a:r>
              <a:rPr lang="sv-SE" sz="2700" dirty="0">
                <a:solidFill>
                  <a:srgbClr val="000000"/>
                </a:solidFill>
              </a:rPr>
              <a:t>Air berpengaruh terhadap ekosistem karena air dibutuhkan untuk kelangsungan hidup organisme. </a:t>
            </a:r>
          </a:p>
          <a:p>
            <a:pPr defTabSz="855806"/>
            <a:r>
              <a:rPr lang="sv-SE" sz="2700" dirty="0">
                <a:solidFill>
                  <a:srgbClr val="000000"/>
                </a:solidFill>
              </a:rPr>
              <a:t>Bagi tumbuhan, air diperlukan dalam pertumbuhan, perkecambahan, dan penyebaran biji; bagi hewan dan manusia, air diperlukan sebagai air minum dan sarana hidup lain, misalnya transportasi bagi manusia, dan tempat hidup bagi ikan. </a:t>
            </a:r>
          </a:p>
          <a:p>
            <a:pPr defTabSz="855806"/>
            <a:r>
              <a:rPr lang="sv-SE" sz="2700" dirty="0">
                <a:solidFill>
                  <a:srgbClr val="000000"/>
                </a:solidFill>
              </a:rPr>
              <a:t>Bagi unsur abiotik lain, misalnya tanah dan batuan, air diperlukan sebagai pelarut dan pelapuk</a:t>
            </a:r>
            <a:r>
              <a:rPr lang="sv-SE" sz="2700" dirty="0" smtClean="0">
                <a:solidFill>
                  <a:srgbClr val="000000"/>
                </a:solidFill>
              </a:rPr>
              <a:t>.</a:t>
            </a:r>
          </a:p>
          <a:p>
            <a:pPr defTabSz="855806"/>
            <a:r>
              <a:rPr lang="sv-SE" sz="2700" dirty="0"/>
              <a:t>d. Tanah</a:t>
            </a:r>
            <a:br>
              <a:rPr lang="sv-SE" sz="2700" dirty="0"/>
            </a:br>
            <a:r>
              <a:rPr lang="sv-SE" sz="2700" dirty="0"/>
              <a:t>Tanah merupakan tempat hidup bagi organisme. </a:t>
            </a:r>
          </a:p>
          <a:p>
            <a:pPr defTabSz="855806"/>
            <a:r>
              <a:rPr lang="sv-SE" sz="2700" dirty="0"/>
              <a:t>Jenis tanah yang berbeda menyebabkan organisme yang hidup didalamnya juga berbeda. </a:t>
            </a:r>
          </a:p>
          <a:p>
            <a:pPr defTabSz="855806"/>
            <a:r>
              <a:rPr lang="sv-SE" sz="2700" dirty="0"/>
              <a:t>Tanah juga menyediakan unsur-unsur penting bagi pertumbuhan organisme, terutama tumbuhan. </a:t>
            </a:r>
            <a:endParaRPr lang="en-US" sz="2700" dirty="0"/>
          </a:p>
        </p:txBody>
      </p:sp>
    </p:spTree>
    <p:extLst>
      <p:ext uri="{BB962C8B-B14F-4D97-AF65-F5344CB8AC3E}">
        <p14:creationId xmlns:p14="http://schemas.microsoft.com/office/powerpoint/2010/main" val="38919125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152871" y="227410"/>
            <a:ext cx="8686565" cy="6549736"/>
          </a:xfrm>
          <a:prstGeom prst="rect">
            <a:avLst/>
          </a:prstGeom>
          <a:solidFill>
            <a:schemeClr val="accent5">
              <a:lumMod val="20000"/>
              <a:lumOff val="80000"/>
            </a:schemeClr>
          </a:solidFill>
          <a:ln w="57150" cap="sq" cmpd="thinThick">
            <a:noFill/>
            <a:miter lim="800000"/>
            <a:headEnd type="none" w="sm" len="sm"/>
            <a:tailEnd type="none" w="sm" len="sm"/>
          </a:ln>
        </p:spPr>
        <p:txBody>
          <a:bodyPr lIns="85591" tIns="42796" rIns="85591" bIns="42796">
            <a:spAutoFit/>
          </a:bodyPr>
          <a:lstStyle/>
          <a:p>
            <a:pPr defTabSz="855806"/>
            <a:r>
              <a:rPr lang="sv-SE" sz="2800" dirty="0">
                <a:solidFill>
                  <a:srgbClr val="000000"/>
                </a:solidFill>
              </a:rPr>
              <a:t>e. Ketinggian Tempat</a:t>
            </a:r>
            <a:br>
              <a:rPr lang="sv-SE" sz="2800" dirty="0">
                <a:solidFill>
                  <a:srgbClr val="000000"/>
                </a:solidFill>
              </a:rPr>
            </a:br>
            <a:r>
              <a:rPr lang="sv-SE" sz="2800" dirty="0">
                <a:solidFill>
                  <a:srgbClr val="000000"/>
                </a:solidFill>
              </a:rPr>
              <a:t>Ketinggian tempat menentukan jenis organisme yang hidup di tempat tersebut, karena ketinggian yang berbeda akan menghasilkan kondisi fisik dan kimia yang berbeda.</a:t>
            </a:r>
          </a:p>
          <a:p>
            <a:pPr defTabSz="855806"/>
            <a:r>
              <a:rPr lang="sv-SE" sz="2800" dirty="0" smtClean="0">
                <a:solidFill>
                  <a:srgbClr val="000000"/>
                </a:solidFill>
              </a:rPr>
              <a:t>f</a:t>
            </a:r>
            <a:r>
              <a:rPr lang="sv-SE" sz="2800" dirty="0">
                <a:solidFill>
                  <a:srgbClr val="000000"/>
                </a:solidFill>
              </a:rPr>
              <a:t>. Angin</a:t>
            </a:r>
            <a:br>
              <a:rPr lang="sv-SE" sz="2800" dirty="0">
                <a:solidFill>
                  <a:srgbClr val="000000"/>
                </a:solidFill>
              </a:rPr>
            </a:br>
            <a:r>
              <a:rPr lang="sv-SE" sz="2800" dirty="0">
                <a:solidFill>
                  <a:srgbClr val="000000"/>
                </a:solidFill>
              </a:rPr>
              <a:t>Angin selain berperan dalam menentukan kelembapan juga berperan dalam penyebaran biji tumbuhan tertentu</a:t>
            </a:r>
            <a:r>
              <a:rPr lang="sv-SE" sz="2800" dirty="0" smtClean="0">
                <a:solidFill>
                  <a:srgbClr val="000000"/>
                </a:solidFill>
              </a:rPr>
              <a:t>.</a:t>
            </a:r>
          </a:p>
          <a:p>
            <a:pPr defTabSz="855806"/>
            <a:r>
              <a:rPr lang="sv-SE" sz="2800" dirty="0"/>
              <a:t>g. Garis lintang</a:t>
            </a:r>
            <a:br>
              <a:rPr lang="sv-SE" sz="2800" dirty="0"/>
            </a:br>
            <a:r>
              <a:rPr lang="sv-SE" sz="2800" dirty="0" smtClean="0"/>
              <a:t>Garis </a:t>
            </a:r>
            <a:r>
              <a:rPr lang="sv-SE" sz="2800" dirty="0"/>
              <a:t>lintang yang berbeda menunjukkan kondisi lingkungan yang berbeda pula. Garis lintang secara tak langsung menyebabkan perbedaan distribusi organisme di permukaan bumi. </a:t>
            </a:r>
          </a:p>
          <a:p>
            <a:pPr defTabSz="855806"/>
            <a:r>
              <a:rPr lang="en-US" sz="2800" dirty="0" smtClean="0"/>
              <a:t>Ada </a:t>
            </a:r>
            <a:r>
              <a:rPr lang="en-US" sz="2800" dirty="0" err="1"/>
              <a:t>organisme</a:t>
            </a:r>
            <a:r>
              <a:rPr lang="en-US" sz="2800" dirty="0"/>
              <a:t> yang </a:t>
            </a:r>
            <a:r>
              <a:rPr lang="en-US" sz="2800" dirty="0" err="1"/>
              <a:t>mampu</a:t>
            </a:r>
            <a:r>
              <a:rPr lang="en-US" sz="2800" dirty="0"/>
              <a:t> </a:t>
            </a:r>
            <a:r>
              <a:rPr lang="en-US" sz="2800" dirty="0" err="1"/>
              <a:t>hidup</a:t>
            </a:r>
            <a:r>
              <a:rPr lang="en-US" sz="2800" dirty="0"/>
              <a:t> </a:t>
            </a:r>
            <a:r>
              <a:rPr lang="en-US" sz="2800" dirty="0" err="1"/>
              <a:t>pada</a:t>
            </a:r>
            <a:r>
              <a:rPr lang="en-US" sz="2800" dirty="0"/>
              <a:t> </a:t>
            </a:r>
            <a:r>
              <a:rPr lang="en-US" sz="2800" dirty="0" err="1"/>
              <a:t>garis</a:t>
            </a:r>
            <a:r>
              <a:rPr lang="en-US" sz="2800" dirty="0"/>
              <a:t> </a:t>
            </a:r>
            <a:r>
              <a:rPr lang="en-US" sz="2800" dirty="0" err="1"/>
              <a:t>lintang</a:t>
            </a:r>
            <a:r>
              <a:rPr lang="en-US" sz="2800" dirty="0"/>
              <a:t> </a:t>
            </a:r>
            <a:r>
              <a:rPr lang="en-US" sz="2800" dirty="0" err="1"/>
              <a:t>tertentu</a:t>
            </a:r>
            <a:r>
              <a:rPr lang="en-US" sz="2800" dirty="0"/>
              <a:t> </a:t>
            </a:r>
            <a:r>
              <a:rPr lang="en-US" sz="2800" dirty="0" err="1"/>
              <a:t>saja</a:t>
            </a:r>
            <a:r>
              <a:rPr lang="en-US" sz="2800" dirty="0"/>
              <a:t>. </a:t>
            </a:r>
          </a:p>
          <a:p>
            <a:pPr defTabSz="855806"/>
            <a:endParaRPr lang="en-US" sz="2800" dirty="0">
              <a:solidFill>
                <a:schemeClr val="bg2"/>
              </a:solidFill>
            </a:endParaRPr>
          </a:p>
        </p:txBody>
      </p:sp>
    </p:spTree>
    <p:extLst>
      <p:ext uri="{BB962C8B-B14F-4D97-AF65-F5344CB8AC3E}">
        <p14:creationId xmlns:p14="http://schemas.microsoft.com/office/powerpoint/2010/main" val="15386201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ChangeArrowheads="1"/>
          </p:cNvSpPr>
          <p:nvPr/>
        </p:nvSpPr>
        <p:spPr bwMode="auto">
          <a:xfrm>
            <a:off x="228600" y="1143000"/>
            <a:ext cx="3429000" cy="2926386"/>
          </a:xfrm>
          <a:prstGeom prst="rect">
            <a:avLst/>
          </a:prstGeom>
          <a:noFill/>
          <a:ln w="9525">
            <a:noFill/>
            <a:miter lim="800000"/>
            <a:headEnd/>
            <a:tailEnd/>
          </a:ln>
          <a:effectLst/>
        </p:spPr>
        <p:txBody>
          <a:bodyPr anchor="ctr"/>
          <a:lstStyle/>
          <a:p>
            <a:r>
              <a:rPr lang="en-US" sz="2000" dirty="0" err="1">
                <a:solidFill>
                  <a:srgbClr val="0000FF"/>
                </a:solidFill>
              </a:rPr>
              <a:t>Hubungan</a:t>
            </a:r>
            <a:r>
              <a:rPr lang="en-US" sz="2000" dirty="0">
                <a:solidFill>
                  <a:srgbClr val="0000FF"/>
                </a:solidFill>
              </a:rPr>
              <a:t> </a:t>
            </a:r>
            <a:r>
              <a:rPr lang="en-US" sz="2000" dirty="0" err="1">
                <a:solidFill>
                  <a:srgbClr val="0000FF"/>
                </a:solidFill>
              </a:rPr>
              <a:t>keterkaitan</a:t>
            </a:r>
            <a:r>
              <a:rPr lang="en-US" sz="2000" dirty="0">
                <a:solidFill>
                  <a:srgbClr val="0000FF"/>
                </a:solidFill>
              </a:rPr>
              <a:t> </a:t>
            </a:r>
            <a:r>
              <a:rPr lang="en-US" sz="2000" dirty="0" err="1">
                <a:solidFill>
                  <a:srgbClr val="0000FF"/>
                </a:solidFill>
              </a:rPr>
              <a:t>dan</a:t>
            </a:r>
            <a:r>
              <a:rPr lang="en-US" sz="2000" dirty="0">
                <a:solidFill>
                  <a:srgbClr val="0000FF"/>
                </a:solidFill>
              </a:rPr>
              <a:t> </a:t>
            </a:r>
            <a:r>
              <a:rPr lang="en-US" sz="2000" dirty="0" err="1">
                <a:solidFill>
                  <a:srgbClr val="0000FF"/>
                </a:solidFill>
              </a:rPr>
              <a:t>ketergantungan</a:t>
            </a:r>
            <a:r>
              <a:rPr lang="en-US" sz="2000" dirty="0">
                <a:solidFill>
                  <a:srgbClr val="0000FF"/>
                </a:solidFill>
              </a:rPr>
              <a:t> </a:t>
            </a:r>
            <a:r>
              <a:rPr lang="en-US" sz="2000" dirty="0" err="1">
                <a:solidFill>
                  <a:srgbClr val="0000FF"/>
                </a:solidFill>
              </a:rPr>
              <a:t>antar</a:t>
            </a:r>
            <a:r>
              <a:rPr lang="en-US" sz="2000" dirty="0">
                <a:solidFill>
                  <a:srgbClr val="0000FF"/>
                </a:solidFill>
              </a:rPr>
              <a:t> </a:t>
            </a:r>
            <a:r>
              <a:rPr lang="en-US" sz="2000" dirty="0" err="1">
                <a:solidFill>
                  <a:srgbClr val="0000FF"/>
                </a:solidFill>
              </a:rPr>
              <a:t>keenam</a:t>
            </a:r>
            <a:r>
              <a:rPr lang="en-US" sz="2000" dirty="0">
                <a:solidFill>
                  <a:srgbClr val="0000FF"/>
                </a:solidFill>
              </a:rPr>
              <a:t> </a:t>
            </a:r>
            <a:r>
              <a:rPr lang="en-US" sz="2000" dirty="0" err="1">
                <a:solidFill>
                  <a:srgbClr val="0000FF"/>
                </a:solidFill>
              </a:rPr>
              <a:t>komponen</a:t>
            </a:r>
            <a:r>
              <a:rPr lang="en-US" sz="2000" dirty="0">
                <a:solidFill>
                  <a:srgbClr val="0000FF"/>
                </a:solidFill>
              </a:rPr>
              <a:t> </a:t>
            </a:r>
            <a:r>
              <a:rPr lang="en-US" sz="2000" dirty="0" err="1">
                <a:solidFill>
                  <a:srgbClr val="0000FF"/>
                </a:solidFill>
              </a:rPr>
              <a:t>ekosistem</a:t>
            </a:r>
            <a:r>
              <a:rPr lang="en-US" sz="2000" dirty="0">
                <a:solidFill>
                  <a:srgbClr val="0000FF"/>
                </a:solidFill>
              </a:rPr>
              <a:t> </a:t>
            </a:r>
            <a:r>
              <a:rPr lang="en-US" sz="2000" dirty="0" err="1">
                <a:solidFill>
                  <a:srgbClr val="0000FF"/>
                </a:solidFill>
              </a:rPr>
              <a:t>ini</a:t>
            </a:r>
            <a:r>
              <a:rPr lang="en-US" sz="2000" dirty="0">
                <a:solidFill>
                  <a:srgbClr val="0000FF"/>
                </a:solidFill>
              </a:rPr>
              <a:t> </a:t>
            </a:r>
            <a:r>
              <a:rPr lang="en-US" sz="2000" dirty="0" err="1">
                <a:solidFill>
                  <a:srgbClr val="0000FF"/>
                </a:solidFill>
              </a:rPr>
              <a:t>harus</a:t>
            </a:r>
            <a:r>
              <a:rPr lang="en-US" sz="2000" dirty="0">
                <a:solidFill>
                  <a:srgbClr val="0000FF"/>
                </a:solidFill>
              </a:rPr>
              <a:t> </a:t>
            </a:r>
            <a:r>
              <a:rPr lang="en-US" sz="2000" dirty="0" err="1">
                <a:solidFill>
                  <a:srgbClr val="0000FF"/>
                </a:solidFill>
              </a:rPr>
              <a:t>dipertahankan</a:t>
            </a:r>
            <a:r>
              <a:rPr lang="en-US" sz="2000" dirty="0">
                <a:solidFill>
                  <a:srgbClr val="0000FF"/>
                </a:solidFill>
              </a:rPr>
              <a:t> </a:t>
            </a:r>
            <a:r>
              <a:rPr lang="en-US" sz="2000" dirty="0" err="1">
                <a:solidFill>
                  <a:srgbClr val="0000FF"/>
                </a:solidFill>
              </a:rPr>
              <a:t>dalam</a:t>
            </a:r>
            <a:r>
              <a:rPr lang="en-US" sz="2000" dirty="0">
                <a:solidFill>
                  <a:srgbClr val="0000FF"/>
                </a:solidFill>
              </a:rPr>
              <a:t> </a:t>
            </a:r>
            <a:r>
              <a:rPr lang="en-US" sz="2000" dirty="0" err="1">
                <a:solidFill>
                  <a:srgbClr val="0000FF"/>
                </a:solidFill>
              </a:rPr>
              <a:t>kondisi</a:t>
            </a:r>
            <a:r>
              <a:rPr lang="en-US" sz="2000" dirty="0">
                <a:solidFill>
                  <a:srgbClr val="0000FF"/>
                </a:solidFill>
              </a:rPr>
              <a:t> yang </a:t>
            </a:r>
            <a:r>
              <a:rPr lang="en-US" sz="2000" dirty="0" err="1">
                <a:solidFill>
                  <a:srgbClr val="0000FF"/>
                </a:solidFill>
              </a:rPr>
              <a:t>stabil</a:t>
            </a:r>
            <a:r>
              <a:rPr lang="en-US" sz="2000" dirty="0">
                <a:solidFill>
                  <a:srgbClr val="0000FF"/>
                </a:solidFill>
              </a:rPr>
              <a:t> </a:t>
            </a:r>
            <a:r>
              <a:rPr lang="en-US" sz="2000" dirty="0" err="1">
                <a:solidFill>
                  <a:srgbClr val="0000FF"/>
                </a:solidFill>
              </a:rPr>
              <a:t>dan</a:t>
            </a:r>
            <a:r>
              <a:rPr lang="en-US" sz="2000" dirty="0">
                <a:solidFill>
                  <a:srgbClr val="0000FF"/>
                </a:solidFill>
              </a:rPr>
              <a:t> </a:t>
            </a:r>
            <a:r>
              <a:rPr lang="en-US" sz="2000" dirty="0" err="1">
                <a:solidFill>
                  <a:srgbClr val="0000FF"/>
                </a:solidFill>
              </a:rPr>
              <a:t>seimbang</a:t>
            </a:r>
            <a:r>
              <a:rPr lang="en-US" sz="2000" dirty="0">
                <a:solidFill>
                  <a:srgbClr val="0000FF"/>
                </a:solidFill>
              </a:rPr>
              <a:t>. </a:t>
            </a:r>
            <a:r>
              <a:rPr lang="en-US" sz="2000" dirty="0" err="1">
                <a:solidFill>
                  <a:srgbClr val="0000FF"/>
                </a:solidFill>
              </a:rPr>
              <a:t>Perubahan</a:t>
            </a:r>
            <a:r>
              <a:rPr lang="en-US" sz="2000" dirty="0">
                <a:solidFill>
                  <a:srgbClr val="0000FF"/>
                </a:solidFill>
              </a:rPr>
              <a:t> </a:t>
            </a:r>
            <a:r>
              <a:rPr lang="en-US" sz="2000" dirty="0" err="1">
                <a:solidFill>
                  <a:srgbClr val="0000FF"/>
                </a:solidFill>
              </a:rPr>
              <a:t>terhadap</a:t>
            </a:r>
            <a:r>
              <a:rPr lang="en-US" sz="2000" dirty="0">
                <a:solidFill>
                  <a:srgbClr val="0000FF"/>
                </a:solidFill>
              </a:rPr>
              <a:t> </a:t>
            </a:r>
            <a:r>
              <a:rPr lang="en-US" sz="2000" dirty="0" err="1">
                <a:solidFill>
                  <a:srgbClr val="0000FF"/>
                </a:solidFill>
              </a:rPr>
              <a:t>salah</a:t>
            </a:r>
            <a:r>
              <a:rPr lang="en-US" sz="2000" dirty="0">
                <a:solidFill>
                  <a:srgbClr val="0000FF"/>
                </a:solidFill>
              </a:rPr>
              <a:t> </a:t>
            </a:r>
            <a:r>
              <a:rPr lang="en-US" sz="2000" dirty="0" err="1">
                <a:solidFill>
                  <a:srgbClr val="0000FF"/>
                </a:solidFill>
              </a:rPr>
              <a:t>satu</a:t>
            </a:r>
            <a:r>
              <a:rPr lang="en-US" sz="2000" dirty="0">
                <a:solidFill>
                  <a:srgbClr val="0000FF"/>
                </a:solidFill>
              </a:rPr>
              <a:t> </a:t>
            </a:r>
            <a:r>
              <a:rPr lang="en-US" sz="2000" dirty="0" err="1">
                <a:solidFill>
                  <a:srgbClr val="0000FF"/>
                </a:solidFill>
              </a:rPr>
              <a:t>komponen</a:t>
            </a:r>
            <a:r>
              <a:rPr lang="en-US" sz="2000" dirty="0">
                <a:solidFill>
                  <a:srgbClr val="0000FF"/>
                </a:solidFill>
              </a:rPr>
              <a:t> </a:t>
            </a:r>
            <a:r>
              <a:rPr lang="en-US" sz="2000" dirty="0" err="1">
                <a:solidFill>
                  <a:srgbClr val="0000FF"/>
                </a:solidFill>
              </a:rPr>
              <a:t>akan</a:t>
            </a:r>
            <a:r>
              <a:rPr lang="en-US" sz="2000" dirty="0">
                <a:solidFill>
                  <a:srgbClr val="0000FF"/>
                </a:solidFill>
              </a:rPr>
              <a:t> </a:t>
            </a:r>
            <a:r>
              <a:rPr lang="en-US" sz="2000" dirty="0" err="1">
                <a:solidFill>
                  <a:srgbClr val="0000FF"/>
                </a:solidFill>
              </a:rPr>
              <a:t>mempengaruhi</a:t>
            </a:r>
            <a:r>
              <a:rPr lang="en-US" sz="2000" dirty="0">
                <a:solidFill>
                  <a:srgbClr val="0000FF"/>
                </a:solidFill>
              </a:rPr>
              <a:t> </a:t>
            </a:r>
            <a:r>
              <a:rPr lang="en-US" sz="2000" dirty="0" err="1">
                <a:solidFill>
                  <a:srgbClr val="0000FF"/>
                </a:solidFill>
              </a:rPr>
              <a:t>komponen</a:t>
            </a:r>
            <a:r>
              <a:rPr lang="en-US" sz="2000" dirty="0">
                <a:solidFill>
                  <a:srgbClr val="0000FF"/>
                </a:solidFill>
              </a:rPr>
              <a:t> </a:t>
            </a:r>
            <a:r>
              <a:rPr lang="en-US" sz="2000" dirty="0" err="1">
                <a:solidFill>
                  <a:srgbClr val="0000FF"/>
                </a:solidFill>
              </a:rPr>
              <a:t>lainnya</a:t>
            </a:r>
            <a:r>
              <a:rPr lang="en-US" sz="2000" dirty="0">
                <a:solidFill>
                  <a:srgbClr val="0000FF"/>
                </a:solidFill>
              </a:rPr>
              <a:t>. </a:t>
            </a:r>
          </a:p>
        </p:txBody>
      </p:sp>
      <p:sp>
        <p:nvSpPr>
          <p:cNvPr id="12330" name="Text Box 42"/>
          <p:cNvSpPr txBox="1">
            <a:spLocks noChangeArrowheads="1"/>
          </p:cNvSpPr>
          <p:nvPr/>
        </p:nvSpPr>
        <p:spPr bwMode="auto">
          <a:xfrm>
            <a:off x="228600" y="4262373"/>
            <a:ext cx="3200400" cy="2211451"/>
          </a:xfrm>
          <a:prstGeom prst="rect">
            <a:avLst/>
          </a:prstGeom>
          <a:solidFill>
            <a:srgbClr val="FFFFFF"/>
          </a:solidFill>
          <a:ln w="9525">
            <a:solidFill>
              <a:srgbClr val="0000FF"/>
            </a:solidFill>
            <a:miter lim="800000"/>
            <a:headEnd/>
            <a:tailEnd/>
          </a:ln>
        </p:spPr>
        <p:txBody>
          <a:bodyPr/>
          <a:lstStyle/>
          <a:p>
            <a:pPr marL="174625" lvl="1" indent="-58738" algn="just"/>
            <a:r>
              <a:rPr lang="en-US" dirty="0"/>
              <a:t>* </a:t>
            </a:r>
            <a:r>
              <a:rPr lang="en-US" dirty="0" err="1"/>
              <a:t>Faktor</a:t>
            </a:r>
            <a:r>
              <a:rPr lang="en-US" dirty="0"/>
              <a:t> </a:t>
            </a:r>
            <a:r>
              <a:rPr lang="en-US" dirty="0" err="1"/>
              <a:t>biotik</a:t>
            </a:r>
            <a:r>
              <a:rPr lang="en-US" dirty="0"/>
              <a:t> lain </a:t>
            </a:r>
            <a:r>
              <a:rPr lang="en-US" dirty="0" err="1"/>
              <a:t>adalah</a:t>
            </a:r>
            <a:r>
              <a:rPr lang="en-US" dirty="0"/>
              <a:t> </a:t>
            </a:r>
            <a:r>
              <a:rPr lang="en-US" dirty="0" err="1"/>
              <a:t>mikroba</a:t>
            </a:r>
            <a:r>
              <a:rPr lang="en-US" dirty="0"/>
              <a:t> </a:t>
            </a:r>
            <a:r>
              <a:rPr lang="en-US" dirty="0" err="1"/>
              <a:t>dan</a:t>
            </a:r>
            <a:r>
              <a:rPr lang="en-US" dirty="0"/>
              <a:t> </a:t>
            </a:r>
            <a:r>
              <a:rPr lang="en-US" dirty="0" err="1"/>
              <a:t>organisme</a:t>
            </a:r>
            <a:r>
              <a:rPr lang="en-US" dirty="0"/>
              <a:t> lain yang  </a:t>
            </a:r>
            <a:r>
              <a:rPr lang="en-US" dirty="0" err="1"/>
              <a:t>a.l</a:t>
            </a:r>
            <a:r>
              <a:rPr lang="en-US" dirty="0"/>
              <a:t>. </a:t>
            </a:r>
            <a:r>
              <a:rPr lang="en-US" dirty="0" err="1"/>
              <a:t>berperan</a:t>
            </a:r>
            <a:r>
              <a:rPr lang="en-US" dirty="0"/>
              <a:t> </a:t>
            </a:r>
            <a:r>
              <a:rPr lang="en-US" dirty="0" err="1"/>
              <a:t>dalam</a:t>
            </a:r>
            <a:r>
              <a:rPr lang="en-US" dirty="0"/>
              <a:t> </a:t>
            </a:r>
            <a:r>
              <a:rPr lang="en-US" dirty="0" err="1"/>
              <a:t>penguraian</a:t>
            </a:r>
            <a:r>
              <a:rPr lang="en-US" dirty="0"/>
              <a:t> </a:t>
            </a:r>
            <a:r>
              <a:rPr lang="en-US" dirty="0" err="1"/>
              <a:t>bahan</a:t>
            </a:r>
            <a:r>
              <a:rPr lang="en-US" dirty="0"/>
              <a:t> </a:t>
            </a:r>
            <a:r>
              <a:rPr lang="en-US" dirty="0" err="1"/>
              <a:t>organik</a:t>
            </a:r>
            <a:r>
              <a:rPr lang="en-US" dirty="0"/>
              <a:t>; </a:t>
            </a:r>
            <a:r>
              <a:rPr lang="en-US" dirty="0" err="1"/>
              <a:t>dan</a:t>
            </a:r>
            <a:r>
              <a:rPr lang="en-US" dirty="0"/>
              <a:t> </a:t>
            </a:r>
            <a:r>
              <a:rPr lang="en-US" dirty="0" err="1"/>
              <a:t>dapat</a:t>
            </a:r>
            <a:r>
              <a:rPr lang="en-US" dirty="0"/>
              <a:t> </a:t>
            </a:r>
            <a:r>
              <a:rPr lang="en-US" dirty="0" err="1"/>
              <a:t>ditemukan</a:t>
            </a:r>
            <a:r>
              <a:rPr lang="en-US" dirty="0"/>
              <a:t> di </a:t>
            </a:r>
            <a:r>
              <a:rPr lang="en-US" dirty="0" err="1"/>
              <a:t>tanah</a:t>
            </a:r>
            <a:r>
              <a:rPr lang="en-US" dirty="0"/>
              <a:t>, air, </a:t>
            </a:r>
            <a:r>
              <a:rPr lang="en-US" dirty="0" err="1"/>
              <a:t>udara</a:t>
            </a:r>
            <a:r>
              <a:rPr lang="en-US" dirty="0"/>
              <a:t> </a:t>
            </a:r>
            <a:r>
              <a:rPr lang="en-US" dirty="0" err="1"/>
              <a:t>atau</a:t>
            </a:r>
            <a:r>
              <a:rPr lang="en-US" dirty="0"/>
              <a:t> </a:t>
            </a:r>
            <a:r>
              <a:rPr lang="en-US" dirty="0" err="1"/>
              <a:t>pada</a:t>
            </a:r>
            <a:r>
              <a:rPr lang="en-US" dirty="0"/>
              <a:t> </a:t>
            </a:r>
            <a:r>
              <a:rPr lang="en-US" dirty="0" err="1"/>
              <a:t>organisme</a:t>
            </a:r>
            <a:r>
              <a:rPr lang="en-US" dirty="0"/>
              <a:t> lain.</a:t>
            </a:r>
          </a:p>
        </p:txBody>
      </p:sp>
      <p:grpSp>
        <p:nvGrpSpPr>
          <p:cNvPr id="12335" name="Group 47"/>
          <p:cNvGrpSpPr>
            <a:grpSpLocks/>
          </p:cNvGrpSpPr>
          <p:nvPr/>
        </p:nvGrpSpPr>
        <p:grpSpPr bwMode="auto">
          <a:xfrm>
            <a:off x="3810000" y="1185863"/>
            <a:ext cx="5029200" cy="5287962"/>
            <a:chOff x="384" y="0"/>
            <a:chExt cx="3792" cy="3955"/>
          </a:xfrm>
        </p:grpSpPr>
        <p:grpSp>
          <p:nvGrpSpPr>
            <p:cNvPr id="12293" name="Group 5"/>
            <p:cNvGrpSpPr>
              <a:grpSpLocks/>
            </p:cNvGrpSpPr>
            <p:nvPr/>
          </p:nvGrpSpPr>
          <p:grpSpPr bwMode="auto">
            <a:xfrm>
              <a:off x="384" y="0"/>
              <a:ext cx="3740" cy="3452"/>
              <a:chOff x="631" y="2941"/>
              <a:chExt cx="9900" cy="8640"/>
            </a:xfrm>
          </p:grpSpPr>
          <p:sp>
            <p:nvSpPr>
              <p:cNvPr id="12294" name="Oval 6"/>
              <p:cNvSpPr>
                <a:spLocks noChangeArrowheads="1"/>
              </p:cNvSpPr>
              <p:nvPr/>
            </p:nvSpPr>
            <p:spPr bwMode="auto">
              <a:xfrm>
                <a:off x="5491" y="5101"/>
                <a:ext cx="360" cy="360"/>
              </a:xfrm>
              <a:prstGeom prst="ellipse">
                <a:avLst/>
              </a:prstGeom>
              <a:gradFill rotWithShape="0">
                <a:gsLst>
                  <a:gs pos="0">
                    <a:srgbClr val="FFFFFF"/>
                  </a:gs>
                  <a:gs pos="50000">
                    <a:srgbClr val="993366"/>
                  </a:gs>
                  <a:gs pos="100000">
                    <a:srgbClr val="FFFFFF"/>
                  </a:gs>
                </a:gsLst>
                <a:lin ang="5400000" scaled="1"/>
              </a:gradFill>
              <a:ln w="9525">
                <a:solidFill>
                  <a:srgbClr val="0000FF"/>
                </a:solidFill>
                <a:round/>
                <a:headEnd/>
                <a:tailEnd/>
              </a:ln>
              <a:effectLst>
                <a:prstShdw prst="shdw17" dist="17961" dir="2700000">
                  <a:srgbClr val="0000FF">
                    <a:gamma/>
                    <a:shade val="60000"/>
                    <a:invGamma/>
                  </a:srgbClr>
                </a:prstShdw>
              </a:effectLst>
            </p:spPr>
            <p:txBody>
              <a:bodyPr/>
              <a:lstStyle/>
              <a:p>
                <a:endParaRPr lang="id-ID"/>
              </a:p>
            </p:txBody>
          </p:sp>
          <p:sp>
            <p:nvSpPr>
              <p:cNvPr id="12295" name="Oval 7"/>
              <p:cNvSpPr>
                <a:spLocks noChangeArrowheads="1"/>
              </p:cNvSpPr>
              <p:nvPr/>
            </p:nvSpPr>
            <p:spPr bwMode="auto">
              <a:xfrm>
                <a:off x="5491" y="10501"/>
                <a:ext cx="360" cy="360"/>
              </a:xfrm>
              <a:prstGeom prst="ellipse">
                <a:avLst/>
              </a:prstGeom>
              <a:gradFill rotWithShape="0">
                <a:gsLst>
                  <a:gs pos="0">
                    <a:srgbClr val="FFFFFF"/>
                  </a:gs>
                  <a:gs pos="50000">
                    <a:srgbClr val="00CCFF"/>
                  </a:gs>
                  <a:gs pos="100000">
                    <a:srgbClr val="FFFFFF"/>
                  </a:gs>
                </a:gsLst>
                <a:lin ang="5400000" scaled="1"/>
              </a:gradFill>
              <a:ln w="9525">
                <a:solidFill>
                  <a:srgbClr val="0000FF"/>
                </a:solidFill>
                <a:round/>
                <a:headEnd/>
                <a:tailEnd/>
              </a:ln>
              <a:effectLst>
                <a:prstShdw prst="shdw17" dist="17961" dir="2700000">
                  <a:srgbClr val="0000FF">
                    <a:gamma/>
                    <a:shade val="60000"/>
                    <a:invGamma/>
                  </a:srgbClr>
                </a:prstShdw>
              </a:effectLst>
            </p:spPr>
            <p:txBody>
              <a:bodyPr/>
              <a:lstStyle/>
              <a:p>
                <a:endParaRPr lang="id-ID"/>
              </a:p>
            </p:txBody>
          </p:sp>
          <p:sp>
            <p:nvSpPr>
              <p:cNvPr id="12296" name="Oval 8"/>
              <p:cNvSpPr>
                <a:spLocks noChangeArrowheads="1"/>
              </p:cNvSpPr>
              <p:nvPr/>
            </p:nvSpPr>
            <p:spPr bwMode="auto">
              <a:xfrm>
                <a:off x="3151" y="6541"/>
                <a:ext cx="360" cy="360"/>
              </a:xfrm>
              <a:prstGeom prst="ellipse">
                <a:avLst/>
              </a:prstGeom>
              <a:gradFill rotWithShape="0">
                <a:gsLst>
                  <a:gs pos="0">
                    <a:srgbClr val="FFFFFF"/>
                  </a:gs>
                  <a:gs pos="50000">
                    <a:srgbClr val="339966"/>
                  </a:gs>
                  <a:gs pos="100000">
                    <a:srgbClr val="FFFFFF"/>
                  </a:gs>
                </a:gsLst>
                <a:lin ang="5400000" scaled="1"/>
              </a:gradFill>
              <a:ln w="9525">
                <a:solidFill>
                  <a:srgbClr val="0000FF"/>
                </a:solidFill>
                <a:round/>
                <a:headEnd/>
                <a:tailEnd/>
              </a:ln>
              <a:effectLst>
                <a:prstShdw prst="shdw17" dist="17961" dir="2700000">
                  <a:srgbClr val="0000FF">
                    <a:gamma/>
                    <a:shade val="60000"/>
                    <a:invGamma/>
                  </a:srgbClr>
                </a:prstShdw>
              </a:effectLst>
            </p:spPr>
            <p:txBody>
              <a:bodyPr/>
              <a:lstStyle/>
              <a:p>
                <a:endParaRPr lang="id-ID"/>
              </a:p>
            </p:txBody>
          </p:sp>
          <p:sp>
            <p:nvSpPr>
              <p:cNvPr id="12297" name="Oval 9"/>
              <p:cNvSpPr>
                <a:spLocks noChangeArrowheads="1"/>
              </p:cNvSpPr>
              <p:nvPr/>
            </p:nvSpPr>
            <p:spPr bwMode="auto">
              <a:xfrm>
                <a:off x="7831" y="6541"/>
                <a:ext cx="360" cy="360"/>
              </a:xfrm>
              <a:prstGeom prst="ellipse">
                <a:avLst/>
              </a:prstGeom>
              <a:gradFill rotWithShape="0">
                <a:gsLst>
                  <a:gs pos="0">
                    <a:srgbClr val="FFFFFF"/>
                  </a:gs>
                  <a:gs pos="50000">
                    <a:srgbClr val="FF9900"/>
                  </a:gs>
                  <a:gs pos="100000">
                    <a:srgbClr val="FFFFFF"/>
                  </a:gs>
                </a:gsLst>
                <a:lin ang="5400000" scaled="1"/>
              </a:gradFill>
              <a:ln w="9525">
                <a:solidFill>
                  <a:srgbClr val="0000FF"/>
                </a:solidFill>
                <a:round/>
                <a:headEnd/>
                <a:tailEnd/>
              </a:ln>
              <a:effectLst>
                <a:prstShdw prst="shdw17" dist="17961" dir="2700000">
                  <a:srgbClr val="0000FF">
                    <a:gamma/>
                    <a:shade val="60000"/>
                    <a:invGamma/>
                  </a:srgbClr>
                </a:prstShdw>
              </a:effectLst>
            </p:spPr>
            <p:txBody>
              <a:bodyPr/>
              <a:lstStyle/>
              <a:p>
                <a:endParaRPr lang="id-ID"/>
              </a:p>
            </p:txBody>
          </p:sp>
          <p:sp>
            <p:nvSpPr>
              <p:cNvPr id="12298" name="Oval 10"/>
              <p:cNvSpPr>
                <a:spLocks noChangeArrowheads="1"/>
              </p:cNvSpPr>
              <p:nvPr/>
            </p:nvSpPr>
            <p:spPr bwMode="auto">
              <a:xfrm>
                <a:off x="3151" y="9241"/>
                <a:ext cx="360" cy="360"/>
              </a:xfrm>
              <a:prstGeom prst="ellipse">
                <a:avLst/>
              </a:prstGeom>
              <a:gradFill rotWithShape="0">
                <a:gsLst>
                  <a:gs pos="0">
                    <a:srgbClr val="FFFFFF"/>
                  </a:gs>
                  <a:gs pos="50000">
                    <a:srgbClr val="969696"/>
                  </a:gs>
                  <a:gs pos="100000">
                    <a:srgbClr val="FFFFFF"/>
                  </a:gs>
                </a:gsLst>
                <a:lin ang="5400000" scaled="1"/>
              </a:gradFill>
              <a:ln w="9525">
                <a:solidFill>
                  <a:srgbClr val="0000FF"/>
                </a:solidFill>
                <a:round/>
                <a:headEnd/>
                <a:tailEnd/>
              </a:ln>
              <a:effectLst>
                <a:prstShdw prst="shdw17" dist="17961" dir="2700000">
                  <a:srgbClr val="0000FF">
                    <a:gamma/>
                    <a:shade val="60000"/>
                    <a:invGamma/>
                  </a:srgbClr>
                </a:prstShdw>
              </a:effectLst>
            </p:spPr>
            <p:txBody>
              <a:bodyPr/>
              <a:lstStyle/>
              <a:p>
                <a:endParaRPr lang="id-ID"/>
              </a:p>
            </p:txBody>
          </p:sp>
          <p:sp>
            <p:nvSpPr>
              <p:cNvPr id="12299" name="Oval 11"/>
              <p:cNvSpPr>
                <a:spLocks noChangeArrowheads="1"/>
              </p:cNvSpPr>
              <p:nvPr/>
            </p:nvSpPr>
            <p:spPr bwMode="auto">
              <a:xfrm>
                <a:off x="7831" y="9241"/>
                <a:ext cx="360" cy="360"/>
              </a:xfrm>
              <a:prstGeom prst="ellipse">
                <a:avLst/>
              </a:prstGeom>
              <a:gradFill rotWithShape="0">
                <a:gsLst>
                  <a:gs pos="0">
                    <a:srgbClr val="FFFFFF"/>
                  </a:gs>
                  <a:gs pos="50000">
                    <a:srgbClr val="0000FF"/>
                  </a:gs>
                  <a:gs pos="100000">
                    <a:srgbClr val="FFFFFF"/>
                  </a:gs>
                </a:gsLst>
                <a:lin ang="5400000" scaled="1"/>
              </a:gradFill>
              <a:ln w="9525">
                <a:solidFill>
                  <a:srgbClr val="0000FF"/>
                </a:solidFill>
                <a:round/>
                <a:headEnd/>
                <a:tailEnd/>
              </a:ln>
              <a:effectLst>
                <a:prstShdw prst="shdw17" dist="17961" dir="2700000">
                  <a:srgbClr val="0000FF">
                    <a:gamma/>
                    <a:shade val="60000"/>
                    <a:invGamma/>
                  </a:srgbClr>
                </a:prstShdw>
              </a:effectLst>
            </p:spPr>
            <p:txBody>
              <a:bodyPr/>
              <a:lstStyle/>
              <a:p>
                <a:endParaRPr lang="id-ID"/>
              </a:p>
            </p:txBody>
          </p:sp>
          <p:sp>
            <p:nvSpPr>
              <p:cNvPr id="12300" name="Line 12"/>
              <p:cNvSpPr>
                <a:spLocks noChangeShapeType="1"/>
              </p:cNvSpPr>
              <p:nvPr/>
            </p:nvSpPr>
            <p:spPr bwMode="auto">
              <a:xfrm>
                <a:off x="5671" y="5641"/>
                <a:ext cx="0" cy="4680"/>
              </a:xfrm>
              <a:prstGeom prst="line">
                <a:avLst/>
              </a:prstGeom>
              <a:noFill/>
              <a:ln w="19050">
                <a:solidFill>
                  <a:srgbClr val="0000FF"/>
                </a:solidFill>
                <a:round/>
                <a:headEnd type="triangle" w="med" len="med"/>
                <a:tailEnd type="triangle" w="med" len="med"/>
              </a:ln>
            </p:spPr>
            <p:txBody>
              <a:bodyPr/>
              <a:lstStyle/>
              <a:p>
                <a:endParaRPr lang="id-ID"/>
              </a:p>
            </p:txBody>
          </p:sp>
          <p:sp>
            <p:nvSpPr>
              <p:cNvPr id="12301" name="Line 13"/>
              <p:cNvSpPr>
                <a:spLocks noChangeShapeType="1"/>
              </p:cNvSpPr>
              <p:nvPr/>
            </p:nvSpPr>
            <p:spPr bwMode="auto">
              <a:xfrm flipH="1">
                <a:off x="3511" y="5281"/>
                <a:ext cx="1800" cy="1260"/>
              </a:xfrm>
              <a:prstGeom prst="line">
                <a:avLst/>
              </a:prstGeom>
              <a:noFill/>
              <a:ln w="19050">
                <a:solidFill>
                  <a:srgbClr val="0000FF"/>
                </a:solidFill>
                <a:round/>
                <a:headEnd type="triangle" w="med" len="med"/>
                <a:tailEnd type="triangle" w="med" len="med"/>
              </a:ln>
            </p:spPr>
            <p:txBody>
              <a:bodyPr/>
              <a:lstStyle/>
              <a:p>
                <a:endParaRPr lang="id-ID"/>
              </a:p>
            </p:txBody>
          </p:sp>
          <p:sp>
            <p:nvSpPr>
              <p:cNvPr id="12302" name="Line 14"/>
              <p:cNvSpPr>
                <a:spLocks noChangeShapeType="1"/>
              </p:cNvSpPr>
              <p:nvPr/>
            </p:nvSpPr>
            <p:spPr bwMode="auto">
              <a:xfrm>
                <a:off x="6031" y="5281"/>
                <a:ext cx="1800" cy="1260"/>
              </a:xfrm>
              <a:prstGeom prst="line">
                <a:avLst/>
              </a:prstGeom>
              <a:noFill/>
              <a:ln w="19050">
                <a:solidFill>
                  <a:srgbClr val="0000FF"/>
                </a:solidFill>
                <a:round/>
                <a:headEnd type="triangle" w="med" len="med"/>
                <a:tailEnd type="triangle" w="med" len="med"/>
              </a:ln>
            </p:spPr>
            <p:txBody>
              <a:bodyPr/>
              <a:lstStyle/>
              <a:p>
                <a:endParaRPr lang="id-ID"/>
              </a:p>
            </p:txBody>
          </p:sp>
          <p:sp>
            <p:nvSpPr>
              <p:cNvPr id="12303" name="Line 15"/>
              <p:cNvSpPr>
                <a:spLocks noChangeShapeType="1"/>
              </p:cNvSpPr>
              <p:nvPr/>
            </p:nvSpPr>
            <p:spPr bwMode="auto">
              <a:xfrm>
                <a:off x="3511" y="9601"/>
                <a:ext cx="1800" cy="1080"/>
              </a:xfrm>
              <a:prstGeom prst="line">
                <a:avLst/>
              </a:prstGeom>
              <a:noFill/>
              <a:ln w="19050">
                <a:solidFill>
                  <a:srgbClr val="0000FF"/>
                </a:solidFill>
                <a:round/>
                <a:headEnd type="triangle" w="med" len="med"/>
                <a:tailEnd type="triangle" w="med" len="med"/>
              </a:ln>
            </p:spPr>
            <p:txBody>
              <a:bodyPr/>
              <a:lstStyle/>
              <a:p>
                <a:endParaRPr lang="id-ID"/>
              </a:p>
            </p:txBody>
          </p:sp>
          <p:sp>
            <p:nvSpPr>
              <p:cNvPr id="12304" name="Line 16"/>
              <p:cNvSpPr>
                <a:spLocks noChangeShapeType="1"/>
              </p:cNvSpPr>
              <p:nvPr/>
            </p:nvSpPr>
            <p:spPr bwMode="auto">
              <a:xfrm flipV="1">
                <a:off x="6031" y="9601"/>
                <a:ext cx="1800" cy="1080"/>
              </a:xfrm>
              <a:prstGeom prst="line">
                <a:avLst/>
              </a:prstGeom>
              <a:noFill/>
              <a:ln w="19050">
                <a:solidFill>
                  <a:srgbClr val="0000FF"/>
                </a:solidFill>
                <a:round/>
                <a:headEnd type="triangle" w="med" len="med"/>
                <a:tailEnd type="triangle" w="med" len="med"/>
              </a:ln>
            </p:spPr>
            <p:txBody>
              <a:bodyPr/>
              <a:lstStyle/>
              <a:p>
                <a:endParaRPr lang="id-ID"/>
              </a:p>
            </p:txBody>
          </p:sp>
          <p:sp>
            <p:nvSpPr>
              <p:cNvPr id="12305" name="Line 17"/>
              <p:cNvSpPr>
                <a:spLocks noChangeShapeType="1"/>
              </p:cNvSpPr>
              <p:nvPr/>
            </p:nvSpPr>
            <p:spPr bwMode="auto">
              <a:xfrm>
                <a:off x="3151" y="6901"/>
                <a:ext cx="0" cy="2340"/>
              </a:xfrm>
              <a:prstGeom prst="line">
                <a:avLst/>
              </a:prstGeom>
              <a:noFill/>
              <a:ln w="19050">
                <a:solidFill>
                  <a:srgbClr val="0000FF"/>
                </a:solidFill>
                <a:round/>
                <a:headEnd type="triangle" w="med" len="med"/>
                <a:tailEnd type="triangle" w="med" len="med"/>
              </a:ln>
            </p:spPr>
            <p:txBody>
              <a:bodyPr/>
              <a:lstStyle/>
              <a:p>
                <a:endParaRPr lang="id-ID"/>
              </a:p>
            </p:txBody>
          </p:sp>
          <p:sp>
            <p:nvSpPr>
              <p:cNvPr id="12306" name="Line 18"/>
              <p:cNvSpPr>
                <a:spLocks noChangeShapeType="1"/>
              </p:cNvSpPr>
              <p:nvPr/>
            </p:nvSpPr>
            <p:spPr bwMode="auto">
              <a:xfrm>
                <a:off x="8191" y="6901"/>
                <a:ext cx="0" cy="2340"/>
              </a:xfrm>
              <a:prstGeom prst="line">
                <a:avLst/>
              </a:prstGeom>
              <a:noFill/>
              <a:ln w="19050">
                <a:solidFill>
                  <a:srgbClr val="0000FF"/>
                </a:solidFill>
                <a:round/>
                <a:headEnd type="triangle" w="med" len="med"/>
                <a:tailEnd type="triangle" w="med" len="med"/>
              </a:ln>
            </p:spPr>
            <p:txBody>
              <a:bodyPr/>
              <a:lstStyle/>
              <a:p>
                <a:endParaRPr lang="id-ID"/>
              </a:p>
            </p:txBody>
          </p:sp>
          <p:sp>
            <p:nvSpPr>
              <p:cNvPr id="12307" name="Line 19"/>
              <p:cNvSpPr>
                <a:spLocks noChangeShapeType="1"/>
              </p:cNvSpPr>
              <p:nvPr/>
            </p:nvSpPr>
            <p:spPr bwMode="auto">
              <a:xfrm>
                <a:off x="3511" y="6721"/>
                <a:ext cx="4320" cy="0"/>
              </a:xfrm>
              <a:prstGeom prst="line">
                <a:avLst/>
              </a:prstGeom>
              <a:noFill/>
              <a:ln w="19050">
                <a:solidFill>
                  <a:srgbClr val="0000FF"/>
                </a:solidFill>
                <a:round/>
                <a:headEnd type="triangle" w="med" len="med"/>
                <a:tailEnd type="triangle" w="med" len="med"/>
              </a:ln>
            </p:spPr>
            <p:txBody>
              <a:bodyPr/>
              <a:lstStyle/>
              <a:p>
                <a:endParaRPr lang="id-ID"/>
              </a:p>
            </p:txBody>
          </p:sp>
          <p:sp>
            <p:nvSpPr>
              <p:cNvPr id="12308" name="Line 20"/>
              <p:cNvSpPr>
                <a:spLocks noChangeShapeType="1"/>
              </p:cNvSpPr>
              <p:nvPr/>
            </p:nvSpPr>
            <p:spPr bwMode="auto">
              <a:xfrm>
                <a:off x="3511" y="9421"/>
                <a:ext cx="4320" cy="0"/>
              </a:xfrm>
              <a:prstGeom prst="line">
                <a:avLst/>
              </a:prstGeom>
              <a:noFill/>
              <a:ln w="9525">
                <a:solidFill>
                  <a:srgbClr val="0000FF"/>
                </a:solidFill>
                <a:round/>
                <a:headEnd type="triangle" w="med" len="med"/>
                <a:tailEnd type="triangle" w="med" len="med"/>
              </a:ln>
            </p:spPr>
            <p:txBody>
              <a:bodyPr/>
              <a:lstStyle/>
              <a:p>
                <a:endParaRPr lang="id-ID"/>
              </a:p>
            </p:txBody>
          </p:sp>
          <p:sp>
            <p:nvSpPr>
              <p:cNvPr id="12309" name="Line 21"/>
              <p:cNvSpPr>
                <a:spLocks noChangeShapeType="1"/>
              </p:cNvSpPr>
              <p:nvPr/>
            </p:nvSpPr>
            <p:spPr bwMode="auto">
              <a:xfrm>
                <a:off x="3691" y="6901"/>
                <a:ext cx="4140" cy="2340"/>
              </a:xfrm>
              <a:prstGeom prst="line">
                <a:avLst/>
              </a:prstGeom>
              <a:noFill/>
              <a:ln w="19050">
                <a:solidFill>
                  <a:srgbClr val="0000FF"/>
                </a:solidFill>
                <a:round/>
                <a:headEnd type="triangle" w="med" len="med"/>
                <a:tailEnd type="triangle" w="med" len="med"/>
              </a:ln>
            </p:spPr>
            <p:txBody>
              <a:bodyPr/>
              <a:lstStyle/>
              <a:p>
                <a:endParaRPr lang="id-ID"/>
              </a:p>
            </p:txBody>
          </p:sp>
          <p:sp>
            <p:nvSpPr>
              <p:cNvPr id="12310" name="Line 22"/>
              <p:cNvSpPr>
                <a:spLocks noChangeShapeType="1"/>
              </p:cNvSpPr>
              <p:nvPr/>
            </p:nvSpPr>
            <p:spPr bwMode="auto">
              <a:xfrm>
                <a:off x="3511" y="6901"/>
                <a:ext cx="1980" cy="3420"/>
              </a:xfrm>
              <a:prstGeom prst="line">
                <a:avLst/>
              </a:prstGeom>
              <a:noFill/>
              <a:ln w="19050">
                <a:solidFill>
                  <a:srgbClr val="0000FF"/>
                </a:solidFill>
                <a:round/>
                <a:headEnd type="triangle" w="med" len="med"/>
                <a:tailEnd type="triangle" w="med" len="med"/>
              </a:ln>
            </p:spPr>
            <p:txBody>
              <a:bodyPr/>
              <a:lstStyle/>
              <a:p>
                <a:endParaRPr lang="id-ID"/>
              </a:p>
            </p:txBody>
          </p:sp>
          <p:sp>
            <p:nvSpPr>
              <p:cNvPr id="12311" name="Line 23"/>
              <p:cNvSpPr>
                <a:spLocks noChangeShapeType="1"/>
              </p:cNvSpPr>
              <p:nvPr/>
            </p:nvSpPr>
            <p:spPr bwMode="auto">
              <a:xfrm flipH="1">
                <a:off x="5851" y="6901"/>
                <a:ext cx="1980" cy="3420"/>
              </a:xfrm>
              <a:prstGeom prst="line">
                <a:avLst/>
              </a:prstGeom>
              <a:noFill/>
              <a:ln w="19050">
                <a:solidFill>
                  <a:srgbClr val="0000FF"/>
                </a:solidFill>
                <a:round/>
                <a:headEnd type="triangle" w="med" len="med"/>
                <a:tailEnd type="triangle" w="med" len="med"/>
              </a:ln>
            </p:spPr>
            <p:txBody>
              <a:bodyPr/>
              <a:lstStyle/>
              <a:p>
                <a:endParaRPr lang="id-ID"/>
              </a:p>
            </p:txBody>
          </p:sp>
          <p:sp>
            <p:nvSpPr>
              <p:cNvPr id="12312" name="Line 24"/>
              <p:cNvSpPr>
                <a:spLocks noChangeShapeType="1"/>
              </p:cNvSpPr>
              <p:nvPr/>
            </p:nvSpPr>
            <p:spPr bwMode="auto">
              <a:xfrm flipH="1">
                <a:off x="3331" y="5461"/>
                <a:ext cx="2160" cy="3780"/>
              </a:xfrm>
              <a:prstGeom prst="line">
                <a:avLst/>
              </a:prstGeom>
              <a:noFill/>
              <a:ln w="19050">
                <a:solidFill>
                  <a:srgbClr val="0000FF"/>
                </a:solidFill>
                <a:round/>
                <a:headEnd type="triangle" w="med" len="med"/>
                <a:tailEnd type="triangle" w="med" len="med"/>
              </a:ln>
            </p:spPr>
            <p:txBody>
              <a:bodyPr/>
              <a:lstStyle/>
              <a:p>
                <a:endParaRPr lang="id-ID"/>
              </a:p>
            </p:txBody>
          </p:sp>
          <p:sp>
            <p:nvSpPr>
              <p:cNvPr id="12313" name="Line 25"/>
              <p:cNvSpPr>
                <a:spLocks noChangeShapeType="1"/>
              </p:cNvSpPr>
              <p:nvPr/>
            </p:nvSpPr>
            <p:spPr bwMode="auto">
              <a:xfrm>
                <a:off x="5851" y="5461"/>
                <a:ext cx="2160" cy="3780"/>
              </a:xfrm>
              <a:prstGeom prst="line">
                <a:avLst/>
              </a:prstGeom>
              <a:noFill/>
              <a:ln w="19050">
                <a:solidFill>
                  <a:srgbClr val="0000FF"/>
                </a:solidFill>
                <a:round/>
                <a:headEnd type="triangle" w="med" len="med"/>
                <a:tailEnd type="triangle" w="med" len="med"/>
              </a:ln>
            </p:spPr>
            <p:txBody>
              <a:bodyPr/>
              <a:lstStyle/>
              <a:p>
                <a:endParaRPr lang="id-ID"/>
              </a:p>
            </p:txBody>
          </p:sp>
          <p:sp>
            <p:nvSpPr>
              <p:cNvPr id="12314" name="Line 26"/>
              <p:cNvSpPr>
                <a:spLocks noChangeShapeType="1"/>
              </p:cNvSpPr>
              <p:nvPr/>
            </p:nvSpPr>
            <p:spPr bwMode="auto">
              <a:xfrm flipH="1">
                <a:off x="3511" y="6901"/>
                <a:ext cx="4140" cy="2340"/>
              </a:xfrm>
              <a:prstGeom prst="line">
                <a:avLst/>
              </a:prstGeom>
              <a:noFill/>
              <a:ln w="19050">
                <a:solidFill>
                  <a:srgbClr val="0000FF"/>
                </a:solidFill>
                <a:round/>
                <a:headEnd type="triangle" w="med" len="med"/>
                <a:tailEnd type="triangle" w="med" len="med"/>
              </a:ln>
            </p:spPr>
            <p:txBody>
              <a:bodyPr/>
              <a:lstStyle/>
              <a:p>
                <a:endParaRPr lang="id-ID"/>
              </a:p>
            </p:txBody>
          </p:sp>
          <p:sp>
            <p:nvSpPr>
              <p:cNvPr id="12315" name="Line 27"/>
              <p:cNvSpPr>
                <a:spLocks noChangeShapeType="1"/>
              </p:cNvSpPr>
              <p:nvPr/>
            </p:nvSpPr>
            <p:spPr bwMode="auto">
              <a:xfrm>
                <a:off x="991" y="7981"/>
                <a:ext cx="9540" cy="0"/>
              </a:xfrm>
              <a:prstGeom prst="line">
                <a:avLst/>
              </a:prstGeom>
              <a:noFill/>
              <a:ln w="19050">
                <a:solidFill>
                  <a:srgbClr val="0000FF"/>
                </a:solidFill>
                <a:prstDash val="dash"/>
                <a:round/>
                <a:headEnd/>
                <a:tailEnd/>
              </a:ln>
            </p:spPr>
            <p:txBody>
              <a:bodyPr/>
              <a:lstStyle/>
              <a:p>
                <a:endParaRPr lang="id-ID"/>
              </a:p>
            </p:txBody>
          </p:sp>
          <p:sp>
            <p:nvSpPr>
              <p:cNvPr id="12316" name="Text Box 28"/>
              <p:cNvSpPr txBox="1">
                <a:spLocks noChangeArrowheads="1"/>
              </p:cNvSpPr>
              <p:nvPr/>
            </p:nvSpPr>
            <p:spPr bwMode="auto">
              <a:xfrm>
                <a:off x="4411" y="4381"/>
                <a:ext cx="2520" cy="540"/>
              </a:xfrm>
              <a:prstGeom prst="rect">
                <a:avLst/>
              </a:prstGeom>
              <a:solidFill>
                <a:srgbClr val="993366"/>
              </a:solidFill>
              <a:ln w="9525">
                <a:solidFill>
                  <a:srgbClr val="0000FF"/>
                </a:solidFill>
                <a:miter lim="800000"/>
                <a:headEnd/>
                <a:tailEnd/>
              </a:ln>
            </p:spPr>
            <p:txBody>
              <a:bodyPr/>
              <a:lstStyle/>
              <a:p>
                <a:pPr algn="ctr"/>
                <a:r>
                  <a:rPr lang="en-US" sz="1400" b="1">
                    <a:solidFill>
                      <a:srgbClr val="FFFFFF"/>
                    </a:solidFill>
                  </a:rPr>
                  <a:t>MANUSIA</a:t>
                </a:r>
                <a:endParaRPr lang="en-US" sz="1400"/>
              </a:p>
            </p:txBody>
          </p:sp>
          <p:sp>
            <p:nvSpPr>
              <p:cNvPr id="12317" name="Text Box 29"/>
              <p:cNvSpPr txBox="1">
                <a:spLocks noChangeArrowheads="1"/>
              </p:cNvSpPr>
              <p:nvPr/>
            </p:nvSpPr>
            <p:spPr bwMode="auto">
              <a:xfrm>
                <a:off x="8371" y="6361"/>
                <a:ext cx="1800" cy="540"/>
              </a:xfrm>
              <a:prstGeom prst="rect">
                <a:avLst/>
              </a:prstGeom>
              <a:solidFill>
                <a:srgbClr val="FF9900"/>
              </a:solidFill>
              <a:ln w="9525">
                <a:solidFill>
                  <a:srgbClr val="0000FF"/>
                </a:solidFill>
                <a:miter lim="800000"/>
                <a:headEnd/>
                <a:tailEnd/>
              </a:ln>
            </p:spPr>
            <p:txBody>
              <a:bodyPr/>
              <a:lstStyle/>
              <a:p>
                <a:pPr algn="ctr"/>
                <a:r>
                  <a:rPr lang="en-US" sz="1200" b="1">
                    <a:solidFill>
                      <a:srgbClr val="FFFFFF"/>
                    </a:solidFill>
                  </a:rPr>
                  <a:t>HEWAN</a:t>
                </a:r>
                <a:r>
                  <a:rPr lang="en-US" b="1">
                    <a:solidFill>
                      <a:srgbClr val="FFFFFF"/>
                    </a:solidFill>
                  </a:rPr>
                  <a:t>*</a:t>
                </a:r>
                <a:endParaRPr lang="en-US"/>
              </a:p>
            </p:txBody>
          </p:sp>
          <p:sp>
            <p:nvSpPr>
              <p:cNvPr id="12318" name="Text Box 30"/>
              <p:cNvSpPr txBox="1">
                <a:spLocks noChangeArrowheads="1"/>
              </p:cNvSpPr>
              <p:nvPr/>
            </p:nvSpPr>
            <p:spPr bwMode="auto">
              <a:xfrm>
                <a:off x="631" y="6361"/>
                <a:ext cx="2340" cy="540"/>
              </a:xfrm>
              <a:prstGeom prst="rect">
                <a:avLst/>
              </a:prstGeom>
              <a:solidFill>
                <a:srgbClr val="339966"/>
              </a:solidFill>
              <a:ln w="9525">
                <a:solidFill>
                  <a:srgbClr val="0000FF"/>
                </a:solidFill>
                <a:miter lim="800000"/>
                <a:headEnd/>
                <a:tailEnd/>
              </a:ln>
            </p:spPr>
            <p:txBody>
              <a:bodyPr/>
              <a:lstStyle/>
              <a:p>
                <a:pPr algn="ctr"/>
                <a:r>
                  <a:rPr lang="en-US" sz="1200" b="1">
                    <a:solidFill>
                      <a:srgbClr val="FFFFFF"/>
                    </a:solidFill>
                  </a:rPr>
                  <a:t>TUMBUHAN*</a:t>
                </a:r>
                <a:endParaRPr lang="en-US" sz="1200"/>
              </a:p>
            </p:txBody>
          </p:sp>
          <p:sp>
            <p:nvSpPr>
              <p:cNvPr id="12319" name="Text Box 31"/>
              <p:cNvSpPr txBox="1">
                <a:spLocks noChangeArrowheads="1"/>
              </p:cNvSpPr>
              <p:nvPr/>
            </p:nvSpPr>
            <p:spPr bwMode="auto">
              <a:xfrm>
                <a:off x="991" y="9241"/>
                <a:ext cx="1980" cy="540"/>
              </a:xfrm>
              <a:prstGeom prst="rect">
                <a:avLst/>
              </a:prstGeom>
              <a:solidFill>
                <a:srgbClr val="993300"/>
              </a:solidFill>
              <a:ln w="9525">
                <a:solidFill>
                  <a:srgbClr val="0000FF"/>
                </a:solidFill>
                <a:miter lim="800000"/>
                <a:headEnd/>
                <a:tailEnd/>
              </a:ln>
            </p:spPr>
            <p:txBody>
              <a:bodyPr/>
              <a:lstStyle/>
              <a:p>
                <a:pPr algn="ctr"/>
                <a:r>
                  <a:rPr lang="en-US" sz="1400" b="1">
                    <a:solidFill>
                      <a:srgbClr val="FFFFFF"/>
                    </a:solidFill>
                  </a:rPr>
                  <a:t>TANAH</a:t>
                </a:r>
                <a:endParaRPr lang="en-US" sz="1400"/>
              </a:p>
            </p:txBody>
          </p:sp>
          <p:sp>
            <p:nvSpPr>
              <p:cNvPr id="12320" name="Text Box 32"/>
              <p:cNvSpPr txBox="1">
                <a:spLocks noChangeArrowheads="1"/>
              </p:cNvSpPr>
              <p:nvPr/>
            </p:nvSpPr>
            <p:spPr bwMode="auto">
              <a:xfrm>
                <a:off x="8371" y="9241"/>
                <a:ext cx="1800" cy="540"/>
              </a:xfrm>
              <a:prstGeom prst="rect">
                <a:avLst/>
              </a:prstGeom>
              <a:solidFill>
                <a:srgbClr val="0000FF"/>
              </a:solidFill>
              <a:ln w="9525">
                <a:solidFill>
                  <a:srgbClr val="0000FF"/>
                </a:solidFill>
                <a:miter lim="800000"/>
                <a:headEnd/>
                <a:tailEnd/>
              </a:ln>
            </p:spPr>
            <p:txBody>
              <a:bodyPr/>
              <a:lstStyle/>
              <a:p>
                <a:pPr algn="ctr"/>
                <a:r>
                  <a:rPr lang="en-US" b="1">
                    <a:solidFill>
                      <a:srgbClr val="FFFFFF"/>
                    </a:solidFill>
                  </a:rPr>
                  <a:t>AIR</a:t>
                </a:r>
                <a:endParaRPr lang="en-US"/>
              </a:p>
            </p:txBody>
          </p:sp>
          <p:sp>
            <p:nvSpPr>
              <p:cNvPr id="12321" name="Text Box 33"/>
              <p:cNvSpPr txBox="1">
                <a:spLocks noChangeArrowheads="1"/>
              </p:cNvSpPr>
              <p:nvPr/>
            </p:nvSpPr>
            <p:spPr bwMode="auto">
              <a:xfrm>
                <a:off x="4771" y="11041"/>
                <a:ext cx="1980" cy="540"/>
              </a:xfrm>
              <a:prstGeom prst="rect">
                <a:avLst/>
              </a:prstGeom>
              <a:solidFill>
                <a:srgbClr val="00CCFF"/>
              </a:solidFill>
              <a:ln w="9525">
                <a:solidFill>
                  <a:srgbClr val="0000FF"/>
                </a:solidFill>
                <a:miter lim="800000"/>
                <a:headEnd/>
                <a:tailEnd/>
              </a:ln>
            </p:spPr>
            <p:txBody>
              <a:bodyPr/>
              <a:lstStyle/>
              <a:p>
                <a:pPr algn="ctr"/>
                <a:r>
                  <a:rPr lang="en-US" sz="1400" b="1">
                    <a:solidFill>
                      <a:srgbClr val="FFFFFF"/>
                    </a:solidFill>
                  </a:rPr>
                  <a:t>UDARA</a:t>
                </a:r>
                <a:endParaRPr lang="en-US" sz="1400"/>
              </a:p>
            </p:txBody>
          </p:sp>
          <p:pic>
            <p:nvPicPr>
              <p:cNvPr id="12322" name="Picture 34" descr="pe02097_"/>
              <p:cNvPicPr>
                <a:picLocks noChangeAspect="1" noChangeArrowheads="1"/>
              </p:cNvPicPr>
              <p:nvPr/>
            </p:nvPicPr>
            <p:blipFill>
              <a:blip r:embed="rId2"/>
              <a:srcRect/>
              <a:stretch>
                <a:fillRect/>
              </a:stretch>
            </p:blipFill>
            <p:spPr bwMode="auto">
              <a:xfrm>
                <a:off x="4771" y="2941"/>
                <a:ext cx="1800" cy="1436"/>
              </a:xfrm>
              <a:prstGeom prst="rect">
                <a:avLst/>
              </a:prstGeom>
              <a:noFill/>
              <a:ln w="9525">
                <a:solidFill>
                  <a:srgbClr val="0000FF"/>
                </a:solidFill>
                <a:miter lim="800000"/>
                <a:headEnd/>
                <a:tailEnd/>
              </a:ln>
            </p:spPr>
          </p:pic>
          <p:pic>
            <p:nvPicPr>
              <p:cNvPr id="12323" name="Picture 35" descr="an02097_"/>
              <p:cNvPicPr>
                <a:picLocks noChangeAspect="1" noChangeArrowheads="1"/>
              </p:cNvPicPr>
              <p:nvPr/>
            </p:nvPicPr>
            <p:blipFill>
              <a:blip r:embed="rId3"/>
              <a:srcRect/>
              <a:stretch>
                <a:fillRect/>
              </a:stretch>
            </p:blipFill>
            <p:spPr bwMode="auto">
              <a:xfrm>
                <a:off x="8731" y="4921"/>
                <a:ext cx="1253" cy="1470"/>
              </a:xfrm>
              <a:prstGeom prst="rect">
                <a:avLst/>
              </a:prstGeom>
              <a:noFill/>
              <a:ln w="9525">
                <a:solidFill>
                  <a:srgbClr val="0000FF"/>
                </a:solidFill>
                <a:miter lim="800000"/>
                <a:headEnd/>
                <a:tailEnd/>
              </a:ln>
            </p:spPr>
          </p:pic>
          <p:pic>
            <p:nvPicPr>
              <p:cNvPr id="12324" name="Picture 36" descr="na00864_"/>
              <p:cNvPicPr>
                <a:picLocks noChangeAspect="1" noChangeArrowheads="1"/>
              </p:cNvPicPr>
              <p:nvPr/>
            </p:nvPicPr>
            <p:blipFill>
              <a:blip r:embed="rId4"/>
              <a:srcRect/>
              <a:stretch>
                <a:fillRect/>
              </a:stretch>
            </p:blipFill>
            <p:spPr bwMode="auto">
              <a:xfrm>
                <a:off x="1171" y="5101"/>
                <a:ext cx="1620" cy="1392"/>
              </a:xfrm>
              <a:prstGeom prst="rect">
                <a:avLst/>
              </a:prstGeom>
              <a:noFill/>
              <a:ln w="9525">
                <a:solidFill>
                  <a:srgbClr val="0000FF"/>
                </a:solidFill>
                <a:miter lim="800000"/>
                <a:headEnd/>
                <a:tailEnd/>
              </a:ln>
            </p:spPr>
          </p:pic>
          <p:pic>
            <p:nvPicPr>
              <p:cNvPr id="12325" name="Picture 37" descr="River 05"/>
              <p:cNvPicPr>
                <a:picLocks noChangeAspect="1" noChangeArrowheads="1"/>
              </p:cNvPicPr>
              <p:nvPr/>
            </p:nvPicPr>
            <p:blipFill>
              <a:blip r:embed="rId5"/>
              <a:srcRect/>
              <a:stretch>
                <a:fillRect/>
              </a:stretch>
            </p:blipFill>
            <p:spPr bwMode="auto">
              <a:xfrm>
                <a:off x="8371" y="9781"/>
                <a:ext cx="1800" cy="1350"/>
              </a:xfrm>
              <a:prstGeom prst="rect">
                <a:avLst/>
              </a:prstGeom>
              <a:noFill/>
              <a:ln w="9525">
                <a:solidFill>
                  <a:srgbClr val="0000FF"/>
                </a:solidFill>
                <a:miter lim="800000"/>
                <a:headEnd/>
                <a:tailEnd/>
              </a:ln>
            </p:spPr>
          </p:pic>
        </p:grpSp>
        <p:pic>
          <p:nvPicPr>
            <p:cNvPr id="12326" name="Picture 38" descr="Field 16"/>
            <p:cNvPicPr>
              <a:picLocks noChangeAspect="1" noChangeArrowheads="1"/>
            </p:cNvPicPr>
            <p:nvPr/>
          </p:nvPicPr>
          <p:blipFill>
            <a:blip r:embed="rId6"/>
            <a:srcRect/>
            <a:stretch>
              <a:fillRect/>
            </a:stretch>
          </p:blipFill>
          <p:spPr bwMode="auto">
            <a:xfrm>
              <a:off x="520" y="2733"/>
              <a:ext cx="748" cy="552"/>
            </a:xfrm>
            <a:prstGeom prst="rect">
              <a:avLst/>
            </a:prstGeom>
            <a:noFill/>
            <a:ln w="9525">
              <a:solidFill>
                <a:srgbClr val="0000FF"/>
              </a:solidFill>
              <a:miter lim="800000"/>
              <a:headEnd/>
              <a:tailEnd/>
            </a:ln>
          </p:spPr>
        </p:pic>
        <p:pic>
          <p:nvPicPr>
            <p:cNvPr id="12327" name="Picture 39" descr="Rainbow 1"/>
            <p:cNvPicPr>
              <a:picLocks noChangeAspect="1" noChangeArrowheads="1"/>
            </p:cNvPicPr>
            <p:nvPr/>
          </p:nvPicPr>
          <p:blipFill>
            <a:blip r:embed="rId7"/>
            <a:srcRect/>
            <a:stretch>
              <a:fillRect/>
            </a:stretch>
          </p:blipFill>
          <p:spPr bwMode="auto">
            <a:xfrm>
              <a:off x="1948" y="3452"/>
              <a:ext cx="748" cy="503"/>
            </a:xfrm>
            <a:prstGeom prst="rect">
              <a:avLst/>
            </a:prstGeom>
            <a:noFill/>
            <a:ln w="9525">
              <a:solidFill>
                <a:srgbClr val="0000FF"/>
              </a:solidFill>
              <a:miter lim="800000"/>
              <a:headEnd/>
              <a:tailEnd/>
            </a:ln>
          </p:spPr>
        </p:pic>
        <p:sp>
          <p:nvSpPr>
            <p:cNvPr id="12328" name="Text Box 40"/>
            <p:cNvSpPr txBox="1">
              <a:spLocks noChangeArrowheads="1"/>
            </p:cNvSpPr>
            <p:nvPr/>
          </p:nvSpPr>
          <p:spPr bwMode="auto">
            <a:xfrm>
              <a:off x="3308" y="1726"/>
              <a:ext cx="820" cy="216"/>
            </a:xfrm>
            <a:prstGeom prst="rect">
              <a:avLst/>
            </a:prstGeom>
            <a:solidFill>
              <a:srgbClr val="FFFFFF"/>
            </a:solidFill>
            <a:ln w="9525">
              <a:solidFill>
                <a:srgbClr val="0000FF"/>
              </a:solidFill>
              <a:miter lim="800000"/>
              <a:headEnd/>
              <a:tailEnd/>
            </a:ln>
          </p:spPr>
          <p:txBody>
            <a:bodyPr/>
            <a:lstStyle/>
            <a:p>
              <a:r>
                <a:rPr lang="en-US" sz="1200" b="1"/>
                <a:t>faktor biotik</a:t>
              </a:r>
              <a:endParaRPr lang="en-US" sz="1200"/>
            </a:p>
          </p:txBody>
        </p:sp>
        <p:sp>
          <p:nvSpPr>
            <p:cNvPr id="12329" name="Text Box 41"/>
            <p:cNvSpPr txBox="1">
              <a:spLocks noChangeArrowheads="1"/>
            </p:cNvSpPr>
            <p:nvPr/>
          </p:nvSpPr>
          <p:spPr bwMode="auto">
            <a:xfrm>
              <a:off x="3308" y="2086"/>
              <a:ext cx="868" cy="215"/>
            </a:xfrm>
            <a:prstGeom prst="rect">
              <a:avLst/>
            </a:prstGeom>
            <a:solidFill>
              <a:srgbClr val="FFFFFF"/>
            </a:solidFill>
            <a:ln w="9525">
              <a:solidFill>
                <a:srgbClr val="0000FF"/>
              </a:solidFill>
              <a:miter lim="800000"/>
              <a:headEnd/>
              <a:tailEnd/>
            </a:ln>
          </p:spPr>
          <p:txBody>
            <a:bodyPr/>
            <a:lstStyle/>
            <a:p>
              <a:r>
                <a:rPr lang="en-US" sz="1200" b="1"/>
                <a:t>faktor abiotik</a:t>
              </a:r>
              <a:endParaRPr lang="en-US" sz="1200"/>
            </a:p>
          </p:txBody>
        </p:sp>
      </p:grpSp>
      <p:sp>
        <p:nvSpPr>
          <p:cNvPr id="51" name="Title 1"/>
          <p:cNvSpPr txBox="1">
            <a:spLocks/>
          </p:cNvSpPr>
          <p:nvPr/>
        </p:nvSpPr>
        <p:spPr>
          <a:xfrm>
            <a:off x="0" y="0"/>
            <a:ext cx="6477000" cy="609600"/>
          </a:xfrm>
          <a:prstGeom prst="rect">
            <a:avLst/>
          </a:prstGeom>
          <a:solidFill>
            <a:srgbClr val="92D050">
              <a:alpha val="58000"/>
            </a:srgbClr>
          </a:solidFill>
        </p:spPr>
        <p:txBody>
          <a:bodyPr rtlCol="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2800" dirty="0">
                <a:solidFill>
                  <a:srgbClr val="0000FF"/>
                </a:solidFill>
              </a:rPr>
              <a:t>KONSEP EKOLOGI : </a:t>
            </a:r>
            <a:r>
              <a:rPr lang="en-US" sz="2000" dirty="0">
                <a:solidFill>
                  <a:srgbClr val="0000FF"/>
                </a:solidFill>
              </a:rPr>
              <a:t>(</a:t>
            </a:r>
            <a:r>
              <a:rPr lang="en-US" sz="2000" dirty="0" err="1">
                <a:solidFill>
                  <a:srgbClr val="0000FF"/>
                </a:solidFill>
              </a:rPr>
              <a:t>Matra</a:t>
            </a:r>
            <a:r>
              <a:rPr lang="en-US" sz="2000" dirty="0">
                <a:solidFill>
                  <a:srgbClr val="0000FF"/>
                </a:solidFill>
              </a:rPr>
              <a:t>/</a:t>
            </a:r>
            <a:r>
              <a:rPr lang="en-US" sz="2000" dirty="0" err="1">
                <a:solidFill>
                  <a:srgbClr val="0000FF"/>
                </a:solidFill>
              </a:rPr>
              <a:t>Dimensi</a:t>
            </a:r>
            <a:r>
              <a:rPr lang="en-US" sz="2000" dirty="0">
                <a:solidFill>
                  <a:srgbClr val="0000FF"/>
                </a:solidFill>
              </a:rPr>
              <a:t> </a:t>
            </a:r>
            <a:r>
              <a:rPr lang="en-US" sz="2000" dirty="0" err="1">
                <a:solidFill>
                  <a:srgbClr val="0000FF"/>
                </a:solidFill>
              </a:rPr>
              <a:t>Ekologi</a:t>
            </a:r>
            <a:r>
              <a:rPr lang="en-US" sz="2000" dirty="0">
                <a:solidFill>
                  <a:srgbClr val="0000FF"/>
                </a:solidFill>
              </a:rPr>
              <a:t>)</a:t>
            </a:r>
            <a:endParaRPr lang="en-US" sz="36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132451755"/>
      </p:ext>
    </p:extLst>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12335"/>
                                        </p:tgtEl>
                                        <p:attrNameLst>
                                          <p:attrName>style.visibility</p:attrName>
                                        </p:attrNameLst>
                                      </p:cBhvr>
                                      <p:to>
                                        <p:strVal val="visible"/>
                                      </p:to>
                                    </p:set>
                                    <p:animEffect transition="in" filter="checkerboard(across)">
                                      <p:cBhvr>
                                        <p:cTn id="7" dur="2000"/>
                                        <p:tgtEl>
                                          <p:spTgt spid="12335"/>
                                        </p:tgtEl>
                                      </p:cBhvr>
                                    </p:animEffect>
                                  </p:childTnLst>
                                </p:cTn>
                              </p:par>
                            </p:childTnLst>
                          </p:cTn>
                        </p:par>
                        <p:par>
                          <p:cTn id="8" fill="hold">
                            <p:stCondLst>
                              <p:cond delay="2000"/>
                            </p:stCondLst>
                            <p:childTnLst>
                              <p:par>
                                <p:cTn id="9" presetID="2" presetClass="entr" presetSubtype="2" fill="hold" grpId="0" nodeType="afterEffect">
                                  <p:stCondLst>
                                    <p:cond delay="0"/>
                                  </p:stCondLst>
                                  <p:childTnLst>
                                    <p:set>
                                      <p:cBhvr>
                                        <p:cTn id="10" dur="1" fill="hold">
                                          <p:stCondLst>
                                            <p:cond delay="0"/>
                                          </p:stCondLst>
                                        </p:cTn>
                                        <p:tgtEl>
                                          <p:spTgt spid="12330"/>
                                        </p:tgtEl>
                                        <p:attrNameLst>
                                          <p:attrName>style.visibility</p:attrName>
                                        </p:attrNameLst>
                                      </p:cBhvr>
                                      <p:to>
                                        <p:strVal val="visible"/>
                                      </p:to>
                                    </p:set>
                                    <p:anim calcmode="lin" valueType="num">
                                      <p:cBhvr additive="base">
                                        <p:cTn id="11" dur="2000" fill="hold"/>
                                        <p:tgtEl>
                                          <p:spTgt spid="12330"/>
                                        </p:tgtEl>
                                        <p:attrNameLst>
                                          <p:attrName>ppt_x</p:attrName>
                                        </p:attrNameLst>
                                      </p:cBhvr>
                                      <p:tavLst>
                                        <p:tav tm="0">
                                          <p:val>
                                            <p:strVal val="1+#ppt_w/2"/>
                                          </p:val>
                                        </p:tav>
                                        <p:tav tm="100000">
                                          <p:val>
                                            <p:strVal val="#ppt_x"/>
                                          </p:val>
                                        </p:tav>
                                      </p:tavLst>
                                    </p:anim>
                                    <p:anim calcmode="lin" valueType="num">
                                      <p:cBhvr additive="base">
                                        <p:cTn id="12" dur="2000" fill="hold"/>
                                        <p:tgtEl>
                                          <p:spTgt spid="12330"/>
                                        </p:tgtEl>
                                        <p:attrNameLst>
                                          <p:attrName>ppt_y</p:attrName>
                                        </p:attrNameLst>
                                      </p:cBhvr>
                                      <p:tavLst>
                                        <p:tav tm="0">
                                          <p:val>
                                            <p:strVal val="#ppt_y"/>
                                          </p:val>
                                        </p:tav>
                                        <p:tav tm="100000">
                                          <p:val>
                                            <p:strVal val="#ppt_y"/>
                                          </p:val>
                                        </p:tav>
                                      </p:tavLst>
                                    </p:anim>
                                  </p:childTnLst>
                                </p:cTn>
                              </p:par>
                            </p:childTnLst>
                          </p:cTn>
                        </p:par>
                        <p:par>
                          <p:cTn id="13" fill="hold">
                            <p:stCondLst>
                              <p:cond delay="4000"/>
                            </p:stCondLst>
                            <p:childTnLst>
                              <p:par>
                                <p:cTn id="14" presetID="4" presetClass="entr" presetSubtype="16" fill="hold" grpId="0" nodeType="afterEffect">
                                  <p:stCondLst>
                                    <p:cond delay="0"/>
                                  </p:stCondLst>
                                  <p:childTnLst>
                                    <p:set>
                                      <p:cBhvr>
                                        <p:cTn id="15" dur="1" fill="hold">
                                          <p:stCondLst>
                                            <p:cond delay="0"/>
                                          </p:stCondLst>
                                        </p:cTn>
                                        <p:tgtEl>
                                          <p:spTgt spid="12291"/>
                                        </p:tgtEl>
                                        <p:attrNameLst>
                                          <p:attrName>style.visibility</p:attrName>
                                        </p:attrNameLst>
                                      </p:cBhvr>
                                      <p:to>
                                        <p:strVal val="visible"/>
                                      </p:to>
                                    </p:set>
                                    <p:animEffect transition="in" filter="box(in)">
                                      <p:cBhvr>
                                        <p:cTn id="16" dur="2000"/>
                                        <p:tgtEl>
                                          <p:spTgt spid="12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p:bldP spid="1233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28600" y="198437"/>
            <a:ext cx="8458200" cy="1173162"/>
          </a:xfrm>
          <a:solidFill>
            <a:schemeClr val="accent5">
              <a:lumMod val="20000"/>
              <a:lumOff val="80000"/>
            </a:schemeClr>
          </a:solidFill>
        </p:spPr>
        <p:txBody>
          <a:bodyPr>
            <a:normAutofit/>
          </a:bodyPr>
          <a:lstStyle/>
          <a:p>
            <a:pPr algn="l"/>
            <a:r>
              <a:rPr lang="en-US" sz="2000" dirty="0" err="1"/>
              <a:t>Contoh</a:t>
            </a:r>
            <a:r>
              <a:rPr lang="en-US" sz="2000" dirty="0"/>
              <a:t>: </a:t>
            </a:r>
            <a:r>
              <a:rPr lang="en-US" sz="2000" dirty="0" err="1"/>
              <a:t>Suatu</a:t>
            </a:r>
            <a:r>
              <a:rPr lang="en-US" sz="2000" dirty="0"/>
              <a:t> </a:t>
            </a:r>
            <a:r>
              <a:rPr lang="en-US" sz="2000" dirty="0" err="1"/>
              <a:t>daerah</a:t>
            </a:r>
            <a:r>
              <a:rPr lang="en-US" sz="2000" dirty="0"/>
              <a:t> </a:t>
            </a:r>
            <a:r>
              <a:rPr lang="en-US" sz="2000" dirty="0" err="1"/>
              <a:t>aliran</a:t>
            </a:r>
            <a:r>
              <a:rPr lang="en-US" sz="2000" dirty="0"/>
              <a:t> </a:t>
            </a:r>
            <a:r>
              <a:rPr lang="en-US" sz="2000" dirty="0" err="1"/>
              <a:t>sungai</a:t>
            </a:r>
            <a:r>
              <a:rPr lang="en-US" sz="2000" dirty="0"/>
              <a:t> (DAS) </a:t>
            </a:r>
            <a:r>
              <a:rPr lang="en-US" sz="2000" dirty="0" err="1"/>
              <a:t>terdiri</a:t>
            </a:r>
            <a:r>
              <a:rPr lang="en-US" sz="2000" dirty="0"/>
              <a:t> </a:t>
            </a:r>
            <a:r>
              <a:rPr lang="en-US" sz="2000" dirty="0" err="1"/>
              <a:t>dari</a:t>
            </a:r>
            <a:r>
              <a:rPr lang="en-US" sz="2000" dirty="0"/>
              <a:t> </a:t>
            </a:r>
            <a:r>
              <a:rPr lang="en-US" sz="2000" dirty="0" err="1"/>
              <a:t>berbagai</a:t>
            </a:r>
            <a:r>
              <a:rPr lang="en-US" sz="2000" dirty="0"/>
              <a:t> </a:t>
            </a:r>
            <a:r>
              <a:rPr lang="en-US" sz="2000" dirty="0" err="1"/>
              <a:t>bagian</a:t>
            </a:r>
            <a:r>
              <a:rPr lang="en-US" sz="2000" dirty="0"/>
              <a:t> yang </a:t>
            </a:r>
            <a:r>
              <a:rPr lang="en-US" sz="2000" dirty="0" err="1"/>
              <a:t>berbeda</a:t>
            </a:r>
            <a:r>
              <a:rPr lang="en-US" sz="2000" dirty="0"/>
              <a:t>. </a:t>
            </a:r>
            <a:r>
              <a:rPr lang="en-US" sz="2000" dirty="0" err="1"/>
              <a:t>Kegiatan</a:t>
            </a:r>
            <a:r>
              <a:rPr lang="en-US" sz="2000" dirty="0"/>
              <a:t> </a:t>
            </a:r>
            <a:r>
              <a:rPr lang="en-US" sz="2000" dirty="0" err="1"/>
              <a:t>dan</a:t>
            </a:r>
            <a:r>
              <a:rPr lang="en-US" sz="2000" dirty="0"/>
              <a:t>/</a:t>
            </a:r>
            <a:r>
              <a:rPr lang="en-US" sz="2000" dirty="0" err="1"/>
              <a:t>atau</a:t>
            </a:r>
            <a:r>
              <a:rPr lang="en-US" sz="2000" dirty="0"/>
              <a:t> </a:t>
            </a:r>
            <a:r>
              <a:rPr lang="en-US" sz="2000" dirty="0" err="1"/>
              <a:t>kerusakan</a:t>
            </a:r>
            <a:r>
              <a:rPr lang="en-US" sz="2000" dirty="0"/>
              <a:t> yang </a:t>
            </a:r>
            <a:r>
              <a:rPr lang="en-US" sz="2000" dirty="0" err="1"/>
              <a:t>terjadi</a:t>
            </a:r>
            <a:r>
              <a:rPr lang="en-US" sz="2000" dirty="0"/>
              <a:t> di </a:t>
            </a:r>
            <a:r>
              <a:rPr lang="en-US" sz="2000" dirty="0" err="1"/>
              <a:t>daerah</a:t>
            </a:r>
            <a:r>
              <a:rPr lang="en-US" sz="2000" dirty="0"/>
              <a:t> </a:t>
            </a:r>
            <a:r>
              <a:rPr lang="en-US" sz="2000" dirty="0" err="1"/>
              <a:t>hulu</a:t>
            </a:r>
            <a:r>
              <a:rPr lang="en-US" sz="2000" dirty="0"/>
              <a:t> </a:t>
            </a:r>
            <a:r>
              <a:rPr lang="en-US" sz="2000" dirty="0" err="1"/>
              <a:t>sungai</a:t>
            </a:r>
            <a:r>
              <a:rPr lang="en-US" sz="2000" dirty="0"/>
              <a:t> </a:t>
            </a:r>
            <a:r>
              <a:rPr lang="en-US" sz="2000" dirty="0" err="1"/>
              <a:t>akan</a:t>
            </a:r>
            <a:r>
              <a:rPr lang="en-US" sz="2000" dirty="0"/>
              <a:t> </a:t>
            </a:r>
            <a:r>
              <a:rPr lang="en-US" sz="2000" dirty="0" err="1"/>
              <a:t>berdampak</a:t>
            </a:r>
            <a:r>
              <a:rPr lang="en-US" sz="2000" dirty="0"/>
              <a:t> </a:t>
            </a:r>
            <a:r>
              <a:rPr lang="en-US" sz="2000" dirty="0" err="1"/>
              <a:t>terhadap</a:t>
            </a:r>
            <a:r>
              <a:rPr lang="en-US" sz="2000" dirty="0"/>
              <a:t> </a:t>
            </a:r>
            <a:r>
              <a:rPr lang="en-US" sz="2000" dirty="0" err="1"/>
              <a:t>kondisi</a:t>
            </a:r>
            <a:r>
              <a:rPr lang="en-US" sz="2000" dirty="0"/>
              <a:t> </a:t>
            </a:r>
            <a:r>
              <a:rPr lang="en-US" sz="2000" dirty="0" err="1"/>
              <a:t>bagian</a:t>
            </a:r>
            <a:r>
              <a:rPr lang="en-US" sz="2000" dirty="0"/>
              <a:t> </a:t>
            </a:r>
            <a:r>
              <a:rPr lang="en-US" sz="2000" dirty="0" err="1"/>
              <a:t>hilir</a:t>
            </a:r>
            <a:r>
              <a:rPr lang="en-US" sz="2000" dirty="0"/>
              <a:t> </a:t>
            </a:r>
            <a:r>
              <a:rPr lang="en-US" sz="2000" dirty="0" err="1"/>
              <a:t>sungai</a:t>
            </a:r>
            <a:r>
              <a:rPr lang="en-US" sz="2000" dirty="0"/>
              <a:t>.</a:t>
            </a:r>
          </a:p>
        </p:txBody>
      </p:sp>
      <p:pic>
        <p:nvPicPr>
          <p:cNvPr id="13315" name="Picture 3" descr="Landscape 0762"/>
          <p:cNvPicPr>
            <a:picLocks noChangeAspect="1" noChangeArrowheads="1"/>
          </p:cNvPicPr>
          <p:nvPr/>
        </p:nvPicPr>
        <p:blipFill>
          <a:blip r:embed="rId2">
            <a:lum contrast="-24000"/>
          </a:blip>
          <a:srcRect/>
          <a:stretch>
            <a:fillRect/>
          </a:stretch>
        </p:blipFill>
        <p:spPr bwMode="auto">
          <a:xfrm rot="-21600000">
            <a:off x="1524000" y="1371600"/>
            <a:ext cx="3016250" cy="5029200"/>
          </a:xfrm>
          <a:prstGeom prst="rect">
            <a:avLst/>
          </a:prstGeom>
          <a:noFill/>
          <a:ln w="9525">
            <a:noFill/>
            <a:miter lim="800000"/>
            <a:headEnd/>
            <a:tailEnd/>
          </a:ln>
        </p:spPr>
      </p:pic>
      <p:pic>
        <p:nvPicPr>
          <p:cNvPr id="13316" name="Picture 4" descr="Man in Flood"/>
          <p:cNvPicPr>
            <a:picLocks noChangeAspect="1" noChangeArrowheads="1"/>
          </p:cNvPicPr>
          <p:nvPr/>
        </p:nvPicPr>
        <p:blipFill>
          <a:blip r:embed="rId3"/>
          <a:srcRect/>
          <a:stretch>
            <a:fillRect/>
          </a:stretch>
        </p:blipFill>
        <p:spPr bwMode="auto">
          <a:xfrm>
            <a:off x="6172200" y="4495800"/>
            <a:ext cx="1212850" cy="1008063"/>
          </a:xfrm>
          <a:prstGeom prst="rect">
            <a:avLst/>
          </a:prstGeom>
          <a:noFill/>
          <a:ln w="9525">
            <a:noFill/>
            <a:miter lim="800000"/>
            <a:headEnd/>
            <a:tailEnd/>
          </a:ln>
        </p:spPr>
      </p:pic>
      <p:sp>
        <p:nvSpPr>
          <p:cNvPr id="13318" name="Text Box 6"/>
          <p:cNvSpPr txBox="1">
            <a:spLocks noChangeArrowheads="1"/>
          </p:cNvSpPr>
          <p:nvPr/>
        </p:nvSpPr>
        <p:spPr bwMode="auto">
          <a:xfrm>
            <a:off x="5029200" y="1371600"/>
            <a:ext cx="3276600" cy="1143000"/>
          </a:xfrm>
          <a:prstGeom prst="rect">
            <a:avLst/>
          </a:prstGeom>
          <a:solidFill>
            <a:srgbClr val="CCFFCC"/>
          </a:solidFill>
          <a:ln w="9525">
            <a:noFill/>
            <a:miter lim="800000"/>
            <a:headEnd/>
            <a:tailEnd/>
          </a:ln>
        </p:spPr>
        <p:txBody>
          <a:bodyPr/>
          <a:lstStyle/>
          <a:p>
            <a:r>
              <a:rPr lang="en-US" sz="1600" b="1" dirty="0" err="1"/>
              <a:t>Kegiatan</a:t>
            </a:r>
            <a:r>
              <a:rPr lang="en-US" sz="1600" b="1" dirty="0"/>
              <a:t> di </a:t>
            </a:r>
            <a:r>
              <a:rPr lang="en-US" sz="1600" b="1" dirty="0" err="1"/>
              <a:t>hulu</a:t>
            </a:r>
            <a:r>
              <a:rPr lang="en-US" sz="1600" b="1" dirty="0"/>
              <a:t>, </a:t>
            </a:r>
            <a:r>
              <a:rPr lang="en-US" sz="1600" b="1" dirty="0" err="1"/>
              <a:t>a.l</a:t>
            </a:r>
            <a:r>
              <a:rPr lang="en-US" sz="1600" b="1" dirty="0"/>
              <a:t>. :</a:t>
            </a:r>
          </a:p>
          <a:p>
            <a:pPr>
              <a:buFontTx/>
              <a:buChar char="•"/>
            </a:pPr>
            <a:r>
              <a:rPr lang="en-US" sz="1600" b="1" dirty="0"/>
              <a:t> </a:t>
            </a:r>
            <a:r>
              <a:rPr lang="en-US" sz="1600" b="1" dirty="0" err="1"/>
              <a:t>penebangan</a:t>
            </a:r>
            <a:r>
              <a:rPr lang="en-US" sz="1600" b="1" dirty="0"/>
              <a:t> </a:t>
            </a:r>
            <a:r>
              <a:rPr lang="en-US" sz="1600" b="1" dirty="0" err="1"/>
              <a:t>hutan</a:t>
            </a:r>
            <a:r>
              <a:rPr lang="en-US" sz="1600" b="1" dirty="0"/>
              <a:t>  di </a:t>
            </a:r>
            <a:r>
              <a:rPr lang="en-US" sz="1600" b="1" dirty="0" err="1"/>
              <a:t>pegunungan</a:t>
            </a:r>
            <a:endParaRPr lang="en-US" sz="1600" b="1" dirty="0"/>
          </a:p>
          <a:p>
            <a:pPr>
              <a:buFont typeface="Wingdings" pitchFamily="2" charset="2"/>
              <a:buChar char="§"/>
            </a:pPr>
            <a:r>
              <a:rPr lang="en-US" sz="1600" b="1" dirty="0"/>
              <a:t> </a:t>
            </a:r>
            <a:r>
              <a:rPr lang="en-US" sz="1600" b="1" dirty="0" err="1"/>
              <a:t>konversi</a:t>
            </a:r>
            <a:r>
              <a:rPr lang="en-US" sz="1600" b="1" dirty="0"/>
              <a:t> </a:t>
            </a:r>
            <a:r>
              <a:rPr lang="en-US" sz="1600" b="1" dirty="0" err="1"/>
              <a:t>lahan</a:t>
            </a:r>
            <a:r>
              <a:rPr lang="en-US" sz="1600" b="1" dirty="0"/>
              <a:t> </a:t>
            </a:r>
            <a:r>
              <a:rPr lang="en-US" sz="1600" b="1" dirty="0" err="1"/>
              <a:t>untuk</a:t>
            </a:r>
            <a:r>
              <a:rPr lang="en-US" sz="1600" b="1" dirty="0"/>
              <a:t> </a:t>
            </a:r>
            <a:r>
              <a:rPr lang="en-US" sz="1600" b="1" dirty="0" err="1"/>
              <a:t>perkebunan</a:t>
            </a:r>
            <a:endParaRPr lang="en-US" sz="1600" b="1" dirty="0"/>
          </a:p>
          <a:p>
            <a:pPr>
              <a:buFont typeface="Wingdings" pitchFamily="2" charset="2"/>
              <a:buChar char="§"/>
            </a:pPr>
            <a:r>
              <a:rPr lang="en-US" sz="1600" b="1" dirty="0"/>
              <a:t> </a:t>
            </a:r>
            <a:r>
              <a:rPr lang="en-US" sz="1600" b="1" dirty="0" err="1"/>
              <a:t>pertambangan</a:t>
            </a:r>
            <a:endParaRPr lang="en-US" sz="1600" dirty="0"/>
          </a:p>
        </p:txBody>
      </p:sp>
      <p:sp>
        <p:nvSpPr>
          <p:cNvPr id="13319" name="Text Box 7"/>
          <p:cNvSpPr txBox="1">
            <a:spLocks noChangeArrowheads="1"/>
          </p:cNvSpPr>
          <p:nvPr/>
        </p:nvSpPr>
        <p:spPr bwMode="auto">
          <a:xfrm>
            <a:off x="4953000" y="5715000"/>
            <a:ext cx="3276600" cy="779318"/>
          </a:xfrm>
          <a:prstGeom prst="rect">
            <a:avLst/>
          </a:prstGeom>
          <a:solidFill>
            <a:srgbClr val="FFCCCC"/>
          </a:solidFill>
          <a:ln w="9525">
            <a:noFill/>
            <a:miter lim="800000"/>
            <a:headEnd/>
            <a:tailEnd/>
          </a:ln>
        </p:spPr>
        <p:txBody>
          <a:bodyPr/>
          <a:lstStyle/>
          <a:p>
            <a:r>
              <a:rPr lang="en-US" sz="1600" b="1"/>
              <a:t>Daerah muara sungai/ pesisir :</a:t>
            </a:r>
          </a:p>
          <a:p>
            <a:pPr>
              <a:buFontTx/>
              <a:buChar char="•"/>
            </a:pPr>
            <a:r>
              <a:rPr lang="en-US" sz="1600" b="1"/>
              <a:t> pencemaran air dan tanah</a:t>
            </a:r>
            <a:endParaRPr lang="en-US" sz="1600"/>
          </a:p>
        </p:txBody>
      </p:sp>
      <p:sp>
        <p:nvSpPr>
          <p:cNvPr id="13320" name="Text Box 8"/>
          <p:cNvSpPr txBox="1">
            <a:spLocks noChangeArrowheads="1"/>
          </p:cNvSpPr>
          <p:nvPr/>
        </p:nvSpPr>
        <p:spPr bwMode="auto">
          <a:xfrm>
            <a:off x="5029200" y="2514600"/>
            <a:ext cx="3276600" cy="727364"/>
          </a:xfrm>
          <a:prstGeom prst="rect">
            <a:avLst/>
          </a:prstGeom>
          <a:solidFill>
            <a:srgbClr val="FFFF00"/>
          </a:solidFill>
          <a:ln w="9525">
            <a:noFill/>
            <a:miter lim="800000"/>
            <a:headEnd/>
            <a:tailEnd/>
          </a:ln>
        </p:spPr>
        <p:txBody>
          <a:bodyPr/>
          <a:lstStyle/>
          <a:p>
            <a:r>
              <a:rPr lang="en-US" sz="1600" b="1"/>
              <a:t>Kegiatan sepanjang sungai, a.l. :</a:t>
            </a:r>
          </a:p>
          <a:p>
            <a:pPr>
              <a:buFontTx/>
              <a:buChar char="•"/>
            </a:pPr>
            <a:r>
              <a:rPr lang="en-US" sz="1600" b="1"/>
              <a:t> pembangunan permukiman </a:t>
            </a:r>
            <a:endParaRPr lang="en-US" sz="1600"/>
          </a:p>
        </p:txBody>
      </p:sp>
      <p:sp>
        <p:nvSpPr>
          <p:cNvPr id="13321" name="Text Box 9"/>
          <p:cNvSpPr txBox="1">
            <a:spLocks noChangeArrowheads="1"/>
          </p:cNvSpPr>
          <p:nvPr/>
        </p:nvSpPr>
        <p:spPr bwMode="auto">
          <a:xfrm>
            <a:off x="5029200" y="3428999"/>
            <a:ext cx="3276600" cy="1091045"/>
          </a:xfrm>
          <a:prstGeom prst="rect">
            <a:avLst/>
          </a:prstGeom>
          <a:solidFill>
            <a:srgbClr val="FFCC66"/>
          </a:solidFill>
          <a:ln w="9525">
            <a:noFill/>
            <a:miter lim="800000"/>
            <a:headEnd/>
            <a:tailEnd/>
          </a:ln>
        </p:spPr>
        <p:txBody>
          <a:bodyPr/>
          <a:lstStyle/>
          <a:p>
            <a:r>
              <a:rPr lang="en-US" sz="1600" b="1"/>
              <a:t>Dampak di daerah hilir a.l. :</a:t>
            </a:r>
          </a:p>
          <a:p>
            <a:pPr>
              <a:buFontTx/>
              <a:buChar char="•"/>
            </a:pPr>
            <a:r>
              <a:rPr lang="en-US" sz="1600" b="1"/>
              <a:t> erosi</a:t>
            </a:r>
          </a:p>
          <a:p>
            <a:pPr>
              <a:buFont typeface="Wingdings" pitchFamily="2" charset="2"/>
              <a:buChar char="§"/>
            </a:pPr>
            <a:r>
              <a:rPr lang="en-US" sz="1600" b="1"/>
              <a:t> banjir</a:t>
            </a:r>
          </a:p>
          <a:p>
            <a:pPr>
              <a:buFont typeface="Wingdings" pitchFamily="2" charset="2"/>
              <a:buChar char="§"/>
            </a:pPr>
            <a:r>
              <a:rPr lang="en-US" sz="1600" b="1"/>
              <a:t> pencemaran</a:t>
            </a:r>
            <a:endParaRPr lang="en-US" sz="1600"/>
          </a:p>
        </p:txBody>
      </p:sp>
      <p:sp>
        <p:nvSpPr>
          <p:cNvPr id="13323" name="Rectangle 11"/>
          <p:cNvSpPr>
            <a:spLocks noChangeArrowheads="1"/>
          </p:cNvSpPr>
          <p:nvPr/>
        </p:nvSpPr>
        <p:spPr bwMode="auto">
          <a:xfrm>
            <a:off x="7221538" y="6613525"/>
            <a:ext cx="1922462" cy="244475"/>
          </a:xfrm>
          <a:prstGeom prst="rect">
            <a:avLst/>
          </a:prstGeom>
          <a:noFill/>
          <a:ln w="9525">
            <a:noFill/>
            <a:miter lim="800000"/>
            <a:headEnd/>
            <a:tailEnd/>
          </a:ln>
          <a:effectLst/>
        </p:spPr>
        <p:txBody>
          <a:bodyPr wrap="none" anchor="ctr">
            <a:spAutoFit/>
          </a:bodyPr>
          <a:lstStyle/>
          <a:p>
            <a:pPr>
              <a:tabLst>
                <a:tab pos="2743200" algn="ctr"/>
                <a:tab pos="5486400" algn="r"/>
              </a:tabLst>
            </a:pPr>
            <a:r>
              <a:rPr lang="en-US" sz="1000">
                <a:solidFill>
                  <a:schemeClr val="accent2"/>
                </a:solidFill>
              </a:rPr>
              <a:t>(ilustrasi: Art Explosion® 1998)</a:t>
            </a:r>
          </a:p>
        </p:txBody>
      </p:sp>
      <p:sp>
        <p:nvSpPr>
          <p:cNvPr id="13330" name="Text Box 18"/>
          <p:cNvSpPr txBox="1">
            <a:spLocks noChangeArrowheads="1"/>
          </p:cNvSpPr>
          <p:nvPr/>
        </p:nvSpPr>
        <p:spPr bwMode="auto">
          <a:xfrm>
            <a:off x="0" y="6613525"/>
            <a:ext cx="4038600" cy="244475"/>
          </a:xfrm>
          <a:prstGeom prst="rect">
            <a:avLst/>
          </a:prstGeom>
          <a:noFill/>
          <a:ln w="9525">
            <a:noFill/>
            <a:miter lim="800000"/>
            <a:headEnd/>
            <a:tailEnd/>
          </a:ln>
          <a:effectLst/>
        </p:spPr>
        <p:txBody>
          <a:bodyPr>
            <a:spAutoFit/>
          </a:bodyPr>
          <a:lstStyle/>
          <a:p>
            <a:pPr>
              <a:spcBef>
                <a:spcPct val="50000"/>
              </a:spcBef>
            </a:pPr>
            <a:r>
              <a:rPr lang="en-US" sz="1000" i="1">
                <a:solidFill>
                  <a:schemeClr val="accent2"/>
                </a:solidFill>
                <a:latin typeface="Comic Sans MS" pitchFamily="66" charset="0"/>
              </a:rPr>
              <a:t>Pengetahuan Lingkungan</a:t>
            </a:r>
            <a:r>
              <a:rPr lang="en-US" sz="1000">
                <a:solidFill>
                  <a:schemeClr val="accent2"/>
                </a:solidFill>
              </a:rPr>
              <a:t> </a:t>
            </a:r>
            <a:r>
              <a:rPr lang="en-US" sz="1000">
                <a:solidFill>
                  <a:schemeClr val="accent2"/>
                </a:solidFill>
                <a:cs typeface="Arial" charset="0"/>
              </a:rPr>
              <a:t>© 2004 Departemen Biologi ITB (dnc/rre)</a:t>
            </a:r>
          </a:p>
        </p:txBody>
      </p:sp>
    </p:spTree>
    <p:extLst>
      <p:ext uri="{BB962C8B-B14F-4D97-AF65-F5344CB8AC3E}">
        <p14:creationId xmlns:p14="http://schemas.microsoft.com/office/powerpoint/2010/main" val="1694224885"/>
      </p:ext>
    </p:extLst>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additive="base">
                                        <p:cTn id="7" dur="2000" fill="hold"/>
                                        <p:tgtEl>
                                          <p:spTgt spid="13314"/>
                                        </p:tgtEl>
                                        <p:attrNameLst>
                                          <p:attrName>ppt_x</p:attrName>
                                        </p:attrNameLst>
                                      </p:cBhvr>
                                      <p:tavLst>
                                        <p:tav tm="0">
                                          <p:val>
                                            <p:strVal val="1+#ppt_w/2"/>
                                          </p:val>
                                        </p:tav>
                                        <p:tav tm="100000">
                                          <p:val>
                                            <p:strVal val="#ppt_x"/>
                                          </p:val>
                                        </p:tav>
                                      </p:tavLst>
                                    </p:anim>
                                    <p:anim calcmode="lin" valueType="num">
                                      <p:cBhvr additive="base">
                                        <p:cTn id="8" dur="2000" fill="hold"/>
                                        <p:tgtEl>
                                          <p:spTgt spid="13314"/>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8" fill="hold" nodeType="afterEffect">
                                  <p:stCondLst>
                                    <p:cond delay="0"/>
                                  </p:stCondLst>
                                  <p:childTnLst>
                                    <p:set>
                                      <p:cBhvr>
                                        <p:cTn id="11" dur="1" fill="hold">
                                          <p:stCondLst>
                                            <p:cond delay="0"/>
                                          </p:stCondLst>
                                        </p:cTn>
                                        <p:tgtEl>
                                          <p:spTgt spid="13316"/>
                                        </p:tgtEl>
                                        <p:attrNameLst>
                                          <p:attrName>style.visibility</p:attrName>
                                        </p:attrNameLst>
                                      </p:cBhvr>
                                      <p:to>
                                        <p:strVal val="visible"/>
                                      </p:to>
                                    </p:set>
                                    <p:anim calcmode="lin" valueType="num">
                                      <p:cBhvr additive="base">
                                        <p:cTn id="12" dur="500" fill="hold"/>
                                        <p:tgtEl>
                                          <p:spTgt spid="13316"/>
                                        </p:tgtEl>
                                        <p:attrNameLst>
                                          <p:attrName>ppt_x</p:attrName>
                                        </p:attrNameLst>
                                      </p:cBhvr>
                                      <p:tavLst>
                                        <p:tav tm="0">
                                          <p:val>
                                            <p:strVal val="0-#ppt_w/2"/>
                                          </p:val>
                                        </p:tav>
                                        <p:tav tm="100000">
                                          <p:val>
                                            <p:strVal val="#ppt_x"/>
                                          </p:val>
                                        </p:tav>
                                      </p:tavLst>
                                    </p:anim>
                                    <p:anim calcmode="lin" valueType="num">
                                      <p:cBhvr additive="base">
                                        <p:cTn id="13" dur="500" fill="hold"/>
                                        <p:tgtEl>
                                          <p:spTgt spid="13316"/>
                                        </p:tgtEl>
                                        <p:attrNameLst>
                                          <p:attrName>ppt_y</p:attrName>
                                        </p:attrNameLst>
                                      </p:cBhvr>
                                      <p:tavLst>
                                        <p:tav tm="0">
                                          <p:val>
                                            <p:strVal val="#ppt_y"/>
                                          </p:val>
                                        </p:tav>
                                        <p:tav tm="100000">
                                          <p:val>
                                            <p:strVal val="#ppt_y"/>
                                          </p:val>
                                        </p:tav>
                                      </p:tavLst>
                                    </p:anim>
                                  </p:childTnLst>
                                </p:cTn>
                              </p:par>
                            </p:childTnLst>
                          </p:cTn>
                        </p:par>
                        <p:par>
                          <p:cTn id="14" fill="hold">
                            <p:stCondLst>
                              <p:cond delay="2500"/>
                            </p:stCondLst>
                            <p:childTnLst>
                              <p:par>
                                <p:cTn id="15" presetID="2" presetClass="entr" presetSubtype="8" fill="hold" nodeType="afterEffect">
                                  <p:stCondLst>
                                    <p:cond delay="0"/>
                                  </p:stCondLst>
                                  <p:childTnLst>
                                    <p:set>
                                      <p:cBhvr>
                                        <p:cTn id="16" dur="1" fill="hold">
                                          <p:stCondLst>
                                            <p:cond delay="0"/>
                                          </p:stCondLst>
                                        </p:cTn>
                                        <p:tgtEl>
                                          <p:spTgt spid="13315"/>
                                        </p:tgtEl>
                                        <p:attrNameLst>
                                          <p:attrName>style.visibility</p:attrName>
                                        </p:attrNameLst>
                                      </p:cBhvr>
                                      <p:to>
                                        <p:strVal val="visible"/>
                                      </p:to>
                                    </p:set>
                                    <p:anim calcmode="lin" valueType="num">
                                      <p:cBhvr additive="base">
                                        <p:cTn id="17" dur="500" fill="hold"/>
                                        <p:tgtEl>
                                          <p:spTgt spid="13315"/>
                                        </p:tgtEl>
                                        <p:attrNameLst>
                                          <p:attrName>ppt_x</p:attrName>
                                        </p:attrNameLst>
                                      </p:cBhvr>
                                      <p:tavLst>
                                        <p:tav tm="0">
                                          <p:val>
                                            <p:strVal val="0-#ppt_w/2"/>
                                          </p:val>
                                        </p:tav>
                                        <p:tav tm="100000">
                                          <p:val>
                                            <p:strVal val="#ppt_x"/>
                                          </p:val>
                                        </p:tav>
                                      </p:tavLst>
                                    </p:anim>
                                    <p:anim calcmode="lin" valueType="num">
                                      <p:cBhvr additive="base">
                                        <p:cTn id="18" dur="500" fill="hold"/>
                                        <p:tgtEl>
                                          <p:spTgt spid="13315"/>
                                        </p:tgtEl>
                                        <p:attrNameLst>
                                          <p:attrName>ppt_y</p:attrName>
                                        </p:attrNameLst>
                                      </p:cBhvr>
                                      <p:tavLst>
                                        <p:tav tm="0">
                                          <p:val>
                                            <p:strVal val="#ppt_y"/>
                                          </p:val>
                                        </p:tav>
                                        <p:tav tm="100000">
                                          <p:val>
                                            <p:strVal val="#ppt_y"/>
                                          </p:val>
                                        </p:tav>
                                      </p:tavLst>
                                    </p:anim>
                                  </p:childTnLst>
                                </p:cTn>
                              </p:par>
                            </p:childTnLst>
                          </p:cTn>
                        </p:par>
                        <p:par>
                          <p:cTn id="19" fill="hold">
                            <p:stCondLst>
                              <p:cond delay="3000"/>
                            </p:stCondLst>
                            <p:childTnLst>
                              <p:par>
                                <p:cTn id="20" presetID="5" presetClass="entr" presetSubtype="10" fill="hold" grpId="0" nodeType="afterEffect">
                                  <p:stCondLst>
                                    <p:cond delay="0"/>
                                  </p:stCondLst>
                                  <p:childTnLst>
                                    <p:set>
                                      <p:cBhvr>
                                        <p:cTn id="21" dur="1" fill="hold">
                                          <p:stCondLst>
                                            <p:cond delay="0"/>
                                          </p:stCondLst>
                                        </p:cTn>
                                        <p:tgtEl>
                                          <p:spTgt spid="13318"/>
                                        </p:tgtEl>
                                        <p:attrNameLst>
                                          <p:attrName>style.visibility</p:attrName>
                                        </p:attrNameLst>
                                      </p:cBhvr>
                                      <p:to>
                                        <p:strVal val="visible"/>
                                      </p:to>
                                    </p:set>
                                    <p:animEffect transition="in" filter="checkerboard(across)">
                                      <p:cBhvr>
                                        <p:cTn id="22" dur="1000"/>
                                        <p:tgtEl>
                                          <p:spTgt spid="13318"/>
                                        </p:tgtEl>
                                      </p:cBhvr>
                                    </p:animEffect>
                                  </p:childTnLst>
                                </p:cTn>
                              </p:par>
                            </p:childTnLst>
                          </p:cTn>
                        </p:par>
                        <p:par>
                          <p:cTn id="23" fill="hold">
                            <p:stCondLst>
                              <p:cond delay="4000"/>
                            </p:stCondLst>
                            <p:childTnLst>
                              <p:par>
                                <p:cTn id="24" presetID="5" presetClass="entr" presetSubtype="10" fill="hold" grpId="0" nodeType="afterEffect">
                                  <p:stCondLst>
                                    <p:cond delay="0"/>
                                  </p:stCondLst>
                                  <p:childTnLst>
                                    <p:set>
                                      <p:cBhvr>
                                        <p:cTn id="25" dur="1" fill="hold">
                                          <p:stCondLst>
                                            <p:cond delay="0"/>
                                          </p:stCondLst>
                                        </p:cTn>
                                        <p:tgtEl>
                                          <p:spTgt spid="13320"/>
                                        </p:tgtEl>
                                        <p:attrNameLst>
                                          <p:attrName>style.visibility</p:attrName>
                                        </p:attrNameLst>
                                      </p:cBhvr>
                                      <p:to>
                                        <p:strVal val="visible"/>
                                      </p:to>
                                    </p:set>
                                    <p:animEffect transition="in" filter="checkerboard(across)">
                                      <p:cBhvr>
                                        <p:cTn id="26" dur="1000"/>
                                        <p:tgtEl>
                                          <p:spTgt spid="13320"/>
                                        </p:tgtEl>
                                      </p:cBhvr>
                                    </p:animEffect>
                                  </p:childTnLst>
                                </p:cTn>
                              </p:par>
                            </p:childTnLst>
                          </p:cTn>
                        </p:par>
                        <p:par>
                          <p:cTn id="27" fill="hold">
                            <p:stCondLst>
                              <p:cond delay="5000"/>
                            </p:stCondLst>
                            <p:childTnLst>
                              <p:par>
                                <p:cTn id="28" presetID="5" presetClass="entr" presetSubtype="10" fill="hold" grpId="0" nodeType="afterEffect">
                                  <p:stCondLst>
                                    <p:cond delay="0"/>
                                  </p:stCondLst>
                                  <p:childTnLst>
                                    <p:set>
                                      <p:cBhvr>
                                        <p:cTn id="29" dur="1" fill="hold">
                                          <p:stCondLst>
                                            <p:cond delay="0"/>
                                          </p:stCondLst>
                                        </p:cTn>
                                        <p:tgtEl>
                                          <p:spTgt spid="13321"/>
                                        </p:tgtEl>
                                        <p:attrNameLst>
                                          <p:attrName>style.visibility</p:attrName>
                                        </p:attrNameLst>
                                      </p:cBhvr>
                                      <p:to>
                                        <p:strVal val="visible"/>
                                      </p:to>
                                    </p:set>
                                    <p:animEffect transition="in" filter="checkerboard(across)">
                                      <p:cBhvr>
                                        <p:cTn id="30" dur="1000"/>
                                        <p:tgtEl>
                                          <p:spTgt spid="13321"/>
                                        </p:tgtEl>
                                      </p:cBhvr>
                                    </p:animEffect>
                                  </p:childTnLst>
                                </p:cTn>
                              </p:par>
                            </p:childTnLst>
                          </p:cTn>
                        </p:par>
                        <p:par>
                          <p:cTn id="31" fill="hold">
                            <p:stCondLst>
                              <p:cond delay="6000"/>
                            </p:stCondLst>
                            <p:childTnLst>
                              <p:par>
                                <p:cTn id="32" presetID="5" presetClass="entr" presetSubtype="10" fill="hold" grpId="0" nodeType="afterEffect">
                                  <p:stCondLst>
                                    <p:cond delay="0"/>
                                  </p:stCondLst>
                                  <p:childTnLst>
                                    <p:set>
                                      <p:cBhvr>
                                        <p:cTn id="33" dur="1" fill="hold">
                                          <p:stCondLst>
                                            <p:cond delay="0"/>
                                          </p:stCondLst>
                                        </p:cTn>
                                        <p:tgtEl>
                                          <p:spTgt spid="13319"/>
                                        </p:tgtEl>
                                        <p:attrNameLst>
                                          <p:attrName>style.visibility</p:attrName>
                                        </p:attrNameLst>
                                      </p:cBhvr>
                                      <p:to>
                                        <p:strVal val="visible"/>
                                      </p:to>
                                    </p:set>
                                    <p:animEffect transition="in" filter="checkerboard(across)">
                                      <p:cBhvr>
                                        <p:cTn id="34" dur="1000"/>
                                        <p:tgtEl>
                                          <p:spTgt spid="133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nimBg="1"/>
      <p:bldP spid="13318" grpId="0" animBg="1"/>
      <p:bldP spid="13319" grpId="0" animBg="1"/>
      <p:bldP spid="13320" grpId="0" animBg="1"/>
      <p:bldP spid="133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086600" cy="762000"/>
          </a:xfrm>
          <a:solidFill>
            <a:srgbClr val="92D050">
              <a:alpha val="43000"/>
            </a:srgbClr>
          </a:solidFill>
        </p:spPr>
        <p:txBody>
          <a:bodyPr rtlCol="0">
            <a:normAutofit fontScale="90000"/>
          </a:bodyPr>
          <a:lstStyle/>
          <a:p>
            <a:pPr eaLnBrk="1" fontAlgn="auto" hangingPunct="1">
              <a:spcAft>
                <a:spcPts val="0"/>
              </a:spcAft>
              <a:defRPr/>
            </a:pPr>
            <a:r>
              <a:rPr lang="en-US" sz="4000" dirty="0" err="1" smtClean="0">
                <a:ea typeface="Tahoma" pitchFamily="34" charset="0"/>
                <a:cs typeface="Tahoma" pitchFamily="34" charset="0"/>
              </a:rPr>
              <a:t>Pengertian</a:t>
            </a:r>
            <a:r>
              <a:rPr lang="en-US" sz="4000" dirty="0" smtClean="0"/>
              <a:t> &amp; </a:t>
            </a:r>
            <a:r>
              <a:rPr lang="en-US" sz="4000" dirty="0" err="1" smtClean="0"/>
              <a:t>Ruang</a:t>
            </a:r>
            <a:r>
              <a:rPr lang="en-US" sz="4000" dirty="0" smtClean="0"/>
              <a:t> </a:t>
            </a:r>
            <a:r>
              <a:rPr lang="en-US" sz="4000" dirty="0" err="1" smtClean="0"/>
              <a:t>Lingkup</a:t>
            </a:r>
            <a:r>
              <a:rPr lang="en-US" sz="4000" dirty="0" smtClean="0"/>
              <a:t> </a:t>
            </a:r>
            <a:r>
              <a:rPr lang="en-US" sz="4000" dirty="0" err="1" smtClean="0"/>
              <a:t>Ekologi</a:t>
            </a:r>
            <a:endParaRPr lang="en-US" sz="4000" dirty="0" smtClean="0"/>
          </a:p>
        </p:txBody>
      </p:sp>
      <p:sp>
        <p:nvSpPr>
          <p:cNvPr id="10243" name="Content Placeholder 2"/>
          <p:cNvSpPr>
            <a:spLocks noGrp="1"/>
          </p:cNvSpPr>
          <p:nvPr>
            <p:ph idx="1"/>
          </p:nvPr>
        </p:nvSpPr>
        <p:spPr>
          <a:xfrm>
            <a:off x="304800" y="1447800"/>
            <a:ext cx="8458200" cy="5410200"/>
          </a:xfrm>
          <a:solidFill>
            <a:schemeClr val="bg2">
              <a:alpha val="87842"/>
            </a:schemeClr>
          </a:solidFill>
        </p:spPr>
        <p:txBody>
          <a:bodyPr>
            <a:normAutofit fontScale="92500"/>
          </a:bodyPr>
          <a:lstStyle/>
          <a:p>
            <a:pPr algn="just"/>
            <a:r>
              <a:rPr lang="en-US" dirty="0" err="1" smtClean="0">
                <a:latin typeface="+mj-lt"/>
                <a:ea typeface="Tahoma" pitchFamily="34" charset="0"/>
                <a:cs typeface="Tahoma" pitchFamily="34" charset="0"/>
              </a:rPr>
              <a:t>Lingkungan</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meliputi</a:t>
            </a:r>
            <a:r>
              <a:rPr lang="en-US" dirty="0" smtClean="0">
                <a:latin typeface="+mj-lt"/>
                <a:ea typeface="Tahoma" pitchFamily="34" charset="0"/>
                <a:cs typeface="Tahoma" pitchFamily="34" charset="0"/>
              </a:rPr>
              <a:t> </a:t>
            </a:r>
            <a:r>
              <a:rPr lang="en-US" dirty="0" err="1">
                <a:latin typeface="+mj-lt"/>
                <a:ea typeface="Tahoma" pitchFamily="34" charset="0"/>
                <a:cs typeface="Tahoma" pitchFamily="34" charset="0"/>
              </a:rPr>
              <a:t>lingkungan</a:t>
            </a:r>
            <a:r>
              <a:rPr lang="en-US" dirty="0">
                <a:latin typeface="+mj-lt"/>
                <a:ea typeface="Tahoma" pitchFamily="34" charset="0"/>
                <a:cs typeface="Tahoma" pitchFamily="34" charset="0"/>
              </a:rPr>
              <a:t> </a:t>
            </a:r>
            <a:r>
              <a:rPr lang="en-US" dirty="0" err="1" smtClean="0">
                <a:latin typeface="+mj-lt"/>
                <a:ea typeface="Tahoma" pitchFamily="34" charset="0"/>
                <a:cs typeface="Tahoma" pitchFamily="34" charset="0"/>
              </a:rPr>
              <a:t>inorganik</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abiotik</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dan</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organik</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biotik</a:t>
            </a:r>
            <a:r>
              <a:rPr lang="en-US" dirty="0" smtClean="0">
                <a:latin typeface="+mj-lt"/>
                <a:ea typeface="Tahoma" pitchFamily="34" charset="0"/>
                <a:cs typeface="Tahoma" pitchFamily="34" charset="0"/>
              </a:rPr>
              <a:t>). </a:t>
            </a:r>
          </a:p>
          <a:p>
            <a:pPr algn="just"/>
            <a:r>
              <a:rPr lang="en-US" dirty="0" err="1">
                <a:latin typeface="+mj-lt"/>
                <a:ea typeface="Tahoma" pitchFamily="34" charset="0"/>
                <a:cs typeface="Tahoma" pitchFamily="34" charset="0"/>
              </a:rPr>
              <a:t>Lingkungan</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abiotik</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terdiri</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dari</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atmosfer</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cahaya</a:t>
            </a:r>
            <a:r>
              <a:rPr lang="en-US" dirty="0">
                <a:latin typeface="+mj-lt"/>
                <a:ea typeface="Tahoma" pitchFamily="34" charset="0"/>
                <a:cs typeface="Tahoma" pitchFamily="34" charset="0"/>
              </a:rPr>
              <a:t>, </a:t>
            </a:r>
            <a:r>
              <a:rPr lang="en-US" dirty="0" smtClean="0">
                <a:latin typeface="+mj-lt"/>
                <a:ea typeface="Tahoma" pitchFamily="34" charset="0"/>
                <a:cs typeface="Tahoma" pitchFamily="34" charset="0"/>
              </a:rPr>
              <a:t>air, </a:t>
            </a:r>
            <a:r>
              <a:rPr lang="en-US" dirty="0" err="1" smtClean="0">
                <a:latin typeface="+mj-lt"/>
                <a:ea typeface="Tahoma" pitchFamily="34" charset="0"/>
                <a:cs typeface="Tahoma" pitchFamily="34" charset="0"/>
              </a:rPr>
              <a:t>ragam</a:t>
            </a:r>
            <a:r>
              <a:rPr lang="en-US" dirty="0" smtClean="0">
                <a:latin typeface="+mj-lt"/>
                <a:ea typeface="Tahoma" pitchFamily="34" charset="0"/>
                <a:cs typeface="Tahoma" pitchFamily="34" charset="0"/>
              </a:rPr>
              <a:t> </a:t>
            </a:r>
            <a:r>
              <a:rPr lang="en-US" dirty="0" err="1">
                <a:latin typeface="+mj-lt"/>
                <a:ea typeface="Tahoma" pitchFamily="34" charset="0"/>
                <a:cs typeface="Tahoma" pitchFamily="34" charset="0"/>
              </a:rPr>
              <a:t>garam</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tanah</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dan</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seterusnya</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oleh</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karenanya</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ekologi</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turut</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mengkaji</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arus</a:t>
            </a:r>
            <a:r>
              <a:rPr lang="en-US" dirty="0">
                <a:latin typeface="+mj-lt"/>
                <a:ea typeface="Tahoma" pitchFamily="34" charset="0"/>
                <a:cs typeface="Tahoma" pitchFamily="34" charset="0"/>
              </a:rPr>
              <a:t> </a:t>
            </a:r>
            <a:r>
              <a:rPr lang="en-US" dirty="0" err="1" smtClean="0">
                <a:latin typeface="+mj-lt"/>
                <a:ea typeface="Tahoma" pitchFamily="34" charset="0"/>
                <a:cs typeface="Tahoma" pitchFamily="34" charset="0"/>
              </a:rPr>
              <a:t>energi</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dan</a:t>
            </a:r>
            <a:r>
              <a:rPr lang="en-US" dirty="0" smtClean="0">
                <a:latin typeface="+mj-lt"/>
                <a:ea typeface="Tahoma" pitchFamily="34" charset="0"/>
                <a:cs typeface="Tahoma" pitchFamily="34" charset="0"/>
              </a:rPr>
              <a:t> </a:t>
            </a:r>
            <a:r>
              <a:rPr lang="en-US" dirty="0" err="1">
                <a:latin typeface="+mj-lt"/>
                <a:ea typeface="Tahoma" pitchFamily="34" charset="0"/>
                <a:cs typeface="Tahoma" pitchFamily="34" charset="0"/>
              </a:rPr>
              <a:t>daur</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materi</a:t>
            </a:r>
            <a:r>
              <a:rPr lang="en-US" dirty="0" smtClean="0">
                <a:latin typeface="+mj-lt"/>
                <a:ea typeface="Tahoma" pitchFamily="34" charset="0"/>
                <a:cs typeface="Tahoma" pitchFamily="34" charset="0"/>
              </a:rPr>
              <a:t>.</a:t>
            </a:r>
          </a:p>
          <a:p>
            <a:pPr algn="just"/>
            <a:r>
              <a:rPr lang="en-US" dirty="0" err="1">
                <a:latin typeface="+mj-lt"/>
                <a:ea typeface="Tahoma" pitchFamily="34" charset="0"/>
                <a:cs typeface="Tahoma" pitchFamily="34" charset="0"/>
              </a:rPr>
              <a:t>Lingkungan</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biotik</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meliputi</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makhluk</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hidup</a:t>
            </a:r>
            <a:r>
              <a:rPr lang="en-US" dirty="0">
                <a:latin typeface="+mj-lt"/>
                <a:ea typeface="Tahoma" pitchFamily="34" charset="0"/>
                <a:cs typeface="Tahoma" pitchFamily="34" charset="0"/>
              </a:rPr>
              <a:t> di </a:t>
            </a:r>
            <a:r>
              <a:rPr lang="en-US" dirty="0" err="1">
                <a:latin typeface="+mj-lt"/>
                <a:ea typeface="Tahoma" pitchFamily="34" charset="0"/>
                <a:cs typeface="Tahoma" pitchFamily="34" charset="0"/>
              </a:rPr>
              <a:t>dalamnya</a:t>
            </a:r>
            <a:r>
              <a:rPr lang="en-US" dirty="0">
                <a:latin typeface="+mj-lt"/>
                <a:ea typeface="Tahoma" pitchFamily="34" charset="0"/>
                <a:cs typeface="Tahoma" pitchFamily="34" charset="0"/>
              </a:rPr>
              <a:t> yang </a:t>
            </a:r>
            <a:r>
              <a:rPr lang="en-US" dirty="0" err="1" smtClean="0">
                <a:latin typeface="+mj-lt"/>
                <a:ea typeface="Tahoma" pitchFamily="34" charset="0"/>
                <a:cs typeface="Tahoma" pitchFamily="34" charset="0"/>
              </a:rPr>
              <a:t>saling</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terkait</a:t>
            </a:r>
            <a:r>
              <a:rPr lang="en-US" dirty="0" smtClean="0">
                <a:latin typeface="+mj-lt"/>
                <a:ea typeface="Tahoma" pitchFamily="34" charset="0"/>
                <a:cs typeface="Tahoma" pitchFamily="34" charset="0"/>
              </a:rPr>
              <a:t> </a:t>
            </a:r>
            <a:r>
              <a:rPr lang="en-US" dirty="0" err="1">
                <a:latin typeface="+mj-lt"/>
                <a:ea typeface="Tahoma" pitchFamily="34" charset="0"/>
                <a:cs typeface="Tahoma" pitchFamily="34" charset="0"/>
              </a:rPr>
              <a:t>satu</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sama</a:t>
            </a:r>
            <a:r>
              <a:rPr lang="en-US" dirty="0">
                <a:latin typeface="+mj-lt"/>
                <a:ea typeface="Tahoma" pitchFamily="34" charset="0"/>
                <a:cs typeface="Tahoma" pitchFamily="34" charset="0"/>
              </a:rPr>
              <a:t> lain, </a:t>
            </a:r>
            <a:r>
              <a:rPr lang="en-US" dirty="0" err="1">
                <a:latin typeface="+mj-lt"/>
                <a:ea typeface="Tahoma" pitchFamily="34" charset="0"/>
                <a:cs typeface="Tahoma" pitchFamily="34" charset="0"/>
              </a:rPr>
              <a:t>sehingga</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populasi</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beserta</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fungsi</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dan</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peranannya</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dalam</a:t>
            </a:r>
            <a:r>
              <a:rPr lang="en-US" dirty="0">
                <a:latin typeface="+mj-lt"/>
                <a:ea typeface="Tahoma" pitchFamily="34" charset="0"/>
                <a:cs typeface="Tahoma" pitchFamily="34" charset="0"/>
              </a:rPr>
              <a:t> </a:t>
            </a:r>
            <a:r>
              <a:rPr lang="en-US" dirty="0" err="1" smtClean="0">
                <a:latin typeface="+mj-lt"/>
                <a:ea typeface="Tahoma" pitchFamily="34" charset="0"/>
                <a:cs typeface="Tahoma" pitchFamily="34" charset="0"/>
              </a:rPr>
              <a:t>suatu</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lingkungan</a:t>
            </a:r>
            <a:r>
              <a:rPr lang="en-US" dirty="0" smtClean="0">
                <a:latin typeface="+mj-lt"/>
                <a:ea typeface="Tahoma" pitchFamily="34" charset="0"/>
                <a:cs typeface="Tahoma" pitchFamily="34" charset="0"/>
              </a:rPr>
              <a:t> </a:t>
            </a:r>
            <a:r>
              <a:rPr lang="en-US" dirty="0" err="1">
                <a:latin typeface="+mj-lt"/>
                <a:ea typeface="Tahoma" pitchFamily="34" charset="0"/>
                <a:cs typeface="Tahoma" pitchFamily="34" charset="0"/>
              </a:rPr>
              <a:t>dikaji</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dalam</a:t>
            </a:r>
            <a:r>
              <a:rPr lang="en-US" dirty="0">
                <a:latin typeface="+mj-lt"/>
                <a:ea typeface="Tahoma" pitchFamily="34" charset="0"/>
                <a:cs typeface="Tahoma" pitchFamily="34" charset="0"/>
              </a:rPr>
              <a:t> </a:t>
            </a:r>
            <a:r>
              <a:rPr lang="en-US" dirty="0" err="1" smtClean="0">
                <a:latin typeface="+mj-lt"/>
                <a:ea typeface="Tahoma" pitchFamily="34" charset="0"/>
                <a:cs typeface="Tahoma" pitchFamily="34" charset="0"/>
              </a:rPr>
              <a:t>ekologi</a:t>
            </a:r>
            <a:r>
              <a:rPr lang="en-US" dirty="0" smtClean="0">
                <a:latin typeface="+mj-lt"/>
                <a:ea typeface="Tahoma" pitchFamily="34" charset="0"/>
                <a:cs typeface="Tahoma" pitchFamily="34" charset="0"/>
              </a:rPr>
              <a:t>. </a:t>
            </a:r>
          </a:p>
          <a:p>
            <a:pPr algn="just"/>
            <a:r>
              <a:rPr lang="en-US" dirty="0" smtClean="0">
                <a:latin typeface="+mj-lt"/>
                <a:ea typeface="Tahoma" pitchFamily="34" charset="0"/>
                <a:cs typeface="Tahoma" pitchFamily="34" charset="0"/>
              </a:rPr>
              <a:t>(</a:t>
            </a:r>
            <a:r>
              <a:rPr lang="en-US" dirty="0" err="1">
                <a:latin typeface="+mj-lt"/>
                <a:ea typeface="Tahoma" pitchFamily="34" charset="0"/>
                <a:cs typeface="Tahoma" pitchFamily="34" charset="0"/>
              </a:rPr>
              <a:t>Wirakusumah</a:t>
            </a:r>
            <a:r>
              <a:rPr lang="en-US" dirty="0">
                <a:latin typeface="+mj-lt"/>
                <a:ea typeface="Tahoma" pitchFamily="34" charset="0"/>
                <a:cs typeface="Tahoma" pitchFamily="34" charset="0"/>
              </a:rPr>
              <a:t>, 2003).</a:t>
            </a:r>
            <a:endParaRPr lang="en-US" dirty="0" smtClean="0">
              <a:latin typeface="+mj-lt"/>
              <a:ea typeface="Tahoma" pitchFamily="34" charset="0"/>
              <a:cs typeface="Tahoma" pitchFamily="34" charset="0"/>
            </a:endParaRPr>
          </a:p>
        </p:txBody>
      </p:sp>
    </p:spTree>
    <p:extLst>
      <p:ext uri="{BB962C8B-B14F-4D97-AF65-F5344CB8AC3E}">
        <p14:creationId xmlns:p14="http://schemas.microsoft.com/office/powerpoint/2010/main" val="13040519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228600"/>
            <a:ext cx="7924800" cy="1524000"/>
          </a:xfrm>
        </p:spPr>
        <p:txBody>
          <a:bodyPr>
            <a:normAutofit/>
          </a:bodyPr>
          <a:lstStyle/>
          <a:p>
            <a:pPr algn="l"/>
            <a:r>
              <a:rPr lang="en-US" sz="1800" b="1" dirty="0" err="1" smtClean="0">
                <a:latin typeface="Times New Roman" pitchFamily="18" charset="0"/>
              </a:rPr>
              <a:t>Biosfer</a:t>
            </a:r>
            <a:r>
              <a:rPr lang="en-US" sz="1800" b="1" dirty="0" smtClean="0">
                <a:latin typeface="Times New Roman" pitchFamily="18" charset="0"/>
              </a:rPr>
              <a:t> </a:t>
            </a:r>
            <a:r>
              <a:rPr lang="en-US" sz="1800" b="1" dirty="0" err="1" smtClean="0">
                <a:latin typeface="Times New Roman" pitchFamily="18" charset="0"/>
              </a:rPr>
              <a:t>adalah</a:t>
            </a:r>
            <a:r>
              <a:rPr lang="en-US" sz="1800" b="1" dirty="0" smtClean="0">
                <a:latin typeface="Times New Roman" pitchFamily="18" charset="0"/>
              </a:rPr>
              <a:t> </a:t>
            </a:r>
            <a:r>
              <a:rPr lang="en-US" sz="1800" b="1" dirty="0" err="1">
                <a:latin typeface="Times New Roman" pitchFamily="18" charset="0"/>
              </a:rPr>
              <a:t>keseluruhan</a:t>
            </a:r>
            <a:r>
              <a:rPr lang="en-US" sz="1800" b="1" dirty="0">
                <a:latin typeface="Times New Roman" pitchFamily="18" charset="0"/>
              </a:rPr>
              <a:t> </a:t>
            </a:r>
            <a:r>
              <a:rPr lang="en-US" sz="1800" b="1" dirty="0" err="1">
                <a:latin typeface="Times New Roman" pitchFamily="18" charset="0"/>
              </a:rPr>
              <a:t>ekosistem</a:t>
            </a:r>
            <a:r>
              <a:rPr lang="en-US" sz="1800" b="1" dirty="0">
                <a:latin typeface="Times New Roman" pitchFamily="18" charset="0"/>
              </a:rPr>
              <a:t> di </a:t>
            </a:r>
            <a:r>
              <a:rPr lang="en-US" sz="1800" b="1" dirty="0" err="1">
                <a:latin typeface="Times New Roman" pitchFamily="18" charset="0"/>
              </a:rPr>
              <a:t>Bumi</a:t>
            </a:r>
            <a:r>
              <a:rPr lang="en-US" sz="1800" b="1" dirty="0">
                <a:latin typeface="Times New Roman" pitchFamily="18" charset="0"/>
              </a:rPr>
              <a:t>; </a:t>
            </a:r>
            <a:r>
              <a:rPr lang="en-US" sz="1800" b="1" dirty="0" err="1">
                <a:latin typeface="Times New Roman" pitchFamily="18" charset="0"/>
              </a:rPr>
              <a:t>meliputi</a:t>
            </a:r>
            <a:r>
              <a:rPr lang="en-US" sz="1800" b="1" dirty="0">
                <a:latin typeface="Times New Roman" pitchFamily="18" charset="0"/>
              </a:rPr>
              <a:t> </a:t>
            </a:r>
            <a:r>
              <a:rPr lang="en-US" sz="1800" b="1" dirty="0" err="1">
                <a:latin typeface="Times New Roman" pitchFamily="18" charset="0"/>
              </a:rPr>
              <a:t>semua</a:t>
            </a:r>
            <a:r>
              <a:rPr lang="en-US" sz="1800" b="1" dirty="0">
                <a:latin typeface="Times New Roman" pitchFamily="18" charset="0"/>
              </a:rPr>
              <a:t> </a:t>
            </a:r>
            <a:r>
              <a:rPr lang="en-US" sz="1800" b="1" dirty="0" err="1">
                <a:latin typeface="Times New Roman" pitchFamily="18" charset="0"/>
              </a:rPr>
              <a:t>bagian</a:t>
            </a:r>
            <a:r>
              <a:rPr lang="en-US" sz="1800" b="1" dirty="0">
                <a:latin typeface="Times New Roman" pitchFamily="18" charset="0"/>
              </a:rPr>
              <a:t> </a:t>
            </a:r>
            <a:r>
              <a:rPr lang="en-US" sz="1800" b="1" dirty="0" err="1">
                <a:latin typeface="Times New Roman" pitchFamily="18" charset="0"/>
              </a:rPr>
              <a:t>Bumi</a:t>
            </a:r>
            <a:r>
              <a:rPr lang="en-US" sz="1800" b="1" dirty="0">
                <a:latin typeface="Times New Roman" pitchFamily="18" charset="0"/>
              </a:rPr>
              <a:t> yang </a:t>
            </a:r>
            <a:r>
              <a:rPr lang="en-US" sz="1800" b="1" dirty="0" err="1">
                <a:latin typeface="Times New Roman" pitchFamily="18" charset="0"/>
              </a:rPr>
              <a:t>mengandung</a:t>
            </a:r>
            <a:r>
              <a:rPr lang="en-US" sz="1800" b="1" dirty="0">
                <a:latin typeface="Times New Roman" pitchFamily="18" charset="0"/>
              </a:rPr>
              <a:t> </a:t>
            </a:r>
            <a:r>
              <a:rPr lang="en-US" sz="1800" b="1" dirty="0" err="1">
                <a:latin typeface="Times New Roman" pitchFamily="18" charset="0"/>
              </a:rPr>
              <a:t>kehidupan</a:t>
            </a:r>
            <a:r>
              <a:rPr lang="en-US" sz="1800" b="1" dirty="0">
                <a:latin typeface="Times New Roman" pitchFamily="18" charset="0"/>
              </a:rPr>
              <a:t> (</a:t>
            </a:r>
            <a:r>
              <a:rPr lang="en-US" sz="1800" b="1" dirty="0" err="1">
                <a:latin typeface="Times New Roman" pitchFamily="18" charset="0"/>
              </a:rPr>
              <a:t>terdiri</a:t>
            </a:r>
            <a:r>
              <a:rPr lang="en-US" sz="1800" b="1" dirty="0">
                <a:latin typeface="Times New Roman" pitchFamily="18" charset="0"/>
              </a:rPr>
              <a:t> </a:t>
            </a:r>
            <a:r>
              <a:rPr lang="en-US" sz="1800" b="1" dirty="0" err="1">
                <a:latin typeface="Times New Roman" pitchFamily="18" charset="0"/>
              </a:rPr>
              <a:t>dari</a:t>
            </a:r>
            <a:r>
              <a:rPr lang="en-US" sz="1800" b="1" dirty="0">
                <a:latin typeface="Times New Roman" pitchFamily="18" charset="0"/>
              </a:rPr>
              <a:t> </a:t>
            </a:r>
            <a:r>
              <a:rPr lang="en-US" sz="1800" b="1" dirty="0" err="1">
                <a:latin typeface="Times New Roman" pitchFamily="18" charset="0"/>
              </a:rPr>
              <a:t>komponen</a:t>
            </a:r>
            <a:r>
              <a:rPr lang="en-US" sz="1800" b="1" dirty="0">
                <a:latin typeface="Times New Roman" pitchFamily="18" charset="0"/>
              </a:rPr>
              <a:t> </a:t>
            </a:r>
            <a:r>
              <a:rPr lang="en-US" sz="1800" b="1" dirty="0" err="1">
                <a:latin typeface="Times New Roman" pitchFamily="18" charset="0"/>
              </a:rPr>
              <a:t>biotik</a:t>
            </a:r>
            <a:r>
              <a:rPr lang="en-US" sz="1800" b="1" dirty="0">
                <a:latin typeface="Times New Roman" pitchFamily="18" charset="0"/>
              </a:rPr>
              <a:t> yang </a:t>
            </a:r>
            <a:r>
              <a:rPr lang="en-US" sz="1800" b="1" dirty="0" err="1">
                <a:latin typeface="Times New Roman" pitchFamily="18" charset="0"/>
              </a:rPr>
              <a:t>berinteraksi</a:t>
            </a:r>
            <a:r>
              <a:rPr lang="en-US" sz="1800" b="1" dirty="0">
                <a:latin typeface="Times New Roman" pitchFamily="18" charset="0"/>
              </a:rPr>
              <a:t> </a:t>
            </a:r>
            <a:r>
              <a:rPr lang="en-US" sz="1800" b="1" dirty="0" err="1">
                <a:latin typeface="Times New Roman" pitchFamily="18" charset="0"/>
              </a:rPr>
              <a:t>dengan</a:t>
            </a:r>
            <a:r>
              <a:rPr lang="en-US" sz="1800" b="1" dirty="0">
                <a:latin typeface="Times New Roman" pitchFamily="18" charset="0"/>
              </a:rPr>
              <a:t> </a:t>
            </a:r>
            <a:r>
              <a:rPr lang="en-US" sz="1800" b="1" dirty="0" err="1">
                <a:latin typeface="Times New Roman" pitchFamily="18" charset="0"/>
              </a:rPr>
              <a:t>lingkungan</a:t>
            </a:r>
            <a:r>
              <a:rPr lang="en-US" sz="1800" b="1" dirty="0">
                <a:latin typeface="Times New Roman" pitchFamily="18" charset="0"/>
              </a:rPr>
              <a:t> </a:t>
            </a:r>
            <a:r>
              <a:rPr lang="en-US" sz="1800" b="1" dirty="0" err="1">
                <a:latin typeface="Times New Roman" pitchFamily="18" charset="0"/>
              </a:rPr>
              <a:t>abiotik</a:t>
            </a:r>
            <a:r>
              <a:rPr lang="en-US" sz="1800" b="1" dirty="0">
                <a:latin typeface="Times New Roman" pitchFamily="18" charset="0"/>
              </a:rPr>
              <a:t> yang </a:t>
            </a:r>
            <a:r>
              <a:rPr lang="en-US" sz="1800" b="1" dirty="0" err="1">
                <a:latin typeface="Times New Roman" pitchFamily="18" charset="0"/>
              </a:rPr>
              <a:t>merupakan</a:t>
            </a:r>
            <a:r>
              <a:rPr lang="en-US" sz="1800" b="1" dirty="0">
                <a:latin typeface="Times New Roman" pitchFamily="18" charset="0"/>
              </a:rPr>
              <a:t> </a:t>
            </a:r>
            <a:r>
              <a:rPr lang="en-US" sz="1800" b="1" dirty="0" err="1">
                <a:latin typeface="Times New Roman" pitchFamily="18" charset="0"/>
              </a:rPr>
              <a:t>bagian</a:t>
            </a:r>
            <a:r>
              <a:rPr lang="en-US" sz="1800" b="1" dirty="0">
                <a:latin typeface="Times New Roman" pitchFamily="18" charset="0"/>
              </a:rPr>
              <a:t> </a:t>
            </a:r>
            <a:r>
              <a:rPr lang="en-US" sz="1800" b="1" dirty="0" err="1">
                <a:latin typeface="Times New Roman" pitchFamily="18" charset="0"/>
              </a:rPr>
              <a:t>dari</a:t>
            </a:r>
            <a:r>
              <a:rPr lang="en-US" sz="1800" b="1" dirty="0">
                <a:latin typeface="Times New Roman" pitchFamily="18" charset="0"/>
              </a:rPr>
              <a:t> </a:t>
            </a:r>
            <a:r>
              <a:rPr lang="en-US" sz="1800" b="1" dirty="0" err="1">
                <a:latin typeface="Times New Roman" pitchFamily="18" charset="0"/>
              </a:rPr>
              <a:t>atmosfer</a:t>
            </a:r>
            <a:r>
              <a:rPr lang="en-US" sz="1800" b="1" dirty="0">
                <a:latin typeface="Times New Roman" pitchFamily="18" charset="0"/>
              </a:rPr>
              <a:t>, </a:t>
            </a:r>
            <a:r>
              <a:rPr lang="en-US" sz="1800" b="1" dirty="0" err="1">
                <a:latin typeface="Times New Roman" pitchFamily="18" charset="0"/>
              </a:rPr>
              <a:t>hidrosfer</a:t>
            </a:r>
            <a:r>
              <a:rPr lang="en-US" sz="1800" b="1" dirty="0">
                <a:latin typeface="Times New Roman" pitchFamily="18" charset="0"/>
              </a:rPr>
              <a:t> &amp; </a:t>
            </a:r>
            <a:r>
              <a:rPr lang="en-US" sz="1800" b="1" dirty="0" err="1">
                <a:latin typeface="Times New Roman" pitchFamily="18" charset="0"/>
              </a:rPr>
              <a:t>litosfer</a:t>
            </a:r>
            <a:r>
              <a:rPr lang="en-US" sz="1800" b="1" dirty="0">
                <a:latin typeface="Times New Roman" pitchFamily="18" charset="0"/>
              </a:rPr>
              <a:t>).</a:t>
            </a:r>
            <a:r>
              <a:rPr lang="en-US" sz="1800" dirty="0">
                <a:latin typeface="Times New Roman" pitchFamily="18" charset="0"/>
              </a:rPr>
              <a:t> </a:t>
            </a:r>
          </a:p>
        </p:txBody>
      </p:sp>
      <p:grpSp>
        <p:nvGrpSpPr>
          <p:cNvPr id="14339" name="Group 3"/>
          <p:cNvGrpSpPr>
            <a:grpSpLocks/>
          </p:cNvGrpSpPr>
          <p:nvPr/>
        </p:nvGrpSpPr>
        <p:grpSpPr bwMode="auto">
          <a:xfrm>
            <a:off x="0" y="4419600"/>
            <a:ext cx="8915400" cy="2362200"/>
            <a:chOff x="1161" y="11828"/>
            <a:chExt cx="9362" cy="2858"/>
          </a:xfrm>
        </p:grpSpPr>
        <p:pic>
          <p:nvPicPr>
            <p:cNvPr id="14340" name="Picture 4" descr="Mountain Scene 1209"/>
            <p:cNvPicPr>
              <a:picLocks noChangeAspect="1" noChangeArrowheads="1"/>
            </p:cNvPicPr>
            <p:nvPr/>
          </p:nvPicPr>
          <p:blipFill>
            <a:blip r:embed="rId2"/>
            <a:srcRect/>
            <a:stretch>
              <a:fillRect/>
            </a:stretch>
          </p:blipFill>
          <p:spPr bwMode="auto">
            <a:xfrm>
              <a:off x="9081" y="12366"/>
              <a:ext cx="1442" cy="1928"/>
            </a:xfrm>
            <a:prstGeom prst="rect">
              <a:avLst/>
            </a:prstGeom>
            <a:noFill/>
            <a:ln w="9525">
              <a:noFill/>
              <a:miter lim="800000"/>
              <a:headEnd/>
              <a:tailEnd/>
            </a:ln>
          </p:spPr>
        </p:pic>
        <p:pic>
          <p:nvPicPr>
            <p:cNvPr id="14341" name="Picture 5" descr="Under the Sea 1050"/>
            <p:cNvPicPr>
              <a:picLocks noChangeAspect="1" noChangeArrowheads="1"/>
            </p:cNvPicPr>
            <p:nvPr/>
          </p:nvPicPr>
          <p:blipFill>
            <a:blip r:embed="rId3"/>
            <a:srcRect/>
            <a:stretch>
              <a:fillRect/>
            </a:stretch>
          </p:blipFill>
          <p:spPr bwMode="auto">
            <a:xfrm>
              <a:off x="7643" y="13268"/>
              <a:ext cx="1740" cy="1418"/>
            </a:xfrm>
            <a:prstGeom prst="rect">
              <a:avLst/>
            </a:prstGeom>
            <a:noFill/>
            <a:ln w="9525">
              <a:noFill/>
              <a:miter lim="800000"/>
              <a:headEnd/>
              <a:tailEnd/>
            </a:ln>
          </p:spPr>
        </p:pic>
        <p:pic>
          <p:nvPicPr>
            <p:cNvPr id="14342" name="Picture 6" descr="World Travel 088"/>
            <p:cNvPicPr>
              <a:picLocks noChangeAspect="1" noChangeArrowheads="1"/>
            </p:cNvPicPr>
            <p:nvPr/>
          </p:nvPicPr>
          <p:blipFill>
            <a:blip r:embed="rId4"/>
            <a:srcRect/>
            <a:stretch>
              <a:fillRect/>
            </a:stretch>
          </p:blipFill>
          <p:spPr bwMode="auto">
            <a:xfrm>
              <a:off x="1161" y="12906"/>
              <a:ext cx="2127" cy="1418"/>
            </a:xfrm>
            <a:prstGeom prst="rect">
              <a:avLst/>
            </a:prstGeom>
            <a:noFill/>
            <a:ln w="9525">
              <a:noFill/>
              <a:miter lim="800000"/>
              <a:headEnd/>
              <a:tailEnd/>
            </a:ln>
          </p:spPr>
        </p:pic>
        <p:pic>
          <p:nvPicPr>
            <p:cNvPr id="14343" name="Picture 7" descr="Tropical Paradise 159"/>
            <p:cNvPicPr>
              <a:picLocks noChangeAspect="1" noChangeArrowheads="1"/>
            </p:cNvPicPr>
            <p:nvPr/>
          </p:nvPicPr>
          <p:blipFill>
            <a:blip r:embed="rId5"/>
            <a:srcRect/>
            <a:stretch>
              <a:fillRect/>
            </a:stretch>
          </p:blipFill>
          <p:spPr bwMode="auto">
            <a:xfrm>
              <a:off x="2603" y="12188"/>
              <a:ext cx="2150" cy="1417"/>
            </a:xfrm>
            <a:prstGeom prst="rect">
              <a:avLst/>
            </a:prstGeom>
            <a:noFill/>
            <a:ln w="9525">
              <a:noFill/>
              <a:miter lim="800000"/>
              <a:headEnd/>
              <a:tailEnd/>
            </a:ln>
          </p:spPr>
        </p:pic>
        <p:pic>
          <p:nvPicPr>
            <p:cNvPr id="14344" name="Picture 8" descr="Planet Earth 003"/>
            <p:cNvPicPr>
              <a:picLocks noChangeAspect="1" noChangeArrowheads="1"/>
            </p:cNvPicPr>
            <p:nvPr/>
          </p:nvPicPr>
          <p:blipFill>
            <a:blip r:embed="rId6"/>
            <a:srcRect/>
            <a:stretch>
              <a:fillRect/>
            </a:stretch>
          </p:blipFill>
          <p:spPr bwMode="auto">
            <a:xfrm>
              <a:off x="4403" y="11828"/>
              <a:ext cx="3423" cy="2551"/>
            </a:xfrm>
            <a:prstGeom prst="rect">
              <a:avLst/>
            </a:prstGeom>
            <a:noFill/>
            <a:ln w="9525">
              <a:noFill/>
              <a:miter lim="800000"/>
              <a:headEnd/>
              <a:tailEnd/>
            </a:ln>
          </p:spPr>
        </p:pic>
      </p:grpSp>
      <p:pic>
        <p:nvPicPr>
          <p:cNvPr id="14345" name="Picture 9" descr="Bab 2-9 copy"/>
          <p:cNvPicPr>
            <a:picLocks noChangeAspect="1" noChangeArrowheads="1"/>
          </p:cNvPicPr>
          <p:nvPr/>
        </p:nvPicPr>
        <p:blipFill>
          <a:blip r:embed="rId7" cstate="print"/>
          <a:srcRect/>
          <a:stretch>
            <a:fillRect/>
          </a:stretch>
        </p:blipFill>
        <p:spPr bwMode="auto">
          <a:xfrm>
            <a:off x="3124200" y="1447800"/>
            <a:ext cx="3160713" cy="3200400"/>
          </a:xfrm>
          <a:prstGeom prst="rect">
            <a:avLst/>
          </a:prstGeom>
          <a:noFill/>
        </p:spPr>
      </p:pic>
      <p:sp>
        <p:nvSpPr>
          <p:cNvPr id="14347" name="Rectangle 11"/>
          <p:cNvSpPr>
            <a:spLocks noChangeArrowheads="1"/>
          </p:cNvSpPr>
          <p:nvPr/>
        </p:nvSpPr>
        <p:spPr bwMode="auto">
          <a:xfrm>
            <a:off x="7221538" y="6613525"/>
            <a:ext cx="1922462" cy="244475"/>
          </a:xfrm>
          <a:prstGeom prst="rect">
            <a:avLst/>
          </a:prstGeom>
          <a:noFill/>
          <a:ln w="9525">
            <a:noFill/>
            <a:miter lim="800000"/>
            <a:headEnd/>
            <a:tailEnd/>
          </a:ln>
          <a:effectLst/>
        </p:spPr>
        <p:txBody>
          <a:bodyPr wrap="none" anchor="ctr">
            <a:spAutoFit/>
          </a:bodyPr>
          <a:lstStyle/>
          <a:p>
            <a:pPr>
              <a:tabLst>
                <a:tab pos="2743200" algn="ctr"/>
                <a:tab pos="5486400" algn="r"/>
              </a:tabLst>
            </a:pPr>
            <a:r>
              <a:rPr lang="en-US" sz="1000">
                <a:solidFill>
                  <a:schemeClr val="accent2"/>
                </a:solidFill>
              </a:rPr>
              <a:t>(ilustrasi: Art Explosion® 1998)</a:t>
            </a:r>
          </a:p>
        </p:txBody>
      </p:sp>
      <p:sp>
        <p:nvSpPr>
          <p:cNvPr id="14354" name="Text Box 18"/>
          <p:cNvSpPr txBox="1">
            <a:spLocks noChangeArrowheads="1"/>
          </p:cNvSpPr>
          <p:nvPr/>
        </p:nvSpPr>
        <p:spPr bwMode="auto">
          <a:xfrm>
            <a:off x="0" y="6613525"/>
            <a:ext cx="4038600" cy="244475"/>
          </a:xfrm>
          <a:prstGeom prst="rect">
            <a:avLst/>
          </a:prstGeom>
          <a:noFill/>
          <a:ln w="9525">
            <a:noFill/>
            <a:miter lim="800000"/>
            <a:headEnd/>
            <a:tailEnd/>
          </a:ln>
          <a:effectLst/>
        </p:spPr>
        <p:txBody>
          <a:bodyPr>
            <a:spAutoFit/>
          </a:bodyPr>
          <a:lstStyle/>
          <a:p>
            <a:pPr>
              <a:spcBef>
                <a:spcPct val="50000"/>
              </a:spcBef>
            </a:pPr>
            <a:r>
              <a:rPr lang="en-US" sz="1000" i="1">
                <a:solidFill>
                  <a:schemeClr val="accent2"/>
                </a:solidFill>
                <a:latin typeface="Comic Sans MS" pitchFamily="66" charset="0"/>
              </a:rPr>
              <a:t>Pengetahuan Lingkungan</a:t>
            </a:r>
            <a:r>
              <a:rPr lang="en-US" sz="1000">
                <a:solidFill>
                  <a:schemeClr val="accent2"/>
                </a:solidFill>
              </a:rPr>
              <a:t> </a:t>
            </a:r>
            <a:r>
              <a:rPr lang="en-US" sz="1000">
                <a:solidFill>
                  <a:schemeClr val="accent2"/>
                </a:solidFill>
                <a:cs typeface="Arial" charset="0"/>
              </a:rPr>
              <a:t>© 2004 Departemen Biologi ITB (dnc/rre)</a:t>
            </a:r>
          </a:p>
        </p:txBody>
      </p:sp>
    </p:spTree>
    <p:extLst>
      <p:ext uri="{BB962C8B-B14F-4D97-AF65-F5344CB8AC3E}">
        <p14:creationId xmlns:p14="http://schemas.microsoft.com/office/powerpoint/2010/main" val="2712010780"/>
      </p:ext>
    </p:extLst>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additive="base">
                                        <p:cTn id="7" dur="2000" fill="hold"/>
                                        <p:tgtEl>
                                          <p:spTgt spid="14338"/>
                                        </p:tgtEl>
                                        <p:attrNameLst>
                                          <p:attrName>ppt_x</p:attrName>
                                        </p:attrNameLst>
                                      </p:cBhvr>
                                      <p:tavLst>
                                        <p:tav tm="0">
                                          <p:val>
                                            <p:strVal val="1+#ppt_w/2"/>
                                          </p:val>
                                        </p:tav>
                                        <p:tav tm="100000">
                                          <p:val>
                                            <p:strVal val="#ppt_x"/>
                                          </p:val>
                                        </p:tav>
                                      </p:tavLst>
                                    </p:anim>
                                    <p:anim calcmode="lin" valueType="num">
                                      <p:cBhvr additive="base">
                                        <p:cTn id="8" dur="2000" fill="hold"/>
                                        <p:tgtEl>
                                          <p:spTgt spid="14338"/>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5" presetClass="entr" presetSubtype="10" fill="hold" nodeType="afterEffect">
                                  <p:stCondLst>
                                    <p:cond delay="0"/>
                                  </p:stCondLst>
                                  <p:childTnLst>
                                    <p:set>
                                      <p:cBhvr>
                                        <p:cTn id="11" dur="1" fill="hold">
                                          <p:stCondLst>
                                            <p:cond delay="0"/>
                                          </p:stCondLst>
                                        </p:cTn>
                                        <p:tgtEl>
                                          <p:spTgt spid="14345"/>
                                        </p:tgtEl>
                                        <p:attrNameLst>
                                          <p:attrName>style.visibility</p:attrName>
                                        </p:attrNameLst>
                                      </p:cBhvr>
                                      <p:to>
                                        <p:strVal val="visible"/>
                                      </p:to>
                                    </p:set>
                                    <p:animEffect transition="in" filter="checkerboard(across)">
                                      <p:cBhvr>
                                        <p:cTn id="12" dur="2000"/>
                                        <p:tgtEl>
                                          <p:spTgt spid="14345"/>
                                        </p:tgtEl>
                                      </p:cBhvr>
                                    </p:animEffect>
                                  </p:childTnLst>
                                </p:cTn>
                              </p:par>
                            </p:childTnLst>
                          </p:cTn>
                        </p:par>
                        <p:par>
                          <p:cTn id="13" fill="hold">
                            <p:stCondLst>
                              <p:cond delay="4000"/>
                            </p:stCondLst>
                            <p:childTnLst>
                              <p:par>
                                <p:cTn id="14" presetID="42" presetClass="entr" presetSubtype="0" fill="hold" nodeType="afterEffect">
                                  <p:stCondLst>
                                    <p:cond delay="0"/>
                                  </p:stCondLst>
                                  <p:childTnLst>
                                    <p:set>
                                      <p:cBhvr>
                                        <p:cTn id="15" dur="1" fill="hold">
                                          <p:stCondLst>
                                            <p:cond delay="0"/>
                                          </p:stCondLst>
                                        </p:cTn>
                                        <p:tgtEl>
                                          <p:spTgt spid="14339"/>
                                        </p:tgtEl>
                                        <p:attrNameLst>
                                          <p:attrName>style.visibility</p:attrName>
                                        </p:attrNameLst>
                                      </p:cBhvr>
                                      <p:to>
                                        <p:strVal val="visible"/>
                                      </p:to>
                                    </p:set>
                                    <p:animEffect transition="in" filter="fade">
                                      <p:cBhvr>
                                        <p:cTn id="16" dur="2000"/>
                                        <p:tgtEl>
                                          <p:spTgt spid="14339"/>
                                        </p:tgtEl>
                                      </p:cBhvr>
                                    </p:animEffect>
                                    <p:anim calcmode="lin" valueType="num">
                                      <p:cBhvr>
                                        <p:cTn id="17" dur="2000" fill="hold"/>
                                        <p:tgtEl>
                                          <p:spTgt spid="14339"/>
                                        </p:tgtEl>
                                        <p:attrNameLst>
                                          <p:attrName>ppt_x</p:attrName>
                                        </p:attrNameLst>
                                      </p:cBhvr>
                                      <p:tavLst>
                                        <p:tav tm="0">
                                          <p:val>
                                            <p:strVal val="#ppt_x"/>
                                          </p:val>
                                        </p:tav>
                                        <p:tav tm="100000">
                                          <p:val>
                                            <p:strVal val="#ppt_x"/>
                                          </p:val>
                                        </p:tav>
                                      </p:tavLst>
                                    </p:anim>
                                    <p:anim calcmode="lin" valueType="num">
                                      <p:cBhvr>
                                        <p:cTn id="18" dur="2000" fill="hold"/>
                                        <p:tgtEl>
                                          <p:spTgt spid="143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90600" y="381000"/>
            <a:ext cx="7162800" cy="563563"/>
          </a:xfrm>
        </p:spPr>
        <p:txBody>
          <a:bodyPr/>
          <a:lstStyle/>
          <a:p>
            <a:r>
              <a:rPr lang="en-US" sz="2800" b="1">
                <a:solidFill>
                  <a:srgbClr val="0000FF"/>
                </a:solidFill>
                <a:latin typeface="Times New Roman" pitchFamily="18" charset="0"/>
              </a:rPr>
              <a:t>Bagaimana kita memandang bumi ?</a:t>
            </a:r>
          </a:p>
        </p:txBody>
      </p:sp>
      <p:sp>
        <p:nvSpPr>
          <p:cNvPr id="15363" name="Rectangle 3"/>
          <p:cNvSpPr>
            <a:spLocks noGrp="1" noChangeArrowheads="1"/>
          </p:cNvSpPr>
          <p:nvPr>
            <p:ph type="body" idx="1"/>
          </p:nvPr>
        </p:nvSpPr>
        <p:spPr>
          <a:xfrm>
            <a:off x="381000" y="1676400"/>
            <a:ext cx="8229600" cy="2057400"/>
          </a:xfrm>
          <a:solidFill>
            <a:srgbClr val="99CC00">
              <a:alpha val="33000"/>
            </a:srgbClr>
          </a:solidFill>
        </p:spPr>
        <p:txBody>
          <a:bodyPr>
            <a:normAutofit lnSpcReduction="10000"/>
          </a:bodyPr>
          <a:lstStyle/>
          <a:p>
            <a:pPr marL="290513" indent="-290513">
              <a:buFontTx/>
              <a:buBlip>
                <a:blip r:embed="rId2"/>
              </a:buBlip>
            </a:pPr>
            <a:r>
              <a:rPr lang="en-US" sz="1800" b="1">
                <a:solidFill>
                  <a:schemeClr val="tx2"/>
                </a:solidFill>
                <a:latin typeface="Times New Roman" pitchFamily="18" charset="0"/>
              </a:rPr>
              <a:t>Konsep Gaia (Lovelock 1979):</a:t>
            </a:r>
          </a:p>
          <a:p>
            <a:pPr marL="290513" indent="-290513">
              <a:buFontTx/>
              <a:buNone/>
            </a:pPr>
            <a:r>
              <a:rPr lang="en-US" sz="1800" b="1">
                <a:solidFill>
                  <a:schemeClr val="tx2"/>
                </a:solidFill>
                <a:latin typeface="Times New Roman" pitchFamily="18" charset="0"/>
              </a:rPr>
              <a:t>     Biosfer adalah suatu kesatuan yang mengatur diri sendiri (</a:t>
            </a:r>
            <a:r>
              <a:rPr lang="en-US" sz="1800" b="1" i="1">
                <a:solidFill>
                  <a:schemeClr val="tx2"/>
                </a:solidFill>
                <a:latin typeface="Times New Roman" pitchFamily="18" charset="0"/>
              </a:rPr>
              <a:t>self-regulating</a:t>
            </a:r>
            <a:r>
              <a:rPr lang="en-US" sz="1800" b="1">
                <a:solidFill>
                  <a:schemeClr val="tx2"/>
                </a:solidFill>
                <a:latin typeface="Times New Roman" pitchFamily="18" charset="0"/>
              </a:rPr>
              <a:t>) dan mampu mempertahankan kondisi Bumi dengan mengendalikan lingkungan kimiawi dan fisis. Jadi, Bumi adalah suatu super-ekosistem dimana banyak proses dan umpan balik saling berinteraksi untuk menjaga kondisi kimiawi dan fisis di Bumi. Dalam hal ini, makhluk hidup memiliki peran terpenting dalam menjaga keseimbangan (</a:t>
            </a:r>
            <a:r>
              <a:rPr lang="en-US" sz="1800" b="1" i="1">
                <a:solidFill>
                  <a:schemeClr val="tx2"/>
                </a:solidFill>
                <a:latin typeface="Times New Roman" pitchFamily="18" charset="0"/>
              </a:rPr>
              <a:t>homeostasis</a:t>
            </a:r>
            <a:r>
              <a:rPr lang="en-US" sz="1800" b="1">
                <a:solidFill>
                  <a:schemeClr val="tx2"/>
                </a:solidFill>
                <a:latin typeface="Times New Roman" pitchFamily="18" charset="0"/>
              </a:rPr>
              <a:t>).</a:t>
            </a:r>
            <a:endParaRPr lang="en-US" sz="1800" b="1" u="sng">
              <a:solidFill>
                <a:schemeClr val="tx2"/>
              </a:solidFill>
              <a:latin typeface="Times New Roman" pitchFamily="18" charset="0"/>
            </a:endParaRPr>
          </a:p>
        </p:txBody>
      </p:sp>
      <p:pic>
        <p:nvPicPr>
          <p:cNvPr id="15366" name="Picture 6" descr="Space Shuttle 51"/>
          <p:cNvPicPr>
            <a:picLocks noChangeAspect="1" noChangeArrowheads="1"/>
          </p:cNvPicPr>
          <p:nvPr/>
        </p:nvPicPr>
        <p:blipFill>
          <a:blip r:embed="rId3"/>
          <a:srcRect/>
          <a:stretch>
            <a:fillRect/>
          </a:stretch>
        </p:blipFill>
        <p:spPr bwMode="auto">
          <a:xfrm>
            <a:off x="6781800" y="3352800"/>
            <a:ext cx="2133600" cy="1125538"/>
          </a:xfrm>
          <a:prstGeom prst="rect">
            <a:avLst/>
          </a:prstGeom>
          <a:noFill/>
          <a:ln w="9525">
            <a:noFill/>
            <a:miter lim="800000"/>
            <a:headEnd/>
            <a:tailEnd/>
          </a:ln>
        </p:spPr>
      </p:pic>
      <p:sp>
        <p:nvSpPr>
          <p:cNvPr id="15367" name="Rectangle 7"/>
          <p:cNvSpPr>
            <a:spLocks noChangeArrowheads="1"/>
          </p:cNvSpPr>
          <p:nvPr/>
        </p:nvSpPr>
        <p:spPr bwMode="auto">
          <a:xfrm>
            <a:off x="381000" y="4114800"/>
            <a:ext cx="8229600" cy="2209800"/>
          </a:xfrm>
          <a:prstGeom prst="rect">
            <a:avLst/>
          </a:prstGeom>
          <a:solidFill>
            <a:srgbClr val="99CC00">
              <a:alpha val="25999"/>
            </a:srgbClr>
          </a:solidFill>
          <a:ln w="9525">
            <a:noFill/>
            <a:miter lim="800000"/>
            <a:headEnd/>
            <a:tailEnd/>
          </a:ln>
          <a:effectLst/>
        </p:spPr>
        <p:txBody>
          <a:bodyPr/>
          <a:lstStyle/>
          <a:p>
            <a:pPr marL="342900" indent="-342900">
              <a:lnSpc>
                <a:spcPct val="90000"/>
              </a:lnSpc>
              <a:spcBef>
                <a:spcPct val="20000"/>
              </a:spcBef>
              <a:buClr>
                <a:schemeClr val="accent2"/>
              </a:buClr>
              <a:buFontTx/>
              <a:buBlip>
                <a:blip r:embed="rId2"/>
              </a:buBlip>
            </a:pPr>
            <a:r>
              <a:rPr lang="en-US" b="1">
                <a:solidFill>
                  <a:schemeClr val="tx2"/>
                </a:solidFill>
                <a:latin typeface="Times New Roman" pitchFamily="18" charset="0"/>
              </a:rPr>
              <a:t>Bumi sebagai pesawat ruang angkasa (Odum 1989):</a:t>
            </a:r>
          </a:p>
          <a:p>
            <a:pPr marL="342900" indent="-342900">
              <a:lnSpc>
                <a:spcPct val="90000"/>
              </a:lnSpc>
              <a:spcBef>
                <a:spcPct val="20000"/>
              </a:spcBef>
              <a:buClr>
                <a:schemeClr val="accent2"/>
              </a:buClr>
            </a:pPr>
            <a:r>
              <a:rPr lang="en-US" b="1">
                <a:solidFill>
                  <a:schemeClr val="tx2"/>
                </a:solidFill>
                <a:latin typeface="Times New Roman" pitchFamily="18" charset="0"/>
              </a:rPr>
              <a:t>      Bumi dapat dianalogikan dengan suatu pesawat ruang angkasa yang sangat besar karena merupakan suatu benda/kesatuan yang ‘melayang’ di angkasa luar, dengan sistem pendukung kehidupannya sendiri (dalam bentuk udara, air, makanan, energi). Dengan adanya tekanan penduduk, pencemaran, dan pengelolaan yang buruk, maka sistem pendukung kehidupan ini menjadi terancam; ibarat berkurangnya persediaan oksigen bagi astronot dalam suatu pesawat ruang angkasa.</a:t>
            </a:r>
          </a:p>
        </p:txBody>
      </p:sp>
      <p:sp>
        <p:nvSpPr>
          <p:cNvPr id="15368" name="Rectangle 8"/>
          <p:cNvSpPr>
            <a:spLocks noChangeArrowheads="1"/>
          </p:cNvSpPr>
          <p:nvPr/>
        </p:nvSpPr>
        <p:spPr bwMode="auto">
          <a:xfrm>
            <a:off x="7221538" y="6613525"/>
            <a:ext cx="1922462" cy="244475"/>
          </a:xfrm>
          <a:prstGeom prst="rect">
            <a:avLst/>
          </a:prstGeom>
          <a:noFill/>
          <a:ln w="9525">
            <a:noFill/>
            <a:miter lim="800000"/>
            <a:headEnd/>
            <a:tailEnd/>
          </a:ln>
          <a:effectLst/>
        </p:spPr>
        <p:txBody>
          <a:bodyPr wrap="none" anchor="ctr">
            <a:spAutoFit/>
          </a:bodyPr>
          <a:lstStyle/>
          <a:p>
            <a:pPr>
              <a:tabLst>
                <a:tab pos="2743200" algn="ctr"/>
                <a:tab pos="5486400" algn="r"/>
              </a:tabLst>
            </a:pPr>
            <a:r>
              <a:rPr lang="en-US" sz="1000">
                <a:solidFill>
                  <a:schemeClr val="accent2"/>
                </a:solidFill>
              </a:rPr>
              <a:t>(ilustrasi: Art Explosion® 1998)</a:t>
            </a:r>
          </a:p>
        </p:txBody>
      </p:sp>
      <p:grpSp>
        <p:nvGrpSpPr>
          <p:cNvPr id="15369" name="Group 9"/>
          <p:cNvGrpSpPr>
            <a:grpSpLocks/>
          </p:cNvGrpSpPr>
          <p:nvPr/>
        </p:nvGrpSpPr>
        <p:grpSpPr bwMode="auto">
          <a:xfrm>
            <a:off x="152400" y="381000"/>
            <a:ext cx="8686800" cy="1238250"/>
            <a:chOff x="96" y="240"/>
            <a:chExt cx="5472" cy="780"/>
          </a:xfrm>
        </p:grpSpPr>
        <p:pic>
          <p:nvPicPr>
            <p:cNvPr id="15370" name="Picture 10" descr="blue"/>
            <p:cNvPicPr>
              <a:picLocks noChangeAspect="1" noChangeArrowheads="1"/>
            </p:cNvPicPr>
            <p:nvPr/>
          </p:nvPicPr>
          <p:blipFill>
            <a:blip r:embed="rId4" cstate="print"/>
            <a:srcRect/>
            <a:stretch>
              <a:fillRect/>
            </a:stretch>
          </p:blipFill>
          <p:spPr bwMode="auto">
            <a:xfrm>
              <a:off x="240" y="288"/>
              <a:ext cx="480" cy="309"/>
            </a:xfrm>
            <a:prstGeom prst="rect">
              <a:avLst/>
            </a:prstGeom>
            <a:noFill/>
          </p:spPr>
        </p:pic>
        <p:pic>
          <p:nvPicPr>
            <p:cNvPr id="15371" name="Picture 11" descr="orange"/>
            <p:cNvPicPr>
              <a:picLocks noChangeAspect="1" noChangeArrowheads="1"/>
            </p:cNvPicPr>
            <p:nvPr/>
          </p:nvPicPr>
          <p:blipFill>
            <a:blip r:embed="rId5" cstate="print"/>
            <a:srcRect/>
            <a:stretch>
              <a:fillRect/>
            </a:stretch>
          </p:blipFill>
          <p:spPr bwMode="auto">
            <a:xfrm>
              <a:off x="384" y="528"/>
              <a:ext cx="528" cy="295"/>
            </a:xfrm>
            <a:prstGeom prst="rect">
              <a:avLst/>
            </a:prstGeom>
            <a:noFill/>
          </p:spPr>
        </p:pic>
        <p:pic>
          <p:nvPicPr>
            <p:cNvPr id="15372" name="Picture 12" descr="red"/>
            <p:cNvPicPr>
              <a:picLocks noChangeAspect="1" noChangeArrowheads="1"/>
            </p:cNvPicPr>
            <p:nvPr/>
          </p:nvPicPr>
          <p:blipFill>
            <a:blip r:embed="rId6" cstate="print"/>
            <a:srcRect/>
            <a:stretch>
              <a:fillRect/>
            </a:stretch>
          </p:blipFill>
          <p:spPr bwMode="auto">
            <a:xfrm>
              <a:off x="96" y="508"/>
              <a:ext cx="336" cy="264"/>
            </a:xfrm>
            <a:prstGeom prst="rect">
              <a:avLst/>
            </a:prstGeom>
            <a:noFill/>
          </p:spPr>
        </p:pic>
        <p:pic>
          <p:nvPicPr>
            <p:cNvPr id="15373" name="Picture 13" descr="black line1"/>
            <p:cNvPicPr>
              <a:picLocks noChangeAspect="1" noChangeArrowheads="1"/>
            </p:cNvPicPr>
            <p:nvPr/>
          </p:nvPicPr>
          <p:blipFill>
            <a:blip r:embed="rId7"/>
            <a:srcRect/>
            <a:stretch>
              <a:fillRect/>
            </a:stretch>
          </p:blipFill>
          <p:spPr bwMode="auto">
            <a:xfrm>
              <a:off x="288" y="576"/>
              <a:ext cx="5280" cy="48"/>
            </a:xfrm>
            <a:prstGeom prst="rect">
              <a:avLst/>
            </a:prstGeom>
            <a:noFill/>
          </p:spPr>
        </p:pic>
        <p:pic>
          <p:nvPicPr>
            <p:cNvPr id="15374" name="Picture 14" descr="black line2"/>
            <p:cNvPicPr>
              <a:picLocks noChangeAspect="1" noChangeArrowheads="1"/>
            </p:cNvPicPr>
            <p:nvPr/>
          </p:nvPicPr>
          <p:blipFill>
            <a:blip r:embed="rId8"/>
            <a:srcRect/>
            <a:stretch>
              <a:fillRect/>
            </a:stretch>
          </p:blipFill>
          <p:spPr bwMode="auto">
            <a:xfrm flipH="1">
              <a:off x="528" y="240"/>
              <a:ext cx="48" cy="780"/>
            </a:xfrm>
            <a:prstGeom prst="rect">
              <a:avLst/>
            </a:prstGeom>
            <a:noFill/>
          </p:spPr>
        </p:pic>
      </p:grpSp>
      <p:sp>
        <p:nvSpPr>
          <p:cNvPr id="15375" name="Text Box 15"/>
          <p:cNvSpPr txBox="1">
            <a:spLocks noChangeArrowheads="1"/>
          </p:cNvSpPr>
          <p:nvPr/>
        </p:nvSpPr>
        <p:spPr bwMode="auto">
          <a:xfrm>
            <a:off x="0" y="6613525"/>
            <a:ext cx="4038600" cy="244475"/>
          </a:xfrm>
          <a:prstGeom prst="rect">
            <a:avLst/>
          </a:prstGeom>
          <a:noFill/>
          <a:ln w="9525">
            <a:noFill/>
            <a:miter lim="800000"/>
            <a:headEnd/>
            <a:tailEnd/>
          </a:ln>
          <a:effectLst/>
        </p:spPr>
        <p:txBody>
          <a:bodyPr>
            <a:spAutoFit/>
          </a:bodyPr>
          <a:lstStyle/>
          <a:p>
            <a:pPr>
              <a:spcBef>
                <a:spcPct val="50000"/>
              </a:spcBef>
            </a:pPr>
            <a:r>
              <a:rPr lang="en-US" sz="1000" i="1">
                <a:solidFill>
                  <a:schemeClr val="accent2"/>
                </a:solidFill>
                <a:latin typeface="Comic Sans MS" pitchFamily="66" charset="0"/>
              </a:rPr>
              <a:t>Pengetahuan Lingkungan</a:t>
            </a:r>
            <a:r>
              <a:rPr lang="en-US" sz="1000">
                <a:solidFill>
                  <a:schemeClr val="accent2"/>
                </a:solidFill>
              </a:rPr>
              <a:t> </a:t>
            </a:r>
            <a:r>
              <a:rPr lang="en-US" sz="1000">
                <a:solidFill>
                  <a:schemeClr val="accent2"/>
                </a:solidFill>
                <a:cs typeface="Arial" charset="0"/>
              </a:rPr>
              <a:t>© 2004 Departemen Biologi ITB (dnc/rre)</a:t>
            </a:r>
          </a:p>
        </p:txBody>
      </p:sp>
    </p:spTree>
    <p:extLst>
      <p:ext uri="{BB962C8B-B14F-4D97-AF65-F5344CB8AC3E}">
        <p14:creationId xmlns:p14="http://schemas.microsoft.com/office/powerpoint/2010/main" val="427228347"/>
      </p:ext>
    </p:extLst>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1500"/>
                                  </p:stCondLst>
                                  <p:childTnLst>
                                    <p:set>
                                      <p:cBhvr>
                                        <p:cTn id="6" dur="1" fill="hold">
                                          <p:stCondLst>
                                            <p:cond delay="0"/>
                                          </p:stCondLst>
                                        </p:cTn>
                                        <p:tgtEl>
                                          <p:spTgt spid="15363">
                                            <p:bg/>
                                          </p:spTgt>
                                        </p:tgtEl>
                                        <p:attrNameLst>
                                          <p:attrName>style.visibility</p:attrName>
                                        </p:attrNameLst>
                                      </p:cBhvr>
                                      <p:to>
                                        <p:strVal val="visible"/>
                                      </p:to>
                                    </p:set>
                                    <p:animEffect transition="in" filter="checkerboard(across)">
                                      <p:cBhvr>
                                        <p:cTn id="7" dur="1000"/>
                                        <p:tgtEl>
                                          <p:spTgt spid="15363">
                                            <p:bg/>
                                          </p:spTgt>
                                        </p:tgtEl>
                                      </p:cBhvr>
                                    </p:animEffect>
                                  </p:childTnLst>
                                </p:cTn>
                              </p:par>
                              <p:par>
                                <p:cTn id="8" presetID="5" presetClass="entr" presetSubtype="10" fill="hold" grpId="0" nodeType="withEffect">
                                  <p:stCondLst>
                                    <p:cond delay="1500"/>
                                  </p:stCondLst>
                                  <p:childTnLst>
                                    <p:set>
                                      <p:cBhvr>
                                        <p:cTn id="9" dur="1" fill="hold">
                                          <p:stCondLst>
                                            <p:cond delay="0"/>
                                          </p:stCondLst>
                                        </p:cTn>
                                        <p:tgtEl>
                                          <p:spTgt spid="15363">
                                            <p:txEl>
                                              <p:pRg st="0" end="0"/>
                                            </p:txEl>
                                          </p:spTgt>
                                        </p:tgtEl>
                                        <p:attrNameLst>
                                          <p:attrName>style.visibility</p:attrName>
                                        </p:attrNameLst>
                                      </p:cBhvr>
                                      <p:to>
                                        <p:strVal val="visible"/>
                                      </p:to>
                                    </p:set>
                                    <p:animEffect transition="in" filter="checkerboard(across)">
                                      <p:cBhvr>
                                        <p:cTn id="10" dur="1000"/>
                                        <p:tgtEl>
                                          <p:spTgt spid="15363">
                                            <p:txEl>
                                              <p:pRg st="0" end="0"/>
                                            </p:txEl>
                                          </p:spTgt>
                                        </p:tgtEl>
                                      </p:cBhvr>
                                    </p:animEffect>
                                  </p:childTnLst>
                                </p:cTn>
                              </p:par>
                              <p:par>
                                <p:cTn id="11" presetID="5" presetClass="entr" presetSubtype="10" fill="hold" grpId="0" nodeType="withEffect">
                                  <p:stCondLst>
                                    <p:cond delay="1500"/>
                                  </p:stCondLst>
                                  <p:childTnLst>
                                    <p:set>
                                      <p:cBhvr>
                                        <p:cTn id="12" dur="1" fill="hold">
                                          <p:stCondLst>
                                            <p:cond delay="0"/>
                                          </p:stCondLst>
                                        </p:cTn>
                                        <p:tgtEl>
                                          <p:spTgt spid="15363">
                                            <p:txEl>
                                              <p:pRg st="1" end="1"/>
                                            </p:txEl>
                                          </p:spTgt>
                                        </p:tgtEl>
                                        <p:attrNameLst>
                                          <p:attrName>style.visibility</p:attrName>
                                        </p:attrNameLst>
                                      </p:cBhvr>
                                      <p:to>
                                        <p:strVal val="visible"/>
                                      </p:to>
                                    </p:set>
                                    <p:animEffect transition="in" filter="checkerboard(across)">
                                      <p:cBhvr>
                                        <p:cTn id="13" dur="1000"/>
                                        <p:tgtEl>
                                          <p:spTgt spid="15363">
                                            <p:txEl>
                                              <p:pRg st="1" end="1"/>
                                            </p:txEl>
                                          </p:spTgt>
                                        </p:tgtEl>
                                      </p:cBhvr>
                                    </p:animEffect>
                                  </p:childTnLst>
                                </p:cTn>
                              </p:par>
                            </p:childTnLst>
                          </p:cTn>
                        </p:par>
                        <p:par>
                          <p:cTn id="14" fill="hold">
                            <p:stCondLst>
                              <p:cond delay="2500"/>
                            </p:stCondLst>
                            <p:childTnLst>
                              <p:par>
                                <p:cTn id="15" presetID="5" presetClass="entr" presetSubtype="10" fill="hold" grpId="0" nodeType="afterEffect">
                                  <p:stCondLst>
                                    <p:cond delay="1500"/>
                                  </p:stCondLst>
                                  <p:childTnLst>
                                    <p:set>
                                      <p:cBhvr>
                                        <p:cTn id="16" dur="1" fill="hold">
                                          <p:stCondLst>
                                            <p:cond delay="0"/>
                                          </p:stCondLst>
                                        </p:cTn>
                                        <p:tgtEl>
                                          <p:spTgt spid="15367"/>
                                        </p:tgtEl>
                                        <p:attrNameLst>
                                          <p:attrName>style.visibility</p:attrName>
                                        </p:attrNameLst>
                                      </p:cBhvr>
                                      <p:to>
                                        <p:strVal val="visible"/>
                                      </p:to>
                                    </p:set>
                                    <p:animEffect transition="in" filter="checkerboard(across)">
                                      <p:cBhvr>
                                        <p:cTn id="17" dur="2000"/>
                                        <p:tgtEl>
                                          <p:spTgt spid="15367"/>
                                        </p:tgtEl>
                                      </p:cBhvr>
                                    </p:animEffect>
                                  </p:childTnLst>
                                </p:cTn>
                              </p:par>
                            </p:childTnLst>
                          </p:cTn>
                        </p:par>
                        <p:par>
                          <p:cTn id="18" fill="hold">
                            <p:stCondLst>
                              <p:cond delay="6000"/>
                            </p:stCondLst>
                            <p:childTnLst>
                              <p:par>
                                <p:cTn id="19" presetID="2" presetClass="entr" presetSubtype="2" fill="hold" nodeType="afterEffect">
                                  <p:stCondLst>
                                    <p:cond delay="0"/>
                                  </p:stCondLst>
                                  <p:childTnLst>
                                    <p:set>
                                      <p:cBhvr>
                                        <p:cTn id="20" dur="1" fill="hold">
                                          <p:stCondLst>
                                            <p:cond delay="0"/>
                                          </p:stCondLst>
                                        </p:cTn>
                                        <p:tgtEl>
                                          <p:spTgt spid="15366"/>
                                        </p:tgtEl>
                                        <p:attrNameLst>
                                          <p:attrName>style.visibility</p:attrName>
                                        </p:attrNameLst>
                                      </p:cBhvr>
                                      <p:to>
                                        <p:strVal val="visible"/>
                                      </p:to>
                                    </p:set>
                                    <p:anim calcmode="lin" valueType="num">
                                      <p:cBhvr additive="base">
                                        <p:cTn id="21" dur="2000" fill="hold"/>
                                        <p:tgtEl>
                                          <p:spTgt spid="15366"/>
                                        </p:tgtEl>
                                        <p:attrNameLst>
                                          <p:attrName>ppt_x</p:attrName>
                                        </p:attrNameLst>
                                      </p:cBhvr>
                                      <p:tavLst>
                                        <p:tav tm="0">
                                          <p:val>
                                            <p:strVal val="1+#ppt_w/2"/>
                                          </p:val>
                                        </p:tav>
                                        <p:tav tm="100000">
                                          <p:val>
                                            <p:strVal val="#ppt_x"/>
                                          </p:val>
                                        </p:tav>
                                      </p:tavLst>
                                    </p:anim>
                                    <p:anim calcmode="lin" valueType="num">
                                      <p:cBhvr additive="base">
                                        <p:cTn id="22" dur="2000" fill="hold"/>
                                        <p:tgtEl>
                                          <p:spTgt spid="153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nimBg="1"/>
      <p:bldP spid="1536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8" name="Group 4"/>
          <p:cNvGrpSpPr>
            <a:grpSpLocks/>
          </p:cNvGrpSpPr>
          <p:nvPr/>
        </p:nvGrpSpPr>
        <p:grpSpPr bwMode="auto">
          <a:xfrm>
            <a:off x="228600" y="533400"/>
            <a:ext cx="8686800" cy="1238250"/>
            <a:chOff x="96" y="240"/>
            <a:chExt cx="5472" cy="780"/>
          </a:xfrm>
        </p:grpSpPr>
        <p:pic>
          <p:nvPicPr>
            <p:cNvPr id="31749" name="Picture 5" descr="blue"/>
            <p:cNvPicPr>
              <a:picLocks noChangeAspect="1" noChangeArrowheads="1"/>
            </p:cNvPicPr>
            <p:nvPr/>
          </p:nvPicPr>
          <p:blipFill>
            <a:blip r:embed="rId2" cstate="print"/>
            <a:srcRect/>
            <a:stretch>
              <a:fillRect/>
            </a:stretch>
          </p:blipFill>
          <p:spPr bwMode="auto">
            <a:xfrm>
              <a:off x="240" y="288"/>
              <a:ext cx="480" cy="309"/>
            </a:xfrm>
            <a:prstGeom prst="rect">
              <a:avLst/>
            </a:prstGeom>
            <a:noFill/>
          </p:spPr>
        </p:pic>
        <p:pic>
          <p:nvPicPr>
            <p:cNvPr id="31750" name="Picture 6" descr="orange"/>
            <p:cNvPicPr>
              <a:picLocks noChangeAspect="1" noChangeArrowheads="1"/>
            </p:cNvPicPr>
            <p:nvPr/>
          </p:nvPicPr>
          <p:blipFill>
            <a:blip r:embed="rId3" cstate="print"/>
            <a:srcRect/>
            <a:stretch>
              <a:fillRect/>
            </a:stretch>
          </p:blipFill>
          <p:spPr bwMode="auto">
            <a:xfrm>
              <a:off x="384" y="528"/>
              <a:ext cx="528" cy="295"/>
            </a:xfrm>
            <a:prstGeom prst="rect">
              <a:avLst/>
            </a:prstGeom>
            <a:noFill/>
          </p:spPr>
        </p:pic>
        <p:pic>
          <p:nvPicPr>
            <p:cNvPr id="31751" name="Picture 7" descr="red"/>
            <p:cNvPicPr>
              <a:picLocks noChangeAspect="1" noChangeArrowheads="1"/>
            </p:cNvPicPr>
            <p:nvPr/>
          </p:nvPicPr>
          <p:blipFill>
            <a:blip r:embed="rId4" cstate="print"/>
            <a:srcRect/>
            <a:stretch>
              <a:fillRect/>
            </a:stretch>
          </p:blipFill>
          <p:spPr bwMode="auto">
            <a:xfrm>
              <a:off x="96" y="508"/>
              <a:ext cx="336" cy="264"/>
            </a:xfrm>
            <a:prstGeom prst="rect">
              <a:avLst/>
            </a:prstGeom>
            <a:noFill/>
          </p:spPr>
        </p:pic>
        <p:pic>
          <p:nvPicPr>
            <p:cNvPr id="31752" name="Picture 8" descr="black line1"/>
            <p:cNvPicPr>
              <a:picLocks noChangeAspect="1" noChangeArrowheads="1"/>
            </p:cNvPicPr>
            <p:nvPr/>
          </p:nvPicPr>
          <p:blipFill>
            <a:blip r:embed="rId5"/>
            <a:srcRect/>
            <a:stretch>
              <a:fillRect/>
            </a:stretch>
          </p:blipFill>
          <p:spPr bwMode="auto">
            <a:xfrm>
              <a:off x="288" y="576"/>
              <a:ext cx="5280" cy="48"/>
            </a:xfrm>
            <a:prstGeom prst="rect">
              <a:avLst/>
            </a:prstGeom>
            <a:noFill/>
          </p:spPr>
        </p:pic>
        <p:pic>
          <p:nvPicPr>
            <p:cNvPr id="31753" name="Picture 9" descr="black line2"/>
            <p:cNvPicPr>
              <a:picLocks noChangeAspect="1" noChangeArrowheads="1"/>
            </p:cNvPicPr>
            <p:nvPr/>
          </p:nvPicPr>
          <p:blipFill>
            <a:blip r:embed="rId6"/>
            <a:srcRect/>
            <a:stretch>
              <a:fillRect/>
            </a:stretch>
          </p:blipFill>
          <p:spPr bwMode="auto">
            <a:xfrm flipH="1">
              <a:off x="528" y="240"/>
              <a:ext cx="48" cy="780"/>
            </a:xfrm>
            <a:prstGeom prst="rect">
              <a:avLst/>
            </a:prstGeom>
            <a:noFill/>
          </p:spPr>
        </p:pic>
      </p:grpSp>
      <p:sp>
        <p:nvSpPr>
          <p:cNvPr id="31754" name="Text Box 10"/>
          <p:cNvSpPr txBox="1">
            <a:spLocks noChangeArrowheads="1"/>
          </p:cNvSpPr>
          <p:nvPr/>
        </p:nvSpPr>
        <p:spPr bwMode="auto">
          <a:xfrm>
            <a:off x="0" y="6613525"/>
            <a:ext cx="4038600" cy="244475"/>
          </a:xfrm>
          <a:prstGeom prst="rect">
            <a:avLst/>
          </a:prstGeom>
          <a:noFill/>
          <a:ln w="9525">
            <a:noFill/>
            <a:miter lim="800000"/>
            <a:headEnd/>
            <a:tailEnd/>
          </a:ln>
          <a:effectLst/>
        </p:spPr>
        <p:txBody>
          <a:bodyPr>
            <a:spAutoFit/>
          </a:bodyPr>
          <a:lstStyle/>
          <a:p>
            <a:pPr>
              <a:spcBef>
                <a:spcPct val="50000"/>
              </a:spcBef>
            </a:pPr>
            <a:r>
              <a:rPr lang="en-US" sz="1000" i="1">
                <a:solidFill>
                  <a:schemeClr val="accent2"/>
                </a:solidFill>
                <a:latin typeface="Comic Sans MS" pitchFamily="66" charset="0"/>
              </a:rPr>
              <a:t>Pengetahuan Lingkungan</a:t>
            </a:r>
            <a:r>
              <a:rPr lang="en-US" sz="1000">
                <a:solidFill>
                  <a:schemeClr val="accent2"/>
                </a:solidFill>
              </a:rPr>
              <a:t> </a:t>
            </a:r>
            <a:r>
              <a:rPr lang="en-US" sz="1000">
                <a:solidFill>
                  <a:schemeClr val="accent2"/>
                </a:solidFill>
                <a:cs typeface="Arial" charset="0"/>
              </a:rPr>
              <a:t>© 2004 Departemen Biologi ITB (dnc/rre)</a:t>
            </a:r>
          </a:p>
        </p:txBody>
      </p:sp>
      <p:sp>
        <p:nvSpPr>
          <p:cNvPr id="31755" name="Rectangle 11"/>
          <p:cNvSpPr>
            <a:spLocks noChangeArrowheads="1"/>
          </p:cNvSpPr>
          <p:nvPr/>
        </p:nvSpPr>
        <p:spPr bwMode="auto">
          <a:xfrm>
            <a:off x="7221538" y="6613525"/>
            <a:ext cx="1922462" cy="244475"/>
          </a:xfrm>
          <a:prstGeom prst="rect">
            <a:avLst/>
          </a:prstGeom>
          <a:noFill/>
          <a:ln w="9525">
            <a:noFill/>
            <a:miter lim="800000"/>
            <a:headEnd/>
            <a:tailEnd/>
          </a:ln>
          <a:effectLst/>
        </p:spPr>
        <p:txBody>
          <a:bodyPr wrap="none" anchor="ctr">
            <a:spAutoFit/>
          </a:bodyPr>
          <a:lstStyle/>
          <a:p>
            <a:pPr>
              <a:tabLst>
                <a:tab pos="2743200" algn="ctr"/>
                <a:tab pos="5486400" algn="r"/>
              </a:tabLst>
            </a:pPr>
            <a:r>
              <a:rPr lang="en-US" sz="1000">
                <a:solidFill>
                  <a:schemeClr val="accent2"/>
                </a:solidFill>
              </a:rPr>
              <a:t>(ilustrasi: Art Explosion® 1998)</a:t>
            </a:r>
          </a:p>
        </p:txBody>
      </p:sp>
      <p:sp>
        <p:nvSpPr>
          <p:cNvPr id="31756" name="Text Box 12"/>
          <p:cNvSpPr txBox="1">
            <a:spLocks noChangeArrowheads="1"/>
          </p:cNvSpPr>
          <p:nvPr/>
        </p:nvSpPr>
        <p:spPr bwMode="auto">
          <a:xfrm>
            <a:off x="762000" y="1905000"/>
            <a:ext cx="7543800" cy="2438400"/>
          </a:xfrm>
          <a:prstGeom prst="rect">
            <a:avLst/>
          </a:prstGeom>
          <a:solidFill>
            <a:srgbClr val="99CC00">
              <a:alpha val="25000"/>
            </a:srgbClr>
          </a:solidFill>
          <a:ln w="76200">
            <a:solidFill>
              <a:srgbClr val="800000"/>
            </a:solidFill>
            <a:miter lim="800000"/>
            <a:headEnd/>
            <a:tailEnd/>
          </a:ln>
        </p:spPr>
        <p:txBody>
          <a:bodyPr/>
          <a:lstStyle/>
          <a:p>
            <a:pPr algn="ctr">
              <a:lnSpc>
                <a:spcPct val="110000"/>
              </a:lnSpc>
            </a:pPr>
            <a:r>
              <a:rPr lang="en-US" sz="2800" b="1">
                <a:solidFill>
                  <a:srgbClr val="CC3300"/>
                </a:solidFill>
              </a:rPr>
              <a:t>TANTANGAN BAGI KITA !!!</a:t>
            </a:r>
          </a:p>
          <a:p>
            <a:pPr marL="739775" lvl="1" indent="-333375">
              <a:lnSpc>
                <a:spcPct val="110000"/>
              </a:lnSpc>
              <a:buFont typeface="Arial" charset="0"/>
              <a:buChar char="1"/>
            </a:pPr>
            <a:r>
              <a:rPr lang="en-US" sz="2400" b="1">
                <a:solidFill>
                  <a:schemeClr val="tx2"/>
                </a:solidFill>
              </a:rPr>
              <a:t>Menjaga lingkungan kita agar dapat terus menyediakan  </a:t>
            </a:r>
            <a:r>
              <a:rPr lang="en-US" sz="2400" b="1" i="1">
                <a:solidFill>
                  <a:schemeClr val="tx2"/>
                </a:solidFill>
              </a:rPr>
              <a:t>sumberdaya</a:t>
            </a:r>
            <a:r>
              <a:rPr lang="en-US" sz="2400" b="1">
                <a:solidFill>
                  <a:schemeClr val="tx2"/>
                </a:solidFill>
              </a:rPr>
              <a:t> yang dibutuhkan.</a:t>
            </a:r>
          </a:p>
          <a:p>
            <a:pPr marL="739775" lvl="1" indent="-333375">
              <a:lnSpc>
                <a:spcPct val="110000"/>
              </a:lnSpc>
              <a:buFont typeface="Arial" charset="0"/>
              <a:buChar char="2"/>
            </a:pPr>
            <a:r>
              <a:rPr lang="en-US" sz="2400" b="1">
                <a:solidFill>
                  <a:schemeClr val="tx2"/>
                </a:solidFill>
              </a:rPr>
              <a:t>Menjaga lingkungan kita agar berada dalam </a:t>
            </a:r>
            <a:r>
              <a:rPr lang="en-US" sz="2400" b="1" i="1">
                <a:solidFill>
                  <a:schemeClr val="tx2"/>
                </a:solidFill>
              </a:rPr>
              <a:t>kondisi</a:t>
            </a:r>
            <a:r>
              <a:rPr lang="en-US" sz="2400" b="1">
                <a:solidFill>
                  <a:schemeClr val="tx2"/>
                </a:solidFill>
              </a:rPr>
              <a:t> yang diperlukan.</a:t>
            </a:r>
            <a:endParaRPr lang="en-US" sz="2400">
              <a:solidFill>
                <a:schemeClr val="tx2"/>
              </a:solidFill>
            </a:endParaRPr>
          </a:p>
        </p:txBody>
      </p:sp>
      <p:pic>
        <p:nvPicPr>
          <p:cNvPr id="31757" name="Picture 13" descr="Earth with Gas Mask"/>
          <p:cNvPicPr>
            <a:picLocks noChangeAspect="1" noChangeArrowheads="1"/>
          </p:cNvPicPr>
          <p:nvPr/>
        </p:nvPicPr>
        <p:blipFill>
          <a:blip r:embed="rId7"/>
          <a:srcRect/>
          <a:stretch>
            <a:fillRect/>
          </a:stretch>
        </p:blipFill>
        <p:spPr bwMode="auto">
          <a:xfrm>
            <a:off x="4038600" y="4648200"/>
            <a:ext cx="1652588" cy="1905000"/>
          </a:xfrm>
          <a:prstGeom prst="rect">
            <a:avLst/>
          </a:prstGeom>
          <a:noFill/>
          <a:ln w="9525">
            <a:noFill/>
            <a:miter lim="800000"/>
            <a:headEnd/>
            <a:tailEnd/>
          </a:ln>
        </p:spPr>
      </p:pic>
    </p:spTree>
    <p:extLst>
      <p:ext uri="{BB962C8B-B14F-4D97-AF65-F5344CB8AC3E}">
        <p14:creationId xmlns:p14="http://schemas.microsoft.com/office/powerpoint/2010/main" val="3061636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1500"/>
                                  </p:stCondLst>
                                  <p:childTnLst>
                                    <p:set>
                                      <p:cBhvr>
                                        <p:cTn id="6" dur="1" fill="hold">
                                          <p:stCondLst>
                                            <p:cond delay="0"/>
                                          </p:stCondLst>
                                        </p:cTn>
                                        <p:tgtEl>
                                          <p:spTgt spid="31756"/>
                                        </p:tgtEl>
                                        <p:attrNameLst>
                                          <p:attrName>style.visibility</p:attrName>
                                        </p:attrNameLst>
                                      </p:cBhvr>
                                      <p:to>
                                        <p:strVal val="visible"/>
                                      </p:to>
                                    </p:set>
                                    <p:animEffect transition="in" filter="diamond(in)">
                                      <p:cBhvr>
                                        <p:cTn id="7" dur="2000"/>
                                        <p:tgtEl>
                                          <p:spTgt spid="31756"/>
                                        </p:tgtEl>
                                      </p:cBhvr>
                                    </p:animEffect>
                                  </p:childTnLst>
                                </p:cTn>
                              </p:par>
                            </p:childTnLst>
                          </p:cTn>
                        </p:par>
                        <p:par>
                          <p:cTn id="8" fill="hold">
                            <p:stCondLst>
                              <p:cond delay="3500"/>
                            </p:stCondLst>
                            <p:childTnLst>
                              <p:par>
                                <p:cTn id="9" presetID="2" presetClass="entr" presetSubtype="2" fill="hold" nodeType="afterEffect">
                                  <p:stCondLst>
                                    <p:cond delay="0"/>
                                  </p:stCondLst>
                                  <p:childTnLst>
                                    <p:set>
                                      <p:cBhvr>
                                        <p:cTn id="10" dur="1" fill="hold">
                                          <p:stCondLst>
                                            <p:cond delay="0"/>
                                          </p:stCondLst>
                                        </p:cTn>
                                        <p:tgtEl>
                                          <p:spTgt spid="31757"/>
                                        </p:tgtEl>
                                        <p:attrNameLst>
                                          <p:attrName>style.visibility</p:attrName>
                                        </p:attrNameLst>
                                      </p:cBhvr>
                                      <p:to>
                                        <p:strVal val="visible"/>
                                      </p:to>
                                    </p:set>
                                    <p:anim calcmode="lin" valueType="num">
                                      <p:cBhvr additive="base">
                                        <p:cTn id="11" dur="2000" fill="hold"/>
                                        <p:tgtEl>
                                          <p:spTgt spid="31757"/>
                                        </p:tgtEl>
                                        <p:attrNameLst>
                                          <p:attrName>ppt_x</p:attrName>
                                        </p:attrNameLst>
                                      </p:cBhvr>
                                      <p:tavLst>
                                        <p:tav tm="0">
                                          <p:val>
                                            <p:strVal val="1+#ppt_w/2"/>
                                          </p:val>
                                        </p:tav>
                                        <p:tav tm="100000">
                                          <p:val>
                                            <p:strVal val="#ppt_x"/>
                                          </p:val>
                                        </p:tav>
                                      </p:tavLst>
                                    </p:anim>
                                    <p:anim calcmode="lin" valueType="num">
                                      <p:cBhvr additive="base">
                                        <p:cTn id="12" dur="2000" fill="hold"/>
                                        <p:tgtEl>
                                          <p:spTgt spid="3175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086600" cy="762000"/>
          </a:xfrm>
          <a:solidFill>
            <a:srgbClr val="92D050">
              <a:alpha val="43000"/>
            </a:srgbClr>
          </a:solidFill>
        </p:spPr>
        <p:txBody>
          <a:bodyPr rtlCol="0">
            <a:normAutofit fontScale="90000"/>
          </a:bodyPr>
          <a:lstStyle/>
          <a:p>
            <a:pPr eaLnBrk="1" fontAlgn="auto" hangingPunct="1">
              <a:spcAft>
                <a:spcPts val="0"/>
              </a:spcAft>
              <a:defRPr/>
            </a:pPr>
            <a:r>
              <a:rPr lang="en-US" sz="4000" dirty="0" err="1" smtClean="0">
                <a:ea typeface="Tahoma" pitchFamily="34" charset="0"/>
                <a:cs typeface="Tahoma" pitchFamily="34" charset="0"/>
              </a:rPr>
              <a:t>Pengertian</a:t>
            </a:r>
            <a:r>
              <a:rPr lang="en-US" sz="4000" dirty="0" smtClean="0"/>
              <a:t> &amp; </a:t>
            </a:r>
            <a:r>
              <a:rPr lang="en-US" sz="4000" dirty="0" err="1" smtClean="0"/>
              <a:t>Ruang</a:t>
            </a:r>
            <a:r>
              <a:rPr lang="en-US" sz="4000" dirty="0" smtClean="0"/>
              <a:t> </a:t>
            </a:r>
            <a:r>
              <a:rPr lang="en-US" sz="4000" dirty="0" err="1" smtClean="0"/>
              <a:t>Lingkup</a:t>
            </a:r>
            <a:r>
              <a:rPr lang="en-US" sz="4000" dirty="0" smtClean="0"/>
              <a:t> </a:t>
            </a:r>
            <a:r>
              <a:rPr lang="en-US" sz="4000" dirty="0" err="1" smtClean="0"/>
              <a:t>Ekologi</a:t>
            </a:r>
            <a:endParaRPr lang="en-US" sz="4000" dirty="0" smtClean="0"/>
          </a:p>
        </p:txBody>
      </p:sp>
      <p:sp>
        <p:nvSpPr>
          <p:cNvPr id="10243" name="Content Placeholder 2"/>
          <p:cNvSpPr>
            <a:spLocks noGrp="1"/>
          </p:cNvSpPr>
          <p:nvPr>
            <p:ph idx="1"/>
          </p:nvPr>
        </p:nvSpPr>
        <p:spPr>
          <a:xfrm>
            <a:off x="304800" y="1447800"/>
            <a:ext cx="8458200" cy="5410200"/>
          </a:xfrm>
          <a:solidFill>
            <a:schemeClr val="bg2">
              <a:alpha val="87842"/>
            </a:schemeClr>
          </a:solidFill>
        </p:spPr>
        <p:txBody>
          <a:bodyPr>
            <a:normAutofit/>
          </a:bodyPr>
          <a:lstStyle/>
          <a:p>
            <a:pPr algn="just"/>
            <a:r>
              <a:rPr lang="en-US" dirty="0" err="1">
                <a:latin typeface="+mj-lt"/>
                <a:ea typeface="Tahoma" pitchFamily="34" charset="0"/>
                <a:cs typeface="Tahoma" pitchFamily="34" charset="0"/>
              </a:rPr>
              <a:t>Keterkaitan</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dan</a:t>
            </a:r>
            <a:r>
              <a:rPr lang="en-US" dirty="0">
                <a:latin typeface="+mj-lt"/>
                <a:ea typeface="Tahoma" pitchFamily="34" charset="0"/>
                <a:cs typeface="Tahoma" pitchFamily="34" charset="0"/>
              </a:rPr>
              <a:t> </a:t>
            </a:r>
            <a:r>
              <a:rPr lang="en-US" dirty="0" err="1" smtClean="0">
                <a:latin typeface="+mj-lt"/>
                <a:ea typeface="Tahoma" pitchFamily="34" charset="0"/>
                <a:cs typeface="Tahoma" pitchFamily="34" charset="0"/>
              </a:rPr>
              <a:t>ketergantungan</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komponen</a:t>
            </a:r>
            <a:r>
              <a:rPr lang="en-US" dirty="0" smtClean="0">
                <a:latin typeface="+mj-lt"/>
                <a:ea typeface="Tahoma" pitchFamily="34" charset="0"/>
                <a:cs typeface="Tahoma" pitchFamily="34" charset="0"/>
              </a:rPr>
              <a:t> </a:t>
            </a:r>
            <a:r>
              <a:rPr lang="en-US" dirty="0" err="1">
                <a:latin typeface="+mj-lt"/>
                <a:ea typeface="Tahoma" pitchFamily="34" charset="0"/>
                <a:cs typeface="Tahoma" pitchFamily="34" charset="0"/>
              </a:rPr>
              <a:t>biotik</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manusia,tumbuhan</a:t>
            </a:r>
            <a:r>
              <a:rPr lang="en-US" dirty="0">
                <a:latin typeface="+mj-lt"/>
                <a:ea typeface="Tahoma" pitchFamily="34" charset="0"/>
                <a:cs typeface="Tahoma" pitchFamily="34" charset="0"/>
              </a:rPr>
              <a:t> , </a:t>
            </a:r>
            <a:r>
              <a:rPr lang="en-US" dirty="0" err="1">
                <a:latin typeface="+mj-lt"/>
                <a:ea typeface="Tahoma" pitchFamily="34" charset="0"/>
                <a:cs typeface="Tahoma" pitchFamily="34" charset="0"/>
              </a:rPr>
              <a:t>dan</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hewan</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dan</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komponen</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abiotik</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tanah</a:t>
            </a:r>
            <a:r>
              <a:rPr lang="en-US" dirty="0">
                <a:latin typeface="+mj-lt"/>
                <a:ea typeface="Tahoma" pitchFamily="34" charset="0"/>
                <a:cs typeface="Tahoma" pitchFamily="34" charset="0"/>
              </a:rPr>
              <a:t>, </a:t>
            </a:r>
            <a:r>
              <a:rPr lang="en-US" dirty="0" smtClean="0">
                <a:latin typeface="+mj-lt"/>
                <a:ea typeface="Tahoma" pitchFamily="34" charset="0"/>
                <a:cs typeface="Tahoma" pitchFamily="34" charset="0"/>
              </a:rPr>
              <a:t>air, </a:t>
            </a:r>
            <a:r>
              <a:rPr lang="en-US" dirty="0" err="1" smtClean="0">
                <a:latin typeface="+mj-lt"/>
                <a:ea typeface="Tahoma" pitchFamily="34" charset="0"/>
                <a:cs typeface="Tahoma" pitchFamily="34" charset="0"/>
              </a:rPr>
              <a:t>dan</a:t>
            </a:r>
            <a:r>
              <a:rPr lang="en-US" dirty="0" smtClean="0">
                <a:latin typeface="+mj-lt"/>
                <a:ea typeface="Tahoma" pitchFamily="34" charset="0"/>
                <a:cs typeface="Tahoma" pitchFamily="34" charset="0"/>
              </a:rPr>
              <a:t> </a:t>
            </a:r>
            <a:r>
              <a:rPr lang="en-US" dirty="0" err="1">
                <a:latin typeface="+mj-lt"/>
                <a:ea typeface="Tahoma" pitchFamily="34" charset="0"/>
                <a:cs typeface="Tahoma" pitchFamily="34" charset="0"/>
              </a:rPr>
              <a:t>udara</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harus</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dipertahankan</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dalam</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kondisi</a:t>
            </a:r>
            <a:r>
              <a:rPr lang="en-US" dirty="0">
                <a:latin typeface="+mj-lt"/>
                <a:ea typeface="Tahoma" pitchFamily="34" charset="0"/>
                <a:cs typeface="Tahoma" pitchFamily="34" charset="0"/>
              </a:rPr>
              <a:t> yang </a:t>
            </a:r>
            <a:r>
              <a:rPr lang="en-US" dirty="0" err="1">
                <a:latin typeface="+mj-lt"/>
                <a:ea typeface="Tahoma" pitchFamily="34" charset="0"/>
                <a:cs typeface="Tahoma" pitchFamily="34" charset="0"/>
              </a:rPr>
              <a:t>stabil</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dan</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seimbang</a:t>
            </a:r>
            <a:r>
              <a:rPr lang="en-US" dirty="0">
                <a:latin typeface="+mj-lt"/>
                <a:ea typeface="Tahoma" pitchFamily="34" charset="0"/>
                <a:cs typeface="Tahoma" pitchFamily="34" charset="0"/>
              </a:rPr>
              <a:t>. </a:t>
            </a:r>
            <a:r>
              <a:rPr lang="en-US" dirty="0" err="1" smtClean="0">
                <a:latin typeface="+mj-lt"/>
                <a:ea typeface="Tahoma" pitchFamily="34" charset="0"/>
                <a:cs typeface="Tahoma" pitchFamily="34" charset="0"/>
              </a:rPr>
              <a:t>Perubahan</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salah</a:t>
            </a:r>
            <a:r>
              <a:rPr lang="en-US" dirty="0" smtClean="0">
                <a:latin typeface="+mj-lt"/>
                <a:ea typeface="Tahoma" pitchFamily="34" charset="0"/>
                <a:cs typeface="Tahoma" pitchFamily="34" charset="0"/>
              </a:rPr>
              <a:t> </a:t>
            </a:r>
            <a:r>
              <a:rPr lang="en-US" dirty="0" err="1">
                <a:latin typeface="+mj-lt"/>
                <a:ea typeface="Tahoma" pitchFamily="34" charset="0"/>
                <a:cs typeface="Tahoma" pitchFamily="34" charset="0"/>
              </a:rPr>
              <a:t>satu</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komponen</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akan</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mempengaruhi</a:t>
            </a:r>
            <a:r>
              <a:rPr lang="en-US" dirty="0">
                <a:latin typeface="+mj-lt"/>
                <a:ea typeface="Tahoma" pitchFamily="34" charset="0"/>
                <a:cs typeface="Tahoma" pitchFamily="34" charset="0"/>
              </a:rPr>
              <a:t> </a:t>
            </a:r>
            <a:r>
              <a:rPr lang="en-US" dirty="0" err="1">
                <a:latin typeface="+mj-lt"/>
                <a:ea typeface="Tahoma" pitchFamily="34" charset="0"/>
                <a:cs typeface="Tahoma" pitchFamily="34" charset="0"/>
              </a:rPr>
              <a:t>komponen</a:t>
            </a:r>
            <a:r>
              <a:rPr lang="en-US" dirty="0">
                <a:latin typeface="+mj-lt"/>
                <a:ea typeface="Tahoma" pitchFamily="34" charset="0"/>
                <a:cs typeface="Tahoma" pitchFamily="34" charset="0"/>
              </a:rPr>
              <a:t> yang </a:t>
            </a:r>
            <a:r>
              <a:rPr lang="en-US" dirty="0" err="1">
                <a:latin typeface="+mj-lt"/>
                <a:ea typeface="Tahoma" pitchFamily="34" charset="0"/>
                <a:cs typeface="Tahoma" pitchFamily="34" charset="0"/>
              </a:rPr>
              <a:t>lainnya</a:t>
            </a:r>
            <a:r>
              <a:rPr lang="en-US" dirty="0">
                <a:latin typeface="+mj-lt"/>
                <a:ea typeface="Tahoma" pitchFamily="34" charset="0"/>
                <a:cs typeface="Tahoma" pitchFamily="34" charset="0"/>
              </a:rPr>
              <a:t>.</a:t>
            </a:r>
            <a:endParaRPr lang="en-US" dirty="0" smtClean="0">
              <a:latin typeface="+mj-lt"/>
              <a:ea typeface="Tahoma" pitchFamily="34" charset="0"/>
              <a:cs typeface="Tahoma" pitchFamily="34" charset="0"/>
            </a:endParaRPr>
          </a:p>
        </p:txBody>
      </p:sp>
    </p:spTree>
    <p:extLst>
      <p:ext uri="{BB962C8B-B14F-4D97-AF65-F5344CB8AC3E}">
        <p14:creationId xmlns:p14="http://schemas.microsoft.com/office/powerpoint/2010/main" val="20848636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477000" cy="609600"/>
          </a:xfrm>
          <a:solidFill>
            <a:srgbClr val="92D050">
              <a:alpha val="58000"/>
            </a:srgbClr>
          </a:solidFill>
        </p:spPr>
        <p:txBody>
          <a:bodyPr rtlCol="0">
            <a:noAutofit/>
          </a:bodyPr>
          <a:lstStyle/>
          <a:p>
            <a:pPr algn="l" eaLnBrk="1" fontAlgn="auto" hangingPunct="1">
              <a:spcAft>
                <a:spcPts val="0"/>
              </a:spcAft>
              <a:defRPr/>
            </a:pPr>
            <a:r>
              <a:rPr lang="en-US" sz="3600" dirty="0" err="1" smtClean="0">
                <a:ea typeface="Tahoma" pitchFamily="34" charset="0"/>
                <a:cs typeface="Tahoma" pitchFamily="34" charset="0"/>
              </a:rPr>
              <a:t>Prinsip-Prinsip</a:t>
            </a:r>
            <a:r>
              <a:rPr lang="en-US" sz="3600" dirty="0" smtClean="0">
                <a:ea typeface="Tahoma" pitchFamily="34" charset="0"/>
                <a:cs typeface="Tahoma" pitchFamily="34" charset="0"/>
              </a:rPr>
              <a:t> </a:t>
            </a:r>
            <a:r>
              <a:rPr lang="en-US" sz="3600" dirty="0" err="1" smtClean="0">
                <a:ea typeface="Tahoma" pitchFamily="34" charset="0"/>
                <a:cs typeface="Tahoma" pitchFamily="34" charset="0"/>
              </a:rPr>
              <a:t>Ekologi</a:t>
            </a:r>
            <a:endParaRPr lang="en-US" sz="3600" dirty="0" smtClean="0">
              <a:ea typeface="Tahoma" pitchFamily="34" charset="0"/>
              <a:cs typeface="Tahoma" pitchFamily="34" charset="0"/>
            </a:endParaRPr>
          </a:p>
        </p:txBody>
      </p:sp>
      <p:sp>
        <p:nvSpPr>
          <p:cNvPr id="3" name="Content Placeholder 2"/>
          <p:cNvSpPr>
            <a:spLocks noGrp="1"/>
          </p:cNvSpPr>
          <p:nvPr>
            <p:ph idx="1"/>
          </p:nvPr>
        </p:nvSpPr>
        <p:spPr>
          <a:xfrm>
            <a:off x="381000" y="1295400"/>
            <a:ext cx="8458200" cy="5257800"/>
          </a:xfrm>
          <a:solidFill>
            <a:schemeClr val="accent4">
              <a:lumMod val="40000"/>
              <a:lumOff val="60000"/>
              <a:alpha val="51000"/>
            </a:schemeClr>
          </a:solidFill>
        </p:spPr>
        <p:txBody>
          <a:bodyPr rtlCol="0">
            <a:normAutofit fontScale="92500"/>
          </a:bodyPr>
          <a:lstStyle/>
          <a:p>
            <a:pPr eaLnBrk="1" fontAlgn="auto" hangingPunct="1">
              <a:spcAft>
                <a:spcPts val="0"/>
              </a:spcAft>
              <a:buFont typeface="Arial" pitchFamily="34" charset="0"/>
              <a:buChar char="•"/>
              <a:defRPr/>
            </a:pPr>
            <a:r>
              <a:rPr lang="en-US" dirty="0" smtClean="0">
                <a:latin typeface="+mj-lt"/>
                <a:ea typeface="Tahoma" pitchFamily="34" charset="0"/>
                <a:cs typeface="Tahoma" pitchFamily="34" charset="0"/>
              </a:rPr>
              <a:t>Di </a:t>
            </a:r>
            <a:r>
              <a:rPr lang="en-US" dirty="0" err="1" smtClean="0">
                <a:latin typeface="+mj-lt"/>
                <a:ea typeface="Tahoma" pitchFamily="34" charset="0"/>
                <a:cs typeface="Tahoma" pitchFamily="34" charset="0"/>
              </a:rPr>
              <a:t>alam</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suatu</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organisme</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tidak</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dapat</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hidup</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sendiri</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Untuk</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kelangsungan</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hidupnya</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suatu</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organisme</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bergantung</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pada</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organisme</a:t>
            </a:r>
            <a:r>
              <a:rPr lang="en-US" dirty="0" smtClean="0">
                <a:latin typeface="+mj-lt"/>
                <a:ea typeface="Tahoma" pitchFamily="34" charset="0"/>
                <a:cs typeface="Tahoma" pitchFamily="34" charset="0"/>
              </a:rPr>
              <a:t> yang lain </a:t>
            </a:r>
            <a:r>
              <a:rPr lang="en-US" dirty="0" err="1" smtClean="0">
                <a:latin typeface="+mj-lt"/>
                <a:ea typeface="Tahoma" pitchFamily="34" charset="0"/>
                <a:cs typeface="Tahoma" pitchFamily="34" charset="0"/>
              </a:rPr>
              <a:t>dan</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berbagai</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komponen</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lingkungan</a:t>
            </a:r>
            <a:r>
              <a:rPr lang="en-US" dirty="0" smtClean="0">
                <a:latin typeface="+mj-lt"/>
                <a:ea typeface="Tahoma" pitchFamily="34" charset="0"/>
                <a:cs typeface="Tahoma" pitchFamily="34" charset="0"/>
              </a:rPr>
              <a:t> yang </a:t>
            </a:r>
            <a:r>
              <a:rPr lang="en-US" dirty="0" err="1" smtClean="0">
                <a:latin typeface="+mj-lt"/>
                <a:ea typeface="Tahoma" pitchFamily="34" charset="0"/>
                <a:cs typeface="Tahoma" pitchFamily="34" charset="0"/>
              </a:rPr>
              <a:t>ada</a:t>
            </a:r>
            <a:r>
              <a:rPr lang="en-US" dirty="0" smtClean="0">
                <a:latin typeface="+mj-lt"/>
                <a:ea typeface="Tahoma" pitchFamily="34" charset="0"/>
                <a:cs typeface="Tahoma" pitchFamily="34" charset="0"/>
              </a:rPr>
              <a:t> di </a:t>
            </a:r>
            <a:r>
              <a:rPr lang="en-US" dirty="0" err="1" smtClean="0">
                <a:latin typeface="+mj-lt"/>
                <a:ea typeface="Tahoma" pitchFamily="34" charset="0"/>
                <a:cs typeface="Tahoma" pitchFamily="34" charset="0"/>
              </a:rPr>
              <a:t>sekitar</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misalnya</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untuk</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pangan</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perlindungan</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pertumbuhan</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perkembangan</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dll</a:t>
            </a:r>
            <a:r>
              <a:rPr lang="en-US" dirty="0" smtClean="0">
                <a:latin typeface="+mj-lt"/>
                <a:ea typeface="Tahoma" pitchFamily="34" charset="0"/>
                <a:cs typeface="Tahoma" pitchFamily="34" charset="0"/>
              </a:rPr>
              <a:t>.  </a:t>
            </a:r>
          </a:p>
          <a:p>
            <a:pPr eaLnBrk="1" fontAlgn="auto" hangingPunct="1">
              <a:spcAft>
                <a:spcPts val="0"/>
              </a:spcAft>
              <a:buFont typeface="Arial" pitchFamily="34" charset="0"/>
              <a:buChar char="•"/>
              <a:defRPr/>
            </a:pPr>
            <a:r>
              <a:rPr lang="en-US" dirty="0" err="1" smtClean="0">
                <a:latin typeface="+mj-lt"/>
                <a:ea typeface="Tahoma" pitchFamily="34" charset="0"/>
                <a:cs typeface="Tahoma" pitchFamily="34" charset="0"/>
              </a:rPr>
              <a:t>Ekologi</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juga</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berhubungan</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erat</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dengan</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tingkatan-tingkatan</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organisasi</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makhluk</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hidup</a:t>
            </a:r>
            <a:r>
              <a:rPr lang="en-US" dirty="0" smtClean="0">
                <a:latin typeface="+mj-lt"/>
                <a:ea typeface="Tahoma" pitchFamily="34" charset="0"/>
                <a:cs typeface="Tahoma" pitchFamily="34" charset="0"/>
              </a:rPr>
              <a:t>, </a:t>
            </a:r>
            <a:r>
              <a:rPr lang="en-US" dirty="0" err="1" smtClean="0">
                <a:solidFill>
                  <a:srgbClr val="FF0000"/>
                </a:solidFill>
                <a:latin typeface="+mj-lt"/>
                <a:ea typeface="Tahoma" pitchFamily="34" charset="0"/>
                <a:cs typeface="Tahoma" pitchFamily="34" charset="0"/>
              </a:rPr>
              <a:t>yaitu</a:t>
            </a:r>
            <a:r>
              <a:rPr lang="en-US" dirty="0" smtClean="0">
                <a:solidFill>
                  <a:srgbClr val="FF0000"/>
                </a:solidFill>
                <a:latin typeface="+mj-lt"/>
                <a:ea typeface="Tahoma" pitchFamily="34" charset="0"/>
                <a:cs typeface="Tahoma" pitchFamily="34" charset="0"/>
              </a:rPr>
              <a:t> </a:t>
            </a:r>
            <a:r>
              <a:rPr lang="en-US" dirty="0" err="1" smtClean="0">
                <a:solidFill>
                  <a:srgbClr val="FF0000"/>
                </a:solidFill>
                <a:latin typeface="+mj-lt"/>
                <a:ea typeface="Tahoma" pitchFamily="34" charset="0"/>
                <a:cs typeface="Tahoma" pitchFamily="34" charset="0"/>
              </a:rPr>
              <a:t>populasi</a:t>
            </a:r>
            <a:r>
              <a:rPr lang="en-US" dirty="0" smtClean="0">
                <a:solidFill>
                  <a:srgbClr val="FF0000"/>
                </a:solidFill>
                <a:latin typeface="+mj-lt"/>
                <a:ea typeface="Tahoma" pitchFamily="34" charset="0"/>
                <a:cs typeface="Tahoma" pitchFamily="34" charset="0"/>
              </a:rPr>
              <a:t>, </a:t>
            </a:r>
            <a:r>
              <a:rPr lang="en-US" dirty="0" err="1" smtClean="0">
                <a:solidFill>
                  <a:srgbClr val="FF0000"/>
                </a:solidFill>
                <a:latin typeface="+mj-lt"/>
                <a:ea typeface="Tahoma" pitchFamily="34" charset="0"/>
                <a:cs typeface="Tahoma" pitchFamily="34" charset="0"/>
              </a:rPr>
              <a:t>komunitas</a:t>
            </a:r>
            <a:r>
              <a:rPr lang="en-US" dirty="0" smtClean="0">
                <a:solidFill>
                  <a:srgbClr val="FF0000"/>
                </a:solidFill>
                <a:latin typeface="+mj-lt"/>
                <a:ea typeface="Tahoma" pitchFamily="34" charset="0"/>
                <a:cs typeface="Tahoma" pitchFamily="34" charset="0"/>
              </a:rPr>
              <a:t>, </a:t>
            </a:r>
            <a:r>
              <a:rPr lang="en-US" dirty="0" err="1" smtClean="0">
                <a:solidFill>
                  <a:srgbClr val="FF0000"/>
                </a:solidFill>
                <a:latin typeface="+mj-lt"/>
                <a:ea typeface="Tahoma" pitchFamily="34" charset="0"/>
                <a:cs typeface="Tahoma" pitchFamily="34" charset="0"/>
              </a:rPr>
              <a:t>dan</a:t>
            </a:r>
            <a:r>
              <a:rPr lang="en-US" dirty="0" smtClean="0">
                <a:solidFill>
                  <a:srgbClr val="FF0000"/>
                </a:solidFill>
                <a:latin typeface="+mj-lt"/>
                <a:ea typeface="Tahoma" pitchFamily="34" charset="0"/>
                <a:cs typeface="Tahoma" pitchFamily="34" charset="0"/>
              </a:rPr>
              <a:t> </a:t>
            </a:r>
            <a:r>
              <a:rPr lang="en-US" dirty="0" err="1" smtClean="0">
                <a:solidFill>
                  <a:srgbClr val="FF0000"/>
                </a:solidFill>
                <a:latin typeface="+mj-lt"/>
                <a:ea typeface="Tahoma" pitchFamily="34" charset="0"/>
                <a:cs typeface="Tahoma" pitchFamily="34" charset="0"/>
              </a:rPr>
              <a:t>ekosistem</a:t>
            </a:r>
            <a:r>
              <a:rPr lang="en-US" dirty="0" smtClean="0">
                <a:solidFill>
                  <a:srgbClr val="FF0000"/>
                </a:solidFill>
                <a:latin typeface="+mj-lt"/>
                <a:ea typeface="Tahoma" pitchFamily="34" charset="0"/>
                <a:cs typeface="Tahoma" pitchFamily="34" charset="0"/>
              </a:rPr>
              <a:t> </a:t>
            </a:r>
            <a:r>
              <a:rPr lang="en-US" dirty="0" smtClean="0">
                <a:latin typeface="+mj-lt"/>
                <a:ea typeface="Tahoma" pitchFamily="34" charset="0"/>
                <a:cs typeface="Tahoma" pitchFamily="34" charset="0"/>
              </a:rPr>
              <a:t>yang </a:t>
            </a:r>
            <a:r>
              <a:rPr lang="en-US" dirty="0" err="1" smtClean="0">
                <a:latin typeface="+mj-lt"/>
                <a:ea typeface="Tahoma" pitchFamily="34" charset="0"/>
                <a:cs typeface="Tahoma" pitchFamily="34" charset="0"/>
              </a:rPr>
              <a:t>saling</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mempengaruhi</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dan</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merupakan</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suatu</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sistem</a:t>
            </a:r>
            <a:r>
              <a:rPr lang="en-US" dirty="0" smtClean="0">
                <a:latin typeface="+mj-lt"/>
                <a:ea typeface="Tahoma" pitchFamily="34" charset="0"/>
                <a:cs typeface="Tahoma" pitchFamily="34" charset="0"/>
              </a:rPr>
              <a:t> yang </a:t>
            </a:r>
            <a:r>
              <a:rPr lang="en-US" dirty="0" err="1" smtClean="0">
                <a:latin typeface="+mj-lt"/>
                <a:ea typeface="Tahoma" pitchFamily="34" charset="0"/>
                <a:cs typeface="Tahoma" pitchFamily="34" charset="0"/>
              </a:rPr>
              <a:t>menunjukkan</a:t>
            </a:r>
            <a:r>
              <a:rPr lang="en-US" dirty="0" smtClean="0">
                <a:latin typeface="+mj-lt"/>
                <a:ea typeface="Tahoma" pitchFamily="34" charset="0"/>
                <a:cs typeface="Tahoma" pitchFamily="34" charset="0"/>
              </a:rPr>
              <a:t> </a:t>
            </a:r>
            <a:r>
              <a:rPr lang="en-US" dirty="0" err="1" smtClean="0">
                <a:latin typeface="+mj-lt"/>
                <a:ea typeface="Tahoma" pitchFamily="34" charset="0"/>
                <a:cs typeface="Tahoma" pitchFamily="34" charset="0"/>
              </a:rPr>
              <a:t>kesatuan</a:t>
            </a:r>
            <a:r>
              <a:rPr lang="en-US" dirty="0" smtClean="0">
                <a:latin typeface="+mj-lt"/>
                <a:ea typeface="Tahoma" pitchFamily="34" charset="0"/>
                <a:cs typeface="Tahoma" pitchFamily="34" charset="0"/>
              </a:rPr>
              <a:t>.</a:t>
            </a:r>
          </a:p>
          <a:p>
            <a:pPr eaLnBrk="1" fontAlgn="auto" hangingPunct="1">
              <a:spcAft>
                <a:spcPts val="0"/>
              </a:spcAft>
              <a:buFont typeface="Arial" pitchFamily="34" charset="0"/>
              <a:buChar char="•"/>
              <a:defRPr/>
            </a:pPr>
            <a:endParaRPr lang="en-US" dirty="0" smtClean="0">
              <a:latin typeface="+mj-lt"/>
              <a:ea typeface="Tahoma" pitchFamily="34" charset="0"/>
              <a:cs typeface="Tahoma" pitchFamily="34" charset="0"/>
            </a:endParaRPr>
          </a:p>
        </p:txBody>
      </p:sp>
    </p:spTree>
    <p:extLst>
      <p:ext uri="{BB962C8B-B14F-4D97-AF65-F5344CB8AC3E}">
        <p14:creationId xmlns:p14="http://schemas.microsoft.com/office/powerpoint/2010/main" val="22487880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229600" cy="533400"/>
          </a:xfrm>
          <a:solidFill>
            <a:srgbClr val="92D050">
              <a:alpha val="63000"/>
            </a:srgbClr>
          </a:solidFill>
        </p:spPr>
        <p:txBody>
          <a:bodyPr rtlCol="0">
            <a:normAutofit fontScale="90000"/>
          </a:bodyPr>
          <a:lstStyle/>
          <a:p>
            <a:pPr algn="l" eaLnBrk="1" fontAlgn="auto" hangingPunct="1">
              <a:spcAft>
                <a:spcPts val="0"/>
              </a:spcAft>
              <a:defRPr/>
            </a:pPr>
            <a:r>
              <a:rPr lang="en-US" sz="4000" dirty="0" err="1" smtClean="0">
                <a:ea typeface="Tahoma" pitchFamily="34" charset="0"/>
                <a:cs typeface="Tahoma" pitchFamily="34" charset="0"/>
              </a:rPr>
              <a:t>Faktor</a:t>
            </a:r>
            <a:r>
              <a:rPr lang="en-US" sz="4000" dirty="0" smtClean="0">
                <a:ea typeface="Tahoma" pitchFamily="34" charset="0"/>
                <a:cs typeface="Tahoma" pitchFamily="34" charset="0"/>
              </a:rPr>
              <a:t> </a:t>
            </a:r>
            <a:r>
              <a:rPr lang="en-US" sz="4000" dirty="0" err="1" smtClean="0">
                <a:ea typeface="Tahoma" pitchFamily="34" charset="0"/>
                <a:cs typeface="Tahoma" pitchFamily="34" charset="0"/>
              </a:rPr>
              <a:t>Biotik</a:t>
            </a:r>
            <a:endParaRPr lang="en-US" sz="4000" dirty="0" smtClean="0">
              <a:ea typeface="Tahoma" pitchFamily="34" charset="0"/>
              <a:cs typeface="Tahoma" pitchFamily="34" charset="0"/>
            </a:endParaRPr>
          </a:p>
        </p:txBody>
      </p:sp>
      <p:sp>
        <p:nvSpPr>
          <p:cNvPr id="3" name="Content Placeholder 2"/>
          <p:cNvSpPr>
            <a:spLocks noGrp="1"/>
          </p:cNvSpPr>
          <p:nvPr>
            <p:ph idx="1"/>
          </p:nvPr>
        </p:nvSpPr>
        <p:spPr>
          <a:xfrm>
            <a:off x="228600" y="1219200"/>
            <a:ext cx="8686800" cy="5334000"/>
          </a:xfrm>
        </p:spPr>
        <p:style>
          <a:lnRef idx="2">
            <a:schemeClr val="accent3"/>
          </a:lnRef>
          <a:fillRef idx="1">
            <a:schemeClr val="lt1"/>
          </a:fillRef>
          <a:effectRef idx="0">
            <a:schemeClr val="accent3"/>
          </a:effectRef>
          <a:fontRef idx="minor">
            <a:schemeClr val="dk1"/>
          </a:fontRef>
        </p:style>
        <p:txBody>
          <a:bodyPr rtlCol="0">
            <a:normAutofit fontScale="92500" lnSpcReduction="20000"/>
          </a:bodyPr>
          <a:lstStyle/>
          <a:p>
            <a:pPr eaLnBrk="1" fontAlgn="auto" hangingPunct="1">
              <a:spcAft>
                <a:spcPts val="0"/>
              </a:spcAft>
              <a:buFont typeface="Arial" pitchFamily="34" charset="0"/>
              <a:buChar char="•"/>
              <a:defRPr/>
            </a:pPr>
            <a:r>
              <a:rPr lang="en-US" dirty="0" err="1" smtClean="0"/>
              <a:t>Faktor</a:t>
            </a:r>
            <a:r>
              <a:rPr lang="en-US" dirty="0" smtClean="0"/>
              <a:t> </a:t>
            </a:r>
            <a:r>
              <a:rPr lang="en-US" dirty="0" err="1" smtClean="0"/>
              <a:t>biotik</a:t>
            </a:r>
            <a:r>
              <a:rPr lang="en-US" dirty="0" smtClean="0"/>
              <a:t> </a:t>
            </a:r>
            <a:r>
              <a:rPr lang="en-US" dirty="0" err="1" smtClean="0"/>
              <a:t>adalah</a:t>
            </a:r>
            <a:r>
              <a:rPr lang="en-US" dirty="0" smtClean="0"/>
              <a:t> </a:t>
            </a:r>
            <a:r>
              <a:rPr lang="en-US" dirty="0" err="1" smtClean="0"/>
              <a:t>faktor</a:t>
            </a:r>
            <a:r>
              <a:rPr lang="en-US" dirty="0" smtClean="0"/>
              <a:t> </a:t>
            </a:r>
            <a:r>
              <a:rPr lang="en-US" dirty="0" err="1" smtClean="0"/>
              <a:t>hidup</a:t>
            </a:r>
            <a:r>
              <a:rPr lang="en-US" dirty="0" smtClean="0"/>
              <a:t> yang </a:t>
            </a:r>
            <a:r>
              <a:rPr lang="en-US" dirty="0" err="1" smtClean="0"/>
              <a:t>meliputi</a:t>
            </a:r>
            <a:r>
              <a:rPr lang="en-US" dirty="0" smtClean="0"/>
              <a:t> </a:t>
            </a:r>
            <a:r>
              <a:rPr lang="en-US" dirty="0" err="1" smtClean="0"/>
              <a:t>semua</a:t>
            </a:r>
            <a:r>
              <a:rPr lang="en-US" dirty="0" smtClean="0"/>
              <a:t> </a:t>
            </a:r>
            <a:r>
              <a:rPr lang="en-US" dirty="0" err="1" smtClean="0"/>
              <a:t>makhluk</a:t>
            </a:r>
            <a:r>
              <a:rPr lang="en-US" dirty="0" smtClean="0"/>
              <a:t> </a:t>
            </a:r>
            <a:r>
              <a:rPr lang="en-US" dirty="0" err="1" smtClean="0"/>
              <a:t>hidup</a:t>
            </a:r>
            <a:r>
              <a:rPr lang="en-US" dirty="0" smtClean="0"/>
              <a:t> di </a:t>
            </a:r>
            <a:r>
              <a:rPr lang="en-US" dirty="0" err="1" smtClean="0"/>
              <a:t>bumi</a:t>
            </a:r>
            <a:r>
              <a:rPr lang="en-US" dirty="0" smtClean="0"/>
              <a:t>, </a:t>
            </a:r>
            <a:r>
              <a:rPr lang="en-US" dirty="0" err="1" smtClean="0"/>
              <a:t>baik</a:t>
            </a:r>
            <a:r>
              <a:rPr lang="en-US" dirty="0" smtClean="0"/>
              <a:t> </a:t>
            </a:r>
            <a:r>
              <a:rPr lang="en-US" dirty="0" err="1" smtClean="0"/>
              <a:t>tumbuhan</a:t>
            </a:r>
            <a:r>
              <a:rPr lang="en-US" dirty="0" smtClean="0"/>
              <a:t> </a:t>
            </a:r>
            <a:r>
              <a:rPr lang="en-US" dirty="0" err="1" smtClean="0"/>
              <a:t>maupun</a:t>
            </a:r>
            <a:r>
              <a:rPr lang="en-US" dirty="0" smtClean="0"/>
              <a:t> </a:t>
            </a:r>
            <a:r>
              <a:rPr lang="en-US" dirty="0" err="1" smtClean="0"/>
              <a:t>hewan</a:t>
            </a:r>
            <a:r>
              <a:rPr lang="en-US" dirty="0" smtClean="0"/>
              <a:t>.</a:t>
            </a:r>
          </a:p>
          <a:p>
            <a:pPr eaLnBrk="1" fontAlgn="auto" hangingPunct="1">
              <a:spcAft>
                <a:spcPts val="0"/>
              </a:spcAft>
              <a:buFont typeface="Arial" pitchFamily="34" charset="0"/>
              <a:buChar char="•"/>
              <a:defRPr/>
            </a:pPr>
            <a:r>
              <a:rPr lang="en-US" dirty="0" err="1" smtClean="0"/>
              <a:t>Dalam</a:t>
            </a:r>
            <a:r>
              <a:rPr lang="en-US" dirty="0" smtClean="0"/>
              <a:t> </a:t>
            </a:r>
            <a:r>
              <a:rPr lang="en-US" dirty="0" err="1" smtClean="0"/>
              <a:t>ekosistem</a:t>
            </a:r>
            <a:r>
              <a:rPr lang="en-US" dirty="0" smtClean="0"/>
              <a:t>, </a:t>
            </a:r>
            <a:r>
              <a:rPr lang="en-US" dirty="0" err="1" smtClean="0">
                <a:solidFill>
                  <a:srgbClr val="FF0000"/>
                </a:solidFill>
              </a:rPr>
              <a:t>tumbuhan</a:t>
            </a:r>
            <a:r>
              <a:rPr lang="en-US" dirty="0" smtClean="0"/>
              <a:t> </a:t>
            </a:r>
            <a:r>
              <a:rPr lang="en-US" dirty="0" err="1" smtClean="0"/>
              <a:t>berperan</a:t>
            </a:r>
            <a:r>
              <a:rPr lang="en-US" dirty="0" smtClean="0"/>
              <a:t> </a:t>
            </a:r>
            <a:r>
              <a:rPr lang="en-US" dirty="0" err="1" smtClean="0"/>
              <a:t>sebagai</a:t>
            </a:r>
            <a:r>
              <a:rPr lang="en-US" dirty="0" smtClean="0"/>
              <a:t> </a:t>
            </a:r>
            <a:r>
              <a:rPr lang="en-US" dirty="0" err="1" smtClean="0">
                <a:solidFill>
                  <a:srgbClr val="FF0000"/>
                </a:solidFill>
              </a:rPr>
              <a:t>produsen</a:t>
            </a:r>
            <a:r>
              <a:rPr lang="en-US" dirty="0" smtClean="0"/>
              <a:t>, </a:t>
            </a:r>
            <a:r>
              <a:rPr lang="en-US" dirty="0" err="1" smtClean="0">
                <a:solidFill>
                  <a:srgbClr val="0070C0"/>
                </a:solidFill>
              </a:rPr>
              <a:t>hewan</a:t>
            </a:r>
            <a:r>
              <a:rPr lang="en-US" dirty="0" smtClean="0">
                <a:solidFill>
                  <a:srgbClr val="0070C0"/>
                </a:solidFill>
              </a:rPr>
              <a:t> </a:t>
            </a:r>
            <a:r>
              <a:rPr lang="en-US" dirty="0" err="1" smtClean="0"/>
              <a:t>berperan</a:t>
            </a:r>
            <a:r>
              <a:rPr lang="en-US" dirty="0" smtClean="0"/>
              <a:t> </a:t>
            </a:r>
            <a:r>
              <a:rPr lang="en-US" dirty="0" err="1" smtClean="0"/>
              <a:t>sebagai</a:t>
            </a:r>
            <a:r>
              <a:rPr lang="en-US" dirty="0" smtClean="0"/>
              <a:t> </a:t>
            </a:r>
            <a:r>
              <a:rPr lang="en-US" dirty="0" err="1" smtClean="0">
                <a:solidFill>
                  <a:srgbClr val="0070C0"/>
                </a:solidFill>
              </a:rPr>
              <a:t>konsumen</a:t>
            </a:r>
            <a:r>
              <a:rPr lang="en-US" dirty="0" smtClean="0"/>
              <a:t>, </a:t>
            </a:r>
            <a:r>
              <a:rPr lang="en-US" dirty="0" err="1" smtClean="0"/>
              <a:t>dan</a:t>
            </a:r>
            <a:r>
              <a:rPr lang="en-US" dirty="0" smtClean="0"/>
              <a:t> </a:t>
            </a:r>
            <a:r>
              <a:rPr lang="en-US" dirty="0" err="1" smtClean="0">
                <a:solidFill>
                  <a:srgbClr val="00B050"/>
                </a:solidFill>
              </a:rPr>
              <a:t>mikroorganisme</a:t>
            </a:r>
            <a:r>
              <a:rPr lang="en-US" dirty="0" smtClean="0"/>
              <a:t> </a:t>
            </a:r>
            <a:r>
              <a:rPr lang="en-US" dirty="0" err="1" smtClean="0"/>
              <a:t>berperan</a:t>
            </a:r>
            <a:r>
              <a:rPr lang="en-US" dirty="0" smtClean="0"/>
              <a:t> </a:t>
            </a:r>
            <a:r>
              <a:rPr lang="en-US" dirty="0" err="1" smtClean="0"/>
              <a:t>sebagai</a:t>
            </a:r>
            <a:r>
              <a:rPr lang="en-US" dirty="0" smtClean="0"/>
              <a:t> </a:t>
            </a:r>
            <a:r>
              <a:rPr lang="en-US" dirty="0" err="1" smtClean="0">
                <a:solidFill>
                  <a:srgbClr val="00B050"/>
                </a:solidFill>
              </a:rPr>
              <a:t>dekomposer</a:t>
            </a:r>
            <a:r>
              <a:rPr lang="en-US" dirty="0" smtClean="0">
                <a:solidFill>
                  <a:srgbClr val="00B050"/>
                </a:solidFill>
              </a:rPr>
              <a:t>. </a:t>
            </a:r>
          </a:p>
          <a:p>
            <a:pPr>
              <a:defRPr/>
            </a:pPr>
            <a:r>
              <a:rPr lang="en-US" dirty="0" err="1">
                <a:solidFill>
                  <a:schemeClr val="tx1"/>
                </a:solidFill>
              </a:rPr>
              <a:t>Faktor</a:t>
            </a:r>
            <a:r>
              <a:rPr lang="en-US" dirty="0">
                <a:solidFill>
                  <a:schemeClr val="tx1"/>
                </a:solidFill>
              </a:rPr>
              <a:t> </a:t>
            </a:r>
            <a:r>
              <a:rPr lang="en-US" dirty="0" err="1">
                <a:solidFill>
                  <a:schemeClr val="tx1"/>
                </a:solidFill>
              </a:rPr>
              <a:t>biotik</a:t>
            </a:r>
            <a:r>
              <a:rPr lang="en-US" dirty="0">
                <a:solidFill>
                  <a:schemeClr val="tx1"/>
                </a:solidFill>
              </a:rPr>
              <a:t> </a:t>
            </a:r>
            <a:r>
              <a:rPr lang="en-US" dirty="0" err="1">
                <a:solidFill>
                  <a:schemeClr val="tx1"/>
                </a:solidFill>
              </a:rPr>
              <a:t>juga</a:t>
            </a:r>
            <a:r>
              <a:rPr lang="en-US" dirty="0">
                <a:solidFill>
                  <a:schemeClr val="tx1"/>
                </a:solidFill>
              </a:rPr>
              <a:t> </a:t>
            </a:r>
            <a:r>
              <a:rPr lang="en-US" dirty="0" err="1">
                <a:solidFill>
                  <a:schemeClr val="tx1"/>
                </a:solidFill>
              </a:rPr>
              <a:t>meliputi</a:t>
            </a:r>
            <a:r>
              <a:rPr lang="en-US" dirty="0">
                <a:solidFill>
                  <a:schemeClr val="tx1"/>
                </a:solidFill>
              </a:rPr>
              <a:t> </a:t>
            </a:r>
            <a:r>
              <a:rPr lang="en-US" dirty="0" err="1">
                <a:solidFill>
                  <a:schemeClr val="tx1"/>
                </a:solidFill>
              </a:rPr>
              <a:t>tingkatan-tingkatan</a:t>
            </a:r>
            <a:r>
              <a:rPr lang="en-US" dirty="0">
                <a:solidFill>
                  <a:schemeClr val="tx1"/>
                </a:solidFill>
              </a:rPr>
              <a:t> </a:t>
            </a:r>
            <a:r>
              <a:rPr lang="en-US" dirty="0" err="1">
                <a:solidFill>
                  <a:schemeClr val="tx1"/>
                </a:solidFill>
              </a:rPr>
              <a:t>organisme</a:t>
            </a:r>
            <a:r>
              <a:rPr lang="en-US" dirty="0">
                <a:solidFill>
                  <a:schemeClr val="tx1"/>
                </a:solidFill>
              </a:rPr>
              <a:t> yang </a:t>
            </a:r>
            <a:r>
              <a:rPr lang="en-US" dirty="0" err="1">
                <a:solidFill>
                  <a:schemeClr val="tx1"/>
                </a:solidFill>
              </a:rPr>
              <a:t>meliputi</a:t>
            </a:r>
            <a:r>
              <a:rPr lang="en-US" dirty="0">
                <a:solidFill>
                  <a:schemeClr val="tx1"/>
                </a:solidFill>
              </a:rPr>
              <a:t> </a:t>
            </a:r>
            <a:r>
              <a:rPr lang="en-US" dirty="0" smtClean="0">
                <a:solidFill>
                  <a:schemeClr val="tx1"/>
                </a:solidFill>
              </a:rPr>
              <a:t>: 1) </a:t>
            </a:r>
            <a:r>
              <a:rPr lang="en-US" dirty="0" err="1" smtClean="0">
                <a:solidFill>
                  <a:schemeClr val="tx1"/>
                </a:solidFill>
              </a:rPr>
              <a:t>individu</a:t>
            </a:r>
            <a:r>
              <a:rPr lang="en-US" dirty="0">
                <a:solidFill>
                  <a:schemeClr val="tx1"/>
                </a:solidFill>
              </a:rPr>
              <a:t>, </a:t>
            </a:r>
            <a:r>
              <a:rPr lang="en-US" dirty="0" smtClean="0">
                <a:solidFill>
                  <a:schemeClr val="tx1"/>
                </a:solidFill>
              </a:rPr>
              <a:t>2) </a:t>
            </a:r>
            <a:r>
              <a:rPr lang="en-US" dirty="0" err="1" smtClean="0">
                <a:solidFill>
                  <a:schemeClr val="tx1"/>
                </a:solidFill>
              </a:rPr>
              <a:t>populasi</a:t>
            </a:r>
            <a:r>
              <a:rPr lang="en-US" dirty="0">
                <a:solidFill>
                  <a:schemeClr val="tx1"/>
                </a:solidFill>
              </a:rPr>
              <a:t>, </a:t>
            </a:r>
            <a:r>
              <a:rPr lang="en-US" dirty="0" smtClean="0">
                <a:solidFill>
                  <a:schemeClr val="tx1"/>
                </a:solidFill>
              </a:rPr>
              <a:t>3) </a:t>
            </a:r>
            <a:r>
              <a:rPr lang="en-US" dirty="0" err="1" smtClean="0">
                <a:solidFill>
                  <a:schemeClr val="tx1"/>
                </a:solidFill>
              </a:rPr>
              <a:t>komunitas</a:t>
            </a:r>
            <a:r>
              <a:rPr lang="en-US" dirty="0">
                <a:solidFill>
                  <a:schemeClr val="tx1"/>
                </a:solidFill>
              </a:rPr>
              <a:t>, </a:t>
            </a:r>
            <a:r>
              <a:rPr lang="en-US" dirty="0" smtClean="0">
                <a:solidFill>
                  <a:schemeClr val="tx1"/>
                </a:solidFill>
              </a:rPr>
              <a:t>4) </a:t>
            </a:r>
            <a:r>
              <a:rPr lang="en-US" dirty="0" err="1" smtClean="0">
                <a:solidFill>
                  <a:schemeClr val="tx1"/>
                </a:solidFill>
              </a:rPr>
              <a:t>ekosistem</a:t>
            </a:r>
            <a:r>
              <a:rPr lang="en-US" dirty="0">
                <a:solidFill>
                  <a:schemeClr val="tx1"/>
                </a:solidFill>
              </a:rPr>
              <a:t>, </a:t>
            </a:r>
            <a:r>
              <a:rPr lang="en-US" dirty="0" err="1">
                <a:solidFill>
                  <a:schemeClr val="tx1"/>
                </a:solidFill>
              </a:rPr>
              <a:t>dan</a:t>
            </a:r>
            <a:r>
              <a:rPr lang="en-US" dirty="0">
                <a:solidFill>
                  <a:schemeClr val="tx1"/>
                </a:solidFill>
              </a:rPr>
              <a:t> </a:t>
            </a:r>
            <a:r>
              <a:rPr lang="en-US" dirty="0" smtClean="0">
                <a:solidFill>
                  <a:schemeClr val="tx1"/>
                </a:solidFill>
              </a:rPr>
              <a:t>5) </a:t>
            </a:r>
            <a:r>
              <a:rPr lang="en-US" dirty="0" err="1" smtClean="0">
                <a:solidFill>
                  <a:schemeClr val="tx1"/>
                </a:solidFill>
              </a:rPr>
              <a:t>biosfer</a:t>
            </a:r>
            <a:r>
              <a:rPr lang="en-US" dirty="0">
                <a:solidFill>
                  <a:schemeClr val="tx1"/>
                </a:solidFill>
              </a:rPr>
              <a:t>. </a:t>
            </a:r>
            <a:endParaRPr lang="en-US" dirty="0" smtClean="0">
              <a:solidFill>
                <a:schemeClr val="tx1"/>
              </a:solidFill>
            </a:endParaRPr>
          </a:p>
          <a:p>
            <a:pPr>
              <a:defRPr/>
            </a:pPr>
            <a:r>
              <a:rPr lang="en-US" dirty="0" err="1" smtClean="0">
                <a:solidFill>
                  <a:schemeClr val="tx1"/>
                </a:solidFill>
              </a:rPr>
              <a:t>Tingkatan-tingkatan</a:t>
            </a:r>
            <a:r>
              <a:rPr lang="en-US" dirty="0" smtClean="0">
                <a:solidFill>
                  <a:schemeClr val="tx1"/>
                </a:solidFill>
              </a:rPr>
              <a:t> </a:t>
            </a:r>
            <a:r>
              <a:rPr lang="en-US" dirty="0" err="1">
                <a:solidFill>
                  <a:schemeClr val="tx1"/>
                </a:solidFill>
              </a:rPr>
              <a:t>organisme</a:t>
            </a:r>
            <a:r>
              <a:rPr lang="en-US" dirty="0">
                <a:solidFill>
                  <a:schemeClr val="tx1"/>
                </a:solidFill>
              </a:rPr>
              <a:t> </a:t>
            </a:r>
            <a:r>
              <a:rPr lang="en-US" dirty="0" err="1">
                <a:solidFill>
                  <a:schemeClr val="tx1"/>
                </a:solidFill>
              </a:rPr>
              <a:t>makhluk</a:t>
            </a:r>
            <a:r>
              <a:rPr lang="en-US" dirty="0">
                <a:solidFill>
                  <a:schemeClr val="tx1"/>
                </a:solidFill>
              </a:rPr>
              <a:t> </a:t>
            </a:r>
            <a:r>
              <a:rPr lang="en-US" dirty="0" err="1">
                <a:solidFill>
                  <a:schemeClr val="tx1"/>
                </a:solidFill>
              </a:rPr>
              <a:t>hidup</a:t>
            </a:r>
            <a:r>
              <a:rPr lang="en-US" dirty="0">
                <a:solidFill>
                  <a:schemeClr val="tx1"/>
                </a:solidFill>
              </a:rPr>
              <a:t> </a:t>
            </a:r>
            <a:r>
              <a:rPr lang="en-US" dirty="0" err="1">
                <a:solidFill>
                  <a:schemeClr val="tx1"/>
                </a:solidFill>
              </a:rPr>
              <a:t>tersebut</a:t>
            </a:r>
            <a:r>
              <a:rPr lang="en-US" dirty="0">
                <a:solidFill>
                  <a:schemeClr val="tx1"/>
                </a:solidFill>
              </a:rPr>
              <a:t> </a:t>
            </a:r>
            <a:r>
              <a:rPr lang="en-US" dirty="0" err="1">
                <a:solidFill>
                  <a:schemeClr val="tx1"/>
                </a:solidFill>
              </a:rPr>
              <a:t>dalam</a:t>
            </a:r>
            <a:r>
              <a:rPr lang="en-US" dirty="0">
                <a:solidFill>
                  <a:schemeClr val="tx1"/>
                </a:solidFill>
              </a:rPr>
              <a:t> </a:t>
            </a:r>
            <a:r>
              <a:rPr lang="en-US" dirty="0" err="1">
                <a:solidFill>
                  <a:schemeClr val="tx1"/>
                </a:solidFill>
              </a:rPr>
              <a:t>ekosistem</a:t>
            </a:r>
            <a:r>
              <a:rPr lang="en-US" dirty="0">
                <a:solidFill>
                  <a:schemeClr val="tx1"/>
                </a:solidFill>
              </a:rPr>
              <a:t> </a:t>
            </a:r>
            <a:r>
              <a:rPr lang="en-US" dirty="0" err="1">
                <a:solidFill>
                  <a:schemeClr val="tx1"/>
                </a:solidFill>
              </a:rPr>
              <a:t>akan</a:t>
            </a:r>
            <a:r>
              <a:rPr lang="en-US" dirty="0">
                <a:solidFill>
                  <a:schemeClr val="tx1"/>
                </a:solidFill>
              </a:rPr>
              <a:t> </a:t>
            </a:r>
            <a:r>
              <a:rPr lang="en-US" dirty="0" err="1">
                <a:solidFill>
                  <a:schemeClr val="tx1"/>
                </a:solidFill>
              </a:rPr>
              <a:t>saling</a:t>
            </a:r>
            <a:r>
              <a:rPr lang="en-US" dirty="0">
                <a:solidFill>
                  <a:schemeClr val="tx1"/>
                </a:solidFill>
              </a:rPr>
              <a:t> </a:t>
            </a:r>
            <a:r>
              <a:rPr lang="en-US" dirty="0" err="1">
                <a:solidFill>
                  <a:schemeClr val="tx1"/>
                </a:solidFill>
              </a:rPr>
              <a:t>berinteraksi</a:t>
            </a:r>
            <a:r>
              <a:rPr lang="en-US" dirty="0">
                <a:solidFill>
                  <a:schemeClr val="tx1"/>
                </a:solidFill>
              </a:rPr>
              <a:t>, </a:t>
            </a:r>
            <a:r>
              <a:rPr lang="en-US" dirty="0" err="1">
                <a:solidFill>
                  <a:schemeClr val="tx1"/>
                </a:solidFill>
              </a:rPr>
              <a:t>saling</a:t>
            </a:r>
            <a:r>
              <a:rPr lang="en-US" dirty="0">
                <a:solidFill>
                  <a:schemeClr val="tx1"/>
                </a:solidFill>
              </a:rPr>
              <a:t> </a:t>
            </a:r>
            <a:r>
              <a:rPr lang="en-US" dirty="0" err="1">
                <a:solidFill>
                  <a:schemeClr val="tx1"/>
                </a:solidFill>
              </a:rPr>
              <a:t>mempengaruhi</a:t>
            </a:r>
            <a:r>
              <a:rPr lang="en-US" dirty="0">
                <a:solidFill>
                  <a:schemeClr val="tx1"/>
                </a:solidFill>
              </a:rPr>
              <a:t> </a:t>
            </a:r>
            <a:r>
              <a:rPr lang="en-US" dirty="0" err="1">
                <a:solidFill>
                  <a:schemeClr val="tx1"/>
                </a:solidFill>
              </a:rPr>
              <a:t>membentuk</a:t>
            </a:r>
            <a:r>
              <a:rPr lang="en-US" dirty="0">
                <a:solidFill>
                  <a:schemeClr val="tx1"/>
                </a:solidFill>
              </a:rPr>
              <a:t> </a:t>
            </a:r>
            <a:r>
              <a:rPr lang="en-US" dirty="0" err="1">
                <a:solidFill>
                  <a:schemeClr val="tx1"/>
                </a:solidFill>
              </a:rPr>
              <a:t>suatu</a:t>
            </a:r>
            <a:r>
              <a:rPr lang="en-US" dirty="0">
                <a:solidFill>
                  <a:schemeClr val="tx1"/>
                </a:solidFill>
              </a:rPr>
              <a:t> </a:t>
            </a:r>
            <a:r>
              <a:rPr lang="en-US" dirty="0" err="1" smtClean="0">
                <a:solidFill>
                  <a:schemeClr val="tx1"/>
                </a:solidFill>
              </a:rPr>
              <a:t>sistem</a:t>
            </a:r>
            <a:r>
              <a:rPr lang="en-US" dirty="0" smtClean="0">
                <a:solidFill>
                  <a:schemeClr val="tx1"/>
                </a:solidFill>
              </a:rPr>
              <a:t> yang </a:t>
            </a:r>
            <a:r>
              <a:rPr lang="en-US" dirty="0" err="1">
                <a:solidFill>
                  <a:schemeClr val="tx1"/>
                </a:solidFill>
              </a:rPr>
              <a:t>menunjukkan</a:t>
            </a:r>
            <a:r>
              <a:rPr lang="en-US" dirty="0">
                <a:solidFill>
                  <a:schemeClr val="tx1"/>
                </a:solidFill>
              </a:rPr>
              <a:t> </a:t>
            </a:r>
            <a:r>
              <a:rPr lang="en-US" dirty="0" err="1">
                <a:solidFill>
                  <a:schemeClr val="tx1"/>
                </a:solidFill>
              </a:rPr>
              <a:t>kesatuan</a:t>
            </a:r>
            <a:r>
              <a:rPr lang="en-US" dirty="0">
                <a:solidFill>
                  <a:schemeClr val="tx1"/>
                </a:solidFill>
              </a:rPr>
              <a:t>.</a:t>
            </a:r>
          </a:p>
          <a:p>
            <a:pPr eaLnBrk="1" fontAlgn="auto" hangingPunct="1">
              <a:spcAft>
                <a:spcPts val="0"/>
              </a:spcAft>
              <a:buFont typeface="Arial" pitchFamily="34" charset="0"/>
              <a:buChar char="•"/>
              <a:defRPr/>
            </a:pPr>
            <a:endParaRPr lang="en-US" dirty="0" smtClean="0">
              <a:solidFill>
                <a:srgbClr val="00B050"/>
              </a:solidFill>
            </a:endParaRPr>
          </a:p>
          <a:p>
            <a:pPr eaLnBrk="1" fontAlgn="auto" hangingPunct="1">
              <a:spcAft>
                <a:spcPts val="0"/>
              </a:spcAft>
              <a:buFont typeface="Arial" pitchFamily="34" charset="0"/>
              <a:buChar char="•"/>
              <a:defRPr/>
            </a:pPr>
            <a:endParaRPr lang="en-US" dirty="0" smtClean="0"/>
          </a:p>
        </p:txBody>
      </p:sp>
    </p:spTree>
    <p:extLst>
      <p:ext uri="{BB962C8B-B14F-4D97-AF65-F5344CB8AC3E}">
        <p14:creationId xmlns:p14="http://schemas.microsoft.com/office/powerpoint/2010/main" val="1096448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8229600" cy="868362"/>
          </a:xfrm>
          <a:solidFill>
            <a:schemeClr val="accent3">
              <a:lumMod val="20000"/>
              <a:lumOff val="80000"/>
            </a:schemeClr>
          </a:solidFill>
        </p:spPr>
        <p:txBody>
          <a:bodyPr rtlCol="0">
            <a:normAutofit/>
          </a:bodyPr>
          <a:lstStyle/>
          <a:p>
            <a:pPr eaLnBrk="1" fontAlgn="auto" hangingPunct="1">
              <a:spcAft>
                <a:spcPts val="0"/>
              </a:spcAft>
              <a:defRPr/>
            </a:pPr>
            <a:r>
              <a:rPr lang="en-US" sz="3600" i="1" dirty="0" err="1" smtClean="0"/>
              <a:t>Gbr</a:t>
            </a:r>
            <a:r>
              <a:rPr lang="en-US" sz="3600" i="1" dirty="0" smtClean="0"/>
              <a:t>. </a:t>
            </a:r>
            <a:r>
              <a:rPr lang="en-US" sz="3600" i="1" dirty="0" err="1" smtClean="0"/>
              <a:t>Tingkatan</a:t>
            </a:r>
            <a:r>
              <a:rPr lang="en-US" sz="3600" i="1" dirty="0" smtClean="0"/>
              <a:t> </a:t>
            </a:r>
            <a:r>
              <a:rPr lang="en-US" sz="3600" i="1" dirty="0" err="1" smtClean="0"/>
              <a:t>Organisasi</a:t>
            </a:r>
            <a:r>
              <a:rPr lang="en-US" sz="3600" i="1" dirty="0" smtClean="0"/>
              <a:t> </a:t>
            </a:r>
            <a:r>
              <a:rPr lang="en-US" sz="3600" i="1" dirty="0" err="1" smtClean="0"/>
              <a:t>Makhluk</a:t>
            </a:r>
            <a:r>
              <a:rPr lang="en-US" sz="3600" i="1" dirty="0" smtClean="0"/>
              <a:t> </a:t>
            </a:r>
            <a:r>
              <a:rPr lang="en-US" sz="3600" i="1" dirty="0" err="1" smtClean="0"/>
              <a:t>Hidup</a:t>
            </a:r>
            <a:endParaRPr lang="en-US" sz="3600" dirty="0" smtClean="0"/>
          </a:p>
        </p:txBody>
      </p:sp>
      <p:pic>
        <p:nvPicPr>
          <p:cNvPr id="18435" name="Picture 2" descr="http://free.vlsm.org/v12/sponsor/Sponsor-Pendamping/Praweda/Biologi/Image/1-6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43000"/>
            <a:ext cx="49530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4343400" y="1524000"/>
            <a:ext cx="4724400" cy="923925"/>
          </a:xfrm>
          <a:prstGeom prst="rect">
            <a:avLst/>
          </a:prstGeom>
          <a:gradFill>
            <a:gsLst>
              <a:gs pos="0">
                <a:schemeClr val="bg1"/>
              </a:gs>
              <a:gs pos="39999">
                <a:srgbClr val="85C2FF"/>
              </a:gs>
              <a:gs pos="70000">
                <a:srgbClr val="C4D6EB"/>
              </a:gs>
              <a:gs pos="100000">
                <a:srgbClr val="FFEBFA"/>
              </a:gs>
            </a:gsLst>
            <a:lin ang="5400000" scaled="0"/>
          </a:gradFill>
        </p:spPr>
        <p:txBody>
          <a:bodyPr>
            <a:spAutoFit/>
          </a:bodyPr>
          <a:lstStyle/>
          <a:p>
            <a:pPr fontAlgn="auto">
              <a:spcBef>
                <a:spcPts val="0"/>
              </a:spcBef>
              <a:spcAft>
                <a:spcPts val="0"/>
              </a:spcAft>
              <a:defRPr/>
            </a:pPr>
            <a:r>
              <a:rPr lang="en-US" dirty="0" err="1">
                <a:latin typeface="+mn-lt"/>
                <a:cs typeface="+mn-cs"/>
              </a:rPr>
              <a:t>Individu</a:t>
            </a:r>
            <a:r>
              <a:rPr lang="en-US" dirty="0">
                <a:latin typeface="+mn-lt"/>
                <a:cs typeface="+mn-cs"/>
              </a:rPr>
              <a:t> : </a:t>
            </a:r>
            <a:r>
              <a:rPr lang="en-US" dirty="0" err="1">
                <a:latin typeface="+mn-lt"/>
                <a:cs typeface="+mn-cs"/>
              </a:rPr>
              <a:t>organisme</a:t>
            </a:r>
            <a:r>
              <a:rPr lang="en-US" dirty="0">
                <a:latin typeface="+mn-lt"/>
                <a:cs typeface="+mn-cs"/>
              </a:rPr>
              <a:t> </a:t>
            </a:r>
            <a:r>
              <a:rPr lang="en-US" dirty="0" err="1">
                <a:latin typeface="+mn-lt"/>
                <a:cs typeface="+mn-cs"/>
              </a:rPr>
              <a:t>tunggal</a:t>
            </a:r>
            <a:r>
              <a:rPr lang="en-US" dirty="0">
                <a:latin typeface="+mn-lt"/>
                <a:cs typeface="+mn-cs"/>
              </a:rPr>
              <a:t> </a:t>
            </a:r>
            <a:r>
              <a:rPr lang="en-US" dirty="0" err="1">
                <a:latin typeface="+mn-lt"/>
                <a:cs typeface="+mn-cs"/>
              </a:rPr>
              <a:t>seperti</a:t>
            </a:r>
            <a:r>
              <a:rPr lang="en-US" dirty="0">
                <a:latin typeface="+mn-lt"/>
                <a:cs typeface="+mn-cs"/>
              </a:rPr>
              <a:t> : </a:t>
            </a:r>
            <a:r>
              <a:rPr lang="en-US" dirty="0" err="1">
                <a:latin typeface="+mn-lt"/>
                <a:cs typeface="+mn-cs"/>
              </a:rPr>
              <a:t>seekor</a:t>
            </a:r>
            <a:r>
              <a:rPr lang="en-US" dirty="0">
                <a:latin typeface="+mn-lt"/>
                <a:cs typeface="+mn-cs"/>
              </a:rPr>
              <a:t> </a:t>
            </a:r>
            <a:r>
              <a:rPr lang="en-US" dirty="0" err="1">
                <a:latin typeface="+mn-lt"/>
                <a:cs typeface="+mn-cs"/>
              </a:rPr>
              <a:t>tikus</a:t>
            </a:r>
            <a:r>
              <a:rPr lang="en-US" dirty="0">
                <a:latin typeface="+mn-lt"/>
                <a:cs typeface="+mn-cs"/>
              </a:rPr>
              <a:t>, </a:t>
            </a:r>
            <a:r>
              <a:rPr lang="en-US" dirty="0" err="1">
                <a:latin typeface="+mn-lt"/>
                <a:cs typeface="+mn-cs"/>
              </a:rPr>
              <a:t>seekor</a:t>
            </a:r>
            <a:r>
              <a:rPr lang="en-US" dirty="0">
                <a:latin typeface="+mn-lt"/>
                <a:cs typeface="+mn-cs"/>
              </a:rPr>
              <a:t> </a:t>
            </a:r>
            <a:r>
              <a:rPr lang="en-US" dirty="0" err="1">
                <a:latin typeface="+mn-lt"/>
                <a:cs typeface="+mn-cs"/>
              </a:rPr>
              <a:t>kucing</a:t>
            </a:r>
            <a:r>
              <a:rPr lang="en-US" dirty="0">
                <a:latin typeface="+mn-lt"/>
                <a:cs typeface="+mn-cs"/>
              </a:rPr>
              <a:t>, </a:t>
            </a:r>
            <a:r>
              <a:rPr lang="en-US" dirty="0" err="1">
                <a:latin typeface="+mn-lt"/>
                <a:cs typeface="+mn-cs"/>
              </a:rPr>
              <a:t>sebatang</a:t>
            </a:r>
            <a:r>
              <a:rPr lang="en-US" dirty="0">
                <a:latin typeface="+mn-lt"/>
                <a:cs typeface="+mn-cs"/>
              </a:rPr>
              <a:t> </a:t>
            </a:r>
            <a:r>
              <a:rPr lang="en-US" dirty="0" err="1">
                <a:latin typeface="+mn-lt"/>
                <a:cs typeface="+mn-cs"/>
              </a:rPr>
              <a:t>pohon</a:t>
            </a:r>
            <a:r>
              <a:rPr lang="en-US" dirty="0">
                <a:latin typeface="+mn-lt"/>
                <a:cs typeface="+mn-cs"/>
              </a:rPr>
              <a:t> </a:t>
            </a:r>
            <a:r>
              <a:rPr lang="en-US" dirty="0" err="1">
                <a:latin typeface="+mn-lt"/>
                <a:cs typeface="+mn-cs"/>
              </a:rPr>
              <a:t>jambu</a:t>
            </a:r>
            <a:r>
              <a:rPr lang="en-US" dirty="0">
                <a:latin typeface="+mn-lt"/>
                <a:cs typeface="+mn-cs"/>
              </a:rPr>
              <a:t>, </a:t>
            </a:r>
            <a:r>
              <a:rPr lang="en-US" dirty="0" err="1">
                <a:latin typeface="+mn-lt"/>
                <a:cs typeface="+mn-cs"/>
              </a:rPr>
              <a:t>sebatang</a:t>
            </a:r>
            <a:r>
              <a:rPr lang="en-US" dirty="0">
                <a:latin typeface="+mn-lt"/>
                <a:cs typeface="+mn-cs"/>
              </a:rPr>
              <a:t> </a:t>
            </a:r>
            <a:r>
              <a:rPr lang="en-US" dirty="0" err="1">
                <a:latin typeface="+mn-lt"/>
                <a:cs typeface="+mn-cs"/>
              </a:rPr>
              <a:t>pohon</a:t>
            </a:r>
            <a:r>
              <a:rPr lang="en-US" dirty="0">
                <a:latin typeface="+mn-lt"/>
                <a:cs typeface="+mn-cs"/>
              </a:rPr>
              <a:t> </a:t>
            </a:r>
            <a:r>
              <a:rPr lang="en-US" dirty="0" err="1">
                <a:latin typeface="+mn-lt"/>
                <a:cs typeface="+mn-cs"/>
              </a:rPr>
              <a:t>kelapa</a:t>
            </a:r>
            <a:r>
              <a:rPr lang="en-US" dirty="0">
                <a:latin typeface="+mn-lt"/>
                <a:cs typeface="+mn-cs"/>
              </a:rPr>
              <a:t>, </a:t>
            </a:r>
            <a:r>
              <a:rPr lang="en-US" dirty="0" err="1">
                <a:latin typeface="+mn-lt"/>
                <a:cs typeface="+mn-cs"/>
              </a:rPr>
              <a:t>dan</a:t>
            </a:r>
            <a:r>
              <a:rPr lang="en-US" dirty="0">
                <a:latin typeface="+mn-lt"/>
                <a:cs typeface="+mn-cs"/>
              </a:rPr>
              <a:t> </a:t>
            </a:r>
            <a:r>
              <a:rPr lang="en-US" dirty="0" err="1">
                <a:latin typeface="+mn-lt"/>
                <a:cs typeface="+mn-cs"/>
              </a:rPr>
              <a:t>seorang</a:t>
            </a:r>
            <a:r>
              <a:rPr lang="en-US" dirty="0">
                <a:latin typeface="+mn-lt"/>
                <a:cs typeface="+mn-cs"/>
              </a:rPr>
              <a:t> </a:t>
            </a:r>
            <a:r>
              <a:rPr lang="en-US" dirty="0" err="1">
                <a:latin typeface="+mn-lt"/>
                <a:cs typeface="+mn-cs"/>
              </a:rPr>
              <a:t>manusia</a:t>
            </a:r>
            <a:r>
              <a:rPr lang="en-US" dirty="0">
                <a:latin typeface="+mn-lt"/>
                <a:cs typeface="+mn-cs"/>
              </a:rPr>
              <a:t>.</a:t>
            </a:r>
          </a:p>
        </p:txBody>
      </p:sp>
      <p:sp>
        <p:nvSpPr>
          <p:cNvPr id="18437" name="TextBox 6"/>
          <p:cNvSpPr txBox="1">
            <a:spLocks noChangeArrowheads="1"/>
          </p:cNvSpPr>
          <p:nvPr/>
        </p:nvSpPr>
        <p:spPr bwMode="auto">
          <a:xfrm>
            <a:off x="4343400" y="2533650"/>
            <a:ext cx="4800600" cy="1200150"/>
          </a:xfrm>
          <a:prstGeom prst="rect">
            <a:avLst/>
          </a:prstGeom>
          <a:blipFill dpi="0" rotWithShape="1">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en-US">
                <a:latin typeface="Calibri" pitchFamily="34" charset="0"/>
              </a:rPr>
              <a:t>Populasi : Kumpulan individu sejenis yang hidup padasuatu daerah dan waktu tertentu disebut populasi Misalnya, populasi pohon kelapa dikelurahan x th 20011 ada 2552 batang.</a:t>
            </a:r>
          </a:p>
        </p:txBody>
      </p:sp>
      <p:sp>
        <p:nvSpPr>
          <p:cNvPr id="8" name="TextBox 7"/>
          <p:cNvSpPr txBox="1"/>
          <p:nvPr/>
        </p:nvSpPr>
        <p:spPr>
          <a:xfrm>
            <a:off x="4343400" y="3810000"/>
            <a:ext cx="4648200" cy="1200150"/>
          </a:xfrm>
          <a:prstGeom prst="rect">
            <a:avLst/>
          </a:prstGeom>
          <a:solidFill>
            <a:schemeClr val="accent3">
              <a:lumMod val="60000"/>
              <a:lumOff val="40000"/>
            </a:schemeClr>
          </a:solidFill>
        </p:spPr>
        <p:txBody>
          <a:bodyPr>
            <a:spAutoFit/>
          </a:bodyPr>
          <a:lstStyle/>
          <a:p>
            <a:pPr algn="just" fontAlgn="auto">
              <a:spcBef>
                <a:spcPts val="0"/>
              </a:spcBef>
              <a:spcAft>
                <a:spcPts val="0"/>
              </a:spcAft>
              <a:defRPr/>
            </a:pPr>
            <a:r>
              <a:rPr lang="en-US" dirty="0" err="1">
                <a:latin typeface="+mn-lt"/>
                <a:cs typeface="+mn-cs"/>
              </a:rPr>
              <a:t>Komunitas</a:t>
            </a:r>
            <a:r>
              <a:rPr lang="en-US" dirty="0">
                <a:latin typeface="+mn-lt"/>
                <a:cs typeface="+mn-cs"/>
              </a:rPr>
              <a:t> </a:t>
            </a:r>
            <a:r>
              <a:rPr lang="en-US" dirty="0" err="1">
                <a:latin typeface="+mn-lt"/>
                <a:cs typeface="+mn-cs"/>
              </a:rPr>
              <a:t>ialah</a:t>
            </a:r>
            <a:r>
              <a:rPr lang="en-US" dirty="0">
                <a:latin typeface="+mn-lt"/>
                <a:cs typeface="+mn-cs"/>
              </a:rPr>
              <a:t> </a:t>
            </a:r>
            <a:r>
              <a:rPr lang="en-US" dirty="0" err="1">
                <a:latin typeface="+mn-lt"/>
                <a:cs typeface="+mn-cs"/>
              </a:rPr>
              <a:t>kumpulan</a:t>
            </a:r>
            <a:r>
              <a:rPr lang="en-US" dirty="0">
                <a:latin typeface="+mn-lt"/>
                <a:cs typeface="+mn-cs"/>
              </a:rPr>
              <a:t> </a:t>
            </a:r>
            <a:r>
              <a:rPr lang="en-US" dirty="0" err="1">
                <a:latin typeface="+mn-lt"/>
                <a:cs typeface="+mn-cs"/>
              </a:rPr>
              <a:t>dari</a:t>
            </a:r>
            <a:r>
              <a:rPr lang="en-US" dirty="0">
                <a:latin typeface="+mn-lt"/>
                <a:cs typeface="+mn-cs"/>
              </a:rPr>
              <a:t> </a:t>
            </a:r>
            <a:r>
              <a:rPr lang="en-US" dirty="0" err="1">
                <a:latin typeface="+mn-lt"/>
                <a:cs typeface="+mn-cs"/>
              </a:rPr>
              <a:t>berbagai</a:t>
            </a:r>
            <a:r>
              <a:rPr lang="en-US" dirty="0">
                <a:latin typeface="+mn-lt"/>
                <a:cs typeface="+mn-cs"/>
              </a:rPr>
              <a:t> </a:t>
            </a:r>
            <a:r>
              <a:rPr lang="en-US" dirty="0" err="1">
                <a:latin typeface="+mn-lt"/>
                <a:cs typeface="+mn-cs"/>
              </a:rPr>
              <a:t>populasi</a:t>
            </a:r>
            <a:r>
              <a:rPr lang="en-US" dirty="0">
                <a:latin typeface="+mn-lt"/>
                <a:cs typeface="+mn-cs"/>
              </a:rPr>
              <a:t> yang </a:t>
            </a:r>
            <a:r>
              <a:rPr lang="en-US" dirty="0" err="1">
                <a:latin typeface="+mn-lt"/>
                <a:cs typeface="+mn-cs"/>
              </a:rPr>
              <a:t>hidup</a:t>
            </a:r>
            <a:r>
              <a:rPr lang="en-US" dirty="0">
                <a:latin typeface="+mn-lt"/>
                <a:cs typeface="+mn-cs"/>
              </a:rPr>
              <a:t> </a:t>
            </a:r>
            <a:r>
              <a:rPr lang="en-US" dirty="0" err="1">
                <a:latin typeface="+mn-lt"/>
                <a:cs typeface="+mn-cs"/>
              </a:rPr>
              <a:t>pada</a:t>
            </a:r>
            <a:r>
              <a:rPr lang="en-US" dirty="0">
                <a:latin typeface="+mn-lt"/>
                <a:cs typeface="+mn-cs"/>
              </a:rPr>
              <a:t> </a:t>
            </a:r>
            <a:r>
              <a:rPr lang="en-US" dirty="0" err="1">
                <a:latin typeface="+mn-lt"/>
                <a:cs typeface="+mn-cs"/>
              </a:rPr>
              <a:t>suatu</a:t>
            </a:r>
            <a:r>
              <a:rPr lang="en-US" dirty="0">
                <a:latin typeface="+mn-lt"/>
                <a:cs typeface="+mn-cs"/>
              </a:rPr>
              <a:t> </a:t>
            </a:r>
            <a:r>
              <a:rPr lang="en-US" dirty="0" err="1">
                <a:latin typeface="+mn-lt"/>
                <a:cs typeface="+mn-cs"/>
              </a:rPr>
              <a:t>waktu</a:t>
            </a:r>
            <a:r>
              <a:rPr lang="en-US" dirty="0">
                <a:latin typeface="+mn-lt"/>
                <a:cs typeface="+mn-cs"/>
              </a:rPr>
              <a:t> </a:t>
            </a:r>
            <a:r>
              <a:rPr lang="en-US" dirty="0" err="1">
                <a:latin typeface="+mn-lt"/>
                <a:cs typeface="+mn-cs"/>
              </a:rPr>
              <a:t>dan</a:t>
            </a:r>
            <a:r>
              <a:rPr lang="en-US" dirty="0">
                <a:latin typeface="+mn-lt"/>
                <a:cs typeface="+mn-cs"/>
              </a:rPr>
              <a:t> </a:t>
            </a:r>
            <a:r>
              <a:rPr lang="en-US" dirty="0" err="1">
                <a:latin typeface="+mn-lt"/>
                <a:cs typeface="+mn-cs"/>
              </a:rPr>
              <a:t>daerah</a:t>
            </a:r>
            <a:r>
              <a:rPr lang="en-US" dirty="0">
                <a:latin typeface="+mn-lt"/>
                <a:cs typeface="+mn-cs"/>
              </a:rPr>
              <a:t> </a:t>
            </a:r>
            <a:r>
              <a:rPr lang="en-US" dirty="0" err="1">
                <a:latin typeface="+mn-lt"/>
                <a:cs typeface="+mn-cs"/>
              </a:rPr>
              <a:t>tertentu</a:t>
            </a:r>
            <a:r>
              <a:rPr lang="en-US" dirty="0">
                <a:latin typeface="+mn-lt"/>
                <a:cs typeface="+mn-cs"/>
              </a:rPr>
              <a:t> yang </a:t>
            </a:r>
            <a:r>
              <a:rPr lang="en-US" dirty="0" err="1">
                <a:latin typeface="+mn-lt"/>
                <a:cs typeface="+mn-cs"/>
              </a:rPr>
              <a:t>saling</a:t>
            </a:r>
            <a:r>
              <a:rPr lang="en-US" dirty="0">
                <a:latin typeface="+mn-lt"/>
                <a:cs typeface="+mn-cs"/>
              </a:rPr>
              <a:t> </a:t>
            </a:r>
            <a:r>
              <a:rPr lang="en-US" dirty="0" err="1">
                <a:latin typeface="+mn-lt"/>
                <a:cs typeface="+mn-cs"/>
              </a:rPr>
              <a:t>berinteraksi</a:t>
            </a:r>
            <a:r>
              <a:rPr lang="en-US" dirty="0">
                <a:latin typeface="+mn-lt"/>
                <a:cs typeface="+mn-cs"/>
              </a:rPr>
              <a:t> </a:t>
            </a:r>
            <a:r>
              <a:rPr lang="en-US" dirty="0" err="1">
                <a:latin typeface="+mn-lt"/>
                <a:cs typeface="+mn-cs"/>
              </a:rPr>
              <a:t>dan</a:t>
            </a:r>
            <a:r>
              <a:rPr lang="en-US" dirty="0">
                <a:latin typeface="+mn-lt"/>
                <a:cs typeface="+mn-cs"/>
              </a:rPr>
              <a:t> </a:t>
            </a:r>
            <a:r>
              <a:rPr lang="en-US" dirty="0" err="1">
                <a:latin typeface="+mn-lt"/>
                <a:cs typeface="+mn-cs"/>
              </a:rPr>
              <a:t>mempengaruhi</a:t>
            </a:r>
            <a:r>
              <a:rPr lang="en-US" dirty="0">
                <a:latin typeface="+mn-lt"/>
                <a:cs typeface="+mn-cs"/>
              </a:rPr>
              <a:t> </a:t>
            </a:r>
            <a:r>
              <a:rPr lang="en-US" dirty="0" err="1">
                <a:latin typeface="+mn-lt"/>
                <a:cs typeface="+mn-cs"/>
              </a:rPr>
              <a:t>satu</a:t>
            </a:r>
            <a:r>
              <a:rPr lang="en-US" dirty="0">
                <a:latin typeface="+mn-lt"/>
                <a:cs typeface="+mn-cs"/>
              </a:rPr>
              <a:t> </a:t>
            </a:r>
            <a:r>
              <a:rPr lang="en-US" dirty="0" err="1">
                <a:latin typeface="+mn-lt"/>
                <a:cs typeface="+mn-cs"/>
              </a:rPr>
              <a:t>sama</a:t>
            </a:r>
            <a:r>
              <a:rPr lang="en-US" dirty="0">
                <a:latin typeface="+mn-lt"/>
                <a:cs typeface="+mn-cs"/>
              </a:rPr>
              <a:t> lain</a:t>
            </a:r>
          </a:p>
        </p:txBody>
      </p:sp>
      <p:sp>
        <p:nvSpPr>
          <p:cNvPr id="18439" name="TextBox 9"/>
          <p:cNvSpPr txBox="1">
            <a:spLocks noChangeArrowheads="1"/>
          </p:cNvSpPr>
          <p:nvPr/>
        </p:nvSpPr>
        <p:spPr bwMode="auto">
          <a:xfrm>
            <a:off x="4343400" y="5105400"/>
            <a:ext cx="48006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en-US">
                <a:latin typeface="Calibri" pitchFamily="34" charset="0"/>
              </a:rPr>
              <a:t>Interaksi komunitas dg lingkungan menciptakan kesatuan ekologi yang disebut ekosistem. Komponen penyusun ekosistem adalah produsen (tumbuhan hijau), konsumen (herbivora, karnivora, dan omnivora), dan dekomposer/pengurai (mikroorganisme). </a:t>
            </a:r>
          </a:p>
          <a:p>
            <a:pPr algn="just" eaLnBrk="1" hangingPunct="1"/>
            <a:endParaRPr lang="en-US">
              <a:latin typeface="Calibri" pitchFamily="34" charset="0"/>
            </a:endParaRPr>
          </a:p>
        </p:txBody>
      </p:sp>
    </p:spTree>
    <p:extLst>
      <p:ext uri="{BB962C8B-B14F-4D97-AF65-F5344CB8AC3E}">
        <p14:creationId xmlns:p14="http://schemas.microsoft.com/office/powerpoint/2010/main" val="7071532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229600" cy="533400"/>
          </a:xfrm>
          <a:solidFill>
            <a:srgbClr val="92D050">
              <a:alpha val="63000"/>
            </a:srgbClr>
          </a:solidFill>
        </p:spPr>
        <p:txBody>
          <a:bodyPr rtlCol="0">
            <a:normAutofit fontScale="90000"/>
          </a:bodyPr>
          <a:lstStyle/>
          <a:p>
            <a:pPr algn="l" defTabSz="855806"/>
            <a:r>
              <a:rPr lang="en-US" sz="4000" dirty="0" err="1" smtClean="0">
                <a:ea typeface="Tahoma" pitchFamily="34" charset="0"/>
                <a:cs typeface="Tahoma" pitchFamily="34" charset="0"/>
              </a:rPr>
              <a:t>Faktor</a:t>
            </a:r>
            <a:r>
              <a:rPr lang="en-US" sz="4000" dirty="0" smtClean="0">
                <a:ea typeface="Tahoma" pitchFamily="34" charset="0"/>
                <a:cs typeface="Tahoma" pitchFamily="34" charset="0"/>
              </a:rPr>
              <a:t> </a:t>
            </a:r>
            <a:r>
              <a:rPr lang="en-US" sz="4000" dirty="0" err="1" smtClean="0">
                <a:ea typeface="Tahoma" pitchFamily="34" charset="0"/>
                <a:cs typeface="Tahoma" pitchFamily="34" charset="0"/>
              </a:rPr>
              <a:t>Biotik</a:t>
            </a:r>
            <a:endParaRPr lang="en-US" sz="4000" dirty="0">
              <a:solidFill>
                <a:srgbClr val="000000"/>
              </a:solidFill>
            </a:endParaRPr>
          </a:p>
        </p:txBody>
      </p:sp>
      <p:sp>
        <p:nvSpPr>
          <p:cNvPr id="3" name="Content Placeholder 2"/>
          <p:cNvSpPr>
            <a:spLocks noGrp="1"/>
          </p:cNvSpPr>
          <p:nvPr>
            <p:ph idx="1"/>
          </p:nvPr>
        </p:nvSpPr>
        <p:spPr>
          <a:xfrm>
            <a:off x="228600" y="1219200"/>
            <a:ext cx="8686800" cy="5334000"/>
          </a:xfrm>
        </p:spPr>
        <p:style>
          <a:lnRef idx="2">
            <a:schemeClr val="accent3"/>
          </a:lnRef>
          <a:fillRef idx="1">
            <a:schemeClr val="lt1"/>
          </a:fillRef>
          <a:effectRef idx="0">
            <a:schemeClr val="accent3"/>
          </a:effectRef>
          <a:fontRef idx="minor">
            <a:schemeClr val="dk1"/>
          </a:fontRef>
        </p:style>
        <p:txBody>
          <a:bodyPr rtlCol="0">
            <a:normAutofit fontScale="85000" lnSpcReduction="20000"/>
          </a:bodyPr>
          <a:lstStyle/>
          <a:p>
            <a:pPr marL="0" indent="0" defTabSz="855806">
              <a:buNone/>
            </a:pPr>
            <a:r>
              <a:rPr lang="en-US" dirty="0" smtClean="0">
                <a:solidFill>
                  <a:srgbClr val="000000"/>
                </a:solidFill>
              </a:rPr>
              <a:t>A. INDIVIDU</a:t>
            </a:r>
          </a:p>
          <a:p>
            <a:pPr defTabSz="855806"/>
            <a:r>
              <a:rPr lang="en-US" dirty="0" err="1" smtClean="0">
                <a:solidFill>
                  <a:srgbClr val="000000"/>
                </a:solidFill>
              </a:rPr>
              <a:t>Individu</a:t>
            </a:r>
            <a:r>
              <a:rPr lang="en-US" dirty="0" smtClean="0">
                <a:solidFill>
                  <a:srgbClr val="000000"/>
                </a:solidFill>
              </a:rPr>
              <a:t> </a:t>
            </a:r>
            <a:r>
              <a:rPr lang="en-US" dirty="0" err="1" smtClean="0">
                <a:solidFill>
                  <a:srgbClr val="000000"/>
                </a:solidFill>
              </a:rPr>
              <a:t>merupakan</a:t>
            </a:r>
            <a:r>
              <a:rPr lang="en-US" dirty="0" smtClean="0">
                <a:solidFill>
                  <a:srgbClr val="000000"/>
                </a:solidFill>
              </a:rPr>
              <a:t> </a:t>
            </a:r>
            <a:r>
              <a:rPr lang="en-US" dirty="0" err="1" smtClean="0">
                <a:solidFill>
                  <a:srgbClr val="000000"/>
                </a:solidFill>
              </a:rPr>
              <a:t>organisme</a:t>
            </a:r>
            <a:r>
              <a:rPr lang="en-US" dirty="0" smtClean="0">
                <a:solidFill>
                  <a:srgbClr val="000000"/>
                </a:solidFill>
              </a:rPr>
              <a:t> </a:t>
            </a:r>
            <a:r>
              <a:rPr lang="en-US" dirty="0" err="1" smtClean="0">
                <a:solidFill>
                  <a:srgbClr val="000000"/>
                </a:solidFill>
              </a:rPr>
              <a:t>tunggal</a:t>
            </a:r>
            <a:r>
              <a:rPr lang="en-US" dirty="0" smtClean="0">
                <a:solidFill>
                  <a:srgbClr val="000000"/>
                </a:solidFill>
              </a:rPr>
              <a:t> </a:t>
            </a:r>
            <a:r>
              <a:rPr lang="en-US" dirty="0" err="1" smtClean="0">
                <a:solidFill>
                  <a:srgbClr val="000000"/>
                </a:solidFill>
              </a:rPr>
              <a:t>seperti</a:t>
            </a:r>
            <a:r>
              <a:rPr lang="en-US" dirty="0" smtClean="0">
                <a:solidFill>
                  <a:srgbClr val="000000"/>
                </a:solidFill>
              </a:rPr>
              <a:t> : </a:t>
            </a:r>
            <a:r>
              <a:rPr lang="en-US" dirty="0" err="1" smtClean="0">
                <a:solidFill>
                  <a:srgbClr val="000000"/>
                </a:solidFill>
              </a:rPr>
              <a:t>seekor</a:t>
            </a:r>
            <a:r>
              <a:rPr lang="en-US" dirty="0" smtClean="0">
                <a:solidFill>
                  <a:srgbClr val="000000"/>
                </a:solidFill>
              </a:rPr>
              <a:t> </a:t>
            </a:r>
            <a:r>
              <a:rPr lang="en-US" dirty="0" err="1" smtClean="0">
                <a:solidFill>
                  <a:srgbClr val="000000"/>
                </a:solidFill>
              </a:rPr>
              <a:t>tikus</a:t>
            </a:r>
            <a:r>
              <a:rPr lang="en-US" dirty="0" smtClean="0">
                <a:solidFill>
                  <a:srgbClr val="000000"/>
                </a:solidFill>
              </a:rPr>
              <a:t>, </a:t>
            </a:r>
            <a:r>
              <a:rPr lang="en-US" dirty="0" err="1" smtClean="0">
                <a:solidFill>
                  <a:srgbClr val="000000"/>
                </a:solidFill>
              </a:rPr>
              <a:t>seekor</a:t>
            </a:r>
            <a:r>
              <a:rPr lang="en-US" dirty="0" smtClean="0">
                <a:solidFill>
                  <a:srgbClr val="000000"/>
                </a:solidFill>
              </a:rPr>
              <a:t> </a:t>
            </a:r>
            <a:r>
              <a:rPr lang="en-US" dirty="0" err="1" smtClean="0">
                <a:solidFill>
                  <a:srgbClr val="000000"/>
                </a:solidFill>
              </a:rPr>
              <a:t>kucing</a:t>
            </a:r>
            <a:r>
              <a:rPr lang="en-US" dirty="0" smtClean="0">
                <a:solidFill>
                  <a:srgbClr val="000000"/>
                </a:solidFill>
              </a:rPr>
              <a:t>, </a:t>
            </a:r>
            <a:r>
              <a:rPr lang="en-US" dirty="0" err="1" smtClean="0">
                <a:solidFill>
                  <a:srgbClr val="000000"/>
                </a:solidFill>
              </a:rPr>
              <a:t>sebatang</a:t>
            </a:r>
            <a:r>
              <a:rPr lang="en-US" dirty="0" smtClean="0">
                <a:solidFill>
                  <a:srgbClr val="000000"/>
                </a:solidFill>
              </a:rPr>
              <a:t> </a:t>
            </a:r>
            <a:r>
              <a:rPr lang="en-US" dirty="0" err="1" smtClean="0">
                <a:solidFill>
                  <a:srgbClr val="000000"/>
                </a:solidFill>
              </a:rPr>
              <a:t>pohon</a:t>
            </a:r>
            <a:r>
              <a:rPr lang="en-US" dirty="0" smtClean="0">
                <a:solidFill>
                  <a:srgbClr val="000000"/>
                </a:solidFill>
              </a:rPr>
              <a:t> </a:t>
            </a:r>
            <a:r>
              <a:rPr lang="en-US" dirty="0" err="1" smtClean="0">
                <a:solidFill>
                  <a:srgbClr val="000000"/>
                </a:solidFill>
              </a:rPr>
              <a:t>jambu</a:t>
            </a:r>
            <a:r>
              <a:rPr lang="en-US" dirty="0" smtClean="0">
                <a:solidFill>
                  <a:srgbClr val="000000"/>
                </a:solidFill>
              </a:rPr>
              <a:t>, </a:t>
            </a:r>
            <a:r>
              <a:rPr lang="en-US" dirty="0" err="1" smtClean="0">
                <a:solidFill>
                  <a:srgbClr val="000000"/>
                </a:solidFill>
              </a:rPr>
              <a:t>sebatang</a:t>
            </a:r>
            <a:r>
              <a:rPr lang="en-US" dirty="0" smtClean="0">
                <a:solidFill>
                  <a:srgbClr val="000000"/>
                </a:solidFill>
              </a:rPr>
              <a:t> </a:t>
            </a:r>
            <a:r>
              <a:rPr lang="en-US" dirty="0" err="1" smtClean="0">
                <a:solidFill>
                  <a:srgbClr val="000000"/>
                </a:solidFill>
              </a:rPr>
              <a:t>pohon</a:t>
            </a:r>
            <a:r>
              <a:rPr lang="en-US" dirty="0" smtClean="0">
                <a:solidFill>
                  <a:srgbClr val="000000"/>
                </a:solidFill>
              </a:rPr>
              <a:t> </a:t>
            </a:r>
            <a:r>
              <a:rPr lang="en-US" dirty="0" err="1" smtClean="0">
                <a:solidFill>
                  <a:srgbClr val="000000"/>
                </a:solidFill>
              </a:rPr>
              <a:t>kelapa</a:t>
            </a:r>
            <a:r>
              <a:rPr lang="en-US" dirty="0" smtClean="0">
                <a:solidFill>
                  <a:srgbClr val="000000"/>
                </a:solidFill>
              </a:rPr>
              <a:t>, </a:t>
            </a:r>
            <a:r>
              <a:rPr lang="en-US" dirty="0" err="1" smtClean="0">
                <a:solidFill>
                  <a:srgbClr val="000000"/>
                </a:solidFill>
              </a:rPr>
              <a:t>dan</a:t>
            </a:r>
            <a:r>
              <a:rPr lang="en-US" dirty="0" smtClean="0">
                <a:solidFill>
                  <a:srgbClr val="000000"/>
                </a:solidFill>
              </a:rPr>
              <a:t> </a:t>
            </a:r>
            <a:r>
              <a:rPr lang="en-US" dirty="0" err="1" smtClean="0">
                <a:solidFill>
                  <a:srgbClr val="000000"/>
                </a:solidFill>
              </a:rPr>
              <a:t>seorang</a:t>
            </a:r>
            <a:r>
              <a:rPr lang="en-US" dirty="0" smtClean="0">
                <a:solidFill>
                  <a:srgbClr val="000000"/>
                </a:solidFill>
              </a:rPr>
              <a:t> </a:t>
            </a:r>
            <a:r>
              <a:rPr lang="en-US" dirty="0" err="1" smtClean="0">
                <a:solidFill>
                  <a:srgbClr val="000000"/>
                </a:solidFill>
              </a:rPr>
              <a:t>manusia</a:t>
            </a:r>
            <a:r>
              <a:rPr lang="en-US" dirty="0" smtClean="0">
                <a:solidFill>
                  <a:srgbClr val="000000"/>
                </a:solidFill>
              </a:rPr>
              <a:t>. </a:t>
            </a:r>
          </a:p>
          <a:p>
            <a:pPr defTabSz="855806"/>
            <a:r>
              <a:rPr lang="en-US" dirty="0" err="1" smtClean="0">
                <a:solidFill>
                  <a:srgbClr val="000000"/>
                </a:solidFill>
              </a:rPr>
              <a:t>Dalam</a:t>
            </a:r>
            <a:r>
              <a:rPr lang="en-US" dirty="0" smtClean="0">
                <a:solidFill>
                  <a:srgbClr val="000000"/>
                </a:solidFill>
              </a:rPr>
              <a:t> </a:t>
            </a:r>
            <a:r>
              <a:rPr lang="en-US" dirty="0" err="1" smtClean="0">
                <a:solidFill>
                  <a:srgbClr val="000000"/>
                </a:solidFill>
              </a:rPr>
              <a:t>mempertahankan</a:t>
            </a:r>
            <a:r>
              <a:rPr lang="en-US" dirty="0" smtClean="0">
                <a:solidFill>
                  <a:srgbClr val="000000"/>
                </a:solidFill>
              </a:rPr>
              <a:t> </a:t>
            </a:r>
            <a:r>
              <a:rPr lang="en-US" dirty="0" err="1" smtClean="0">
                <a:solidFill>
                  <a:srgbClr val="000000"/>
                </a:solidFill>
              </a:rPr>
              <a:t>hidup</a:t>
            </a:r>
            <a:r>
              <a:rPr lang="en-US" dirty="0" smtClean="0">
                <a:solidFill>
                  <a:srgbClr val="000000"/>
                </a:solidFill>
              </a:rPr>
              <a:t>, </a:t>
            </a:r>
            <a:r>
              <a:rPr lang="en-US" dirty="0" err="1" smtClean="0">
                <a:solidFill>
                  <a:srgbClr val="000000"/>
                </a:solidFill>
              </a:rPr>
              <a:t>setiap</a:t>
            </a:r>
            <a:r>
              <a:rPr lang="en-US" dirty="0" smtClean="0">
                <a:solidFill>
                  <a:srgbClr val="000000"/>
                </a:solidFill>
              </a:rPr>
              <a:t> </a:t>
            </a:r>
            <a:r>
              <a:rPr lang="en-US" dirty="0" err="1" smtClean="0">
                <a:solidFill>
                  <a:srgbClr val="000000"/>
                </a:solidFill>
              </a:rPr>
              <a:t>jenis</a:t>
            </a:r>
            <a:r>
              <a:rPr lang="en-US" dirty="0" smtClean="0">
                <a:solidFill>
                  <a:srgbClr val="000000"/>
                </a:solidFill>
              </a:rPr>
              <a:t> </a:t>
            </a:r>
            <a:r>
              <a:rPr lang="en-US" dirty="0" err="1" smtClean="0">
                <a:solidFill>
                  <a:srgbClr val="000000"/>
                </a:solidFill>
              </a:rPr>
              <a:t>dihadapkan</a:t>
            </a:r>
            <a:r>
              <a:rPr lang="en-US" dirty="0" smtClean="0">
                <a:solidFill>
                  <a:srgbClr val="000000"/>
                </a:solidFill>
              </a:rPr>
              <a:t> </a:t>
            </a:r>
            <a:r>
              <a:rPr lang="en-US" dirty="0" err="1" smtClean="0">
                <a:solidFill>
                  <a:srgbClr val="000000"/>
                </a:solidFill>
              </a:rPr>
              <a:t>pada</a:t>
            </a:r>
            <a:r>
              <a:rPr lang="en-US" dirty="0" smtClean="0">
                <a:solidFill>
                  <a:srgbClr val="000000"/>
                </a:solidFill>
              </a:rPr>
              <a:t> </a:t>
            </a:r>
            <a:r>
              <a:rPr lang="en-US" dirty="0" err="1" smtClean="0">
                <a:solidFill>
                  <a:srgbClr val="000000"/>
                </a:solidFill>
              </a:rPr>
              <a:t>masalah-masalah</a:t>
            </a:r>
            <a:r>
              <a:rPr lang="en-US" dirty="0" smtClean="0">
                <a:solidFill>
                  <a:srgbClr val="000000"/>
                </a:solidFill>
              </a:rPr>
              <a:t> </a:t>
            </a:r>
            <a:r>
              <a:rPr lang="en-US" dirty="0" err="1" smtClean="0">
                <a:solidFill>
                  <a:srgbClr val="000000"/>
                </a:solidFill>
              </a:rPr>
              <a:t>hidup</a:t>
            </a:r>
            <a:r>
              <a:rPr lang="en-US" dirty="0" smtClean="0">
                <a:solidFill>
                  <a:srgbClr val="000000"/>
                </a:solidFill>
              </a:rPr>
              <a:t> yang </a:t>
            </a:r>
            <a:r>
              <a:rPr lang="en-US" dirty="0" err="1" smtClean="0">
                <a:solidFill>
                  <a:srgbClr val="000000"/>
                </a:solidFill>
              </a:rPr>
              <a:t>kritis</a:t>
            </a:r>
            <a:r>
              <a:rPr lang="en-US" dirty="0" smtClean="0">
                <a:solidFill>
                  <a:srgbClr val="000000"/>
                </a:solidFill>
              </a:rPr>
              <a:t>. </a:t>
            </a:r>
            <a:r>
              <a:rPr lang="en-US" dirty="0" err="1" smtClean="0">
                <a:solidFill>
                  <a:srgbClr val="000000"/>
                </a:solidFill>
              </a:rPr>
              <a:t>Misalnya</a:t>
            </a:r>
            <a:r>
              <a:rPr lang="en-US" dirty="0" smtClean="0">
                <a:solidFill>
                  <a:srgbClr val="000000"/>
                </a:solidFill>
              </a:rPr>
              <a:t>, </a:t>
            </a:r>
            <a:r>
              <a:rPr lang="en-US" dirty="0" err="1" smtClean="0">
                <a:solidFill>
                  <a:srgbClr val="000000"/>
                </a:solidFill>
              </a:rPr>
              <a:t>seekor</a:t>
            </a:r>
            <a:r>
              <a:rPr lang="en-US" dirty="0" smtClean="0">
                <a:solidFill>
                  <a:srgbClr val="000000"/>
                </a:solidFill>
              </a:rPr>
              <a:t> </a:t>
            </a:r>
            <a:r>
              <a:rPr lang="en-US" dirty="0" err="1" smtClean="0">
                <a:solidFill>
                  <a:srgbClr val="000000"/>
                </a:solidFill>
              </a:rPr>
              <a:t>hewan</a:t>
            </a:r>
            <a:r>
              <a:rPr lang="en-US" dirty="0" smtClean="0">
                <a:solidFill>
                  <a:srgbClr val="000000"/>
                </a:solidFill>
              </a:rPr>
              <a:t> </a:t>
            </a:r>
            <a:r>
              <a:rPr lang="en-US" dirty="0" err="1" smtClean="0">
                <a:solidFill>
                  <a:srgbClr val="000000"/>
                </a:solidFill>
              </a:rPr>
              <a:t>harus</a:t>
            </a:r>
            <a:r>
              <a:rPr lang="en-US" dirty="0" smtClean="0">
                <a:solidFill>
                  <a:srgbClr val="000000"/>
                </a:solidFill>
              </a:rPr>
              <a:t> </a:t>
            </a:r>
            <a:r>
              <a:rPr lang="en-US" dirty="0" err="1" smtClean="0">
                <a:solidFill>
                  <a:srgbClr val="000000"/>
                </a:solidFill>
              </a:rPr>
              <a:t>mendapatkan</a:t>
            </a:r>
            <a:r>
              <a:rPr lang="en-US" dirty="0" smtClean="0">
                <a:solidFill>
                  <a:srgbClr val="000000"/>
                </a:solidFill>
              </a:rPr>
              <a:t> </a:t>
            </a:r>
            <a:r>
              <a:rPr lang="en-US" dirty="0" err="1" smtClean="0">
                <a:solidFill>
                  <a:srgbClr val="000000"/>
                </a:solidFill>
              </a:rPr>
              <a:t>makanan</a:t>
            </a:r>
            <a:r>
              <a:rPr lang="en-US" dirty="0" smtClean="0">
                <a:solidFill>
                  <a:srgbClr val="000000"/>
                </a:solidFill>
              </a:rPr>
              <a:t>, </a:t>
            </a:r>
            <a:r>
              <a:rPr lang="en-US" dirty="0" err="1" smtClean="0">
                <a:solidFill>
                  <a:srgbClr val="000000"/>
                </a:solidFill>
              </a:rPr>
              <a:t>mempertahankan</a:t>
            </a:r>
            <a:r>
              <a:rPr lang="en-US" dirty="0" smtClean="0">
                <a:solidFill>
                  <a:srgbClr val="000000"/>
                </a:solidFill>
              </a:rPr>
              <a:t> </a:t>
            </a:r>
            <a:r>
              <a:rPr lang="en-US" dirty="0" err="1" smtClean="0">
                <a:solidFill>
                  <a:srgbClr val="000000"/>
                </a:solidFill>
              </a:rPr>
              <a:t>diri</a:t>
            </a:r>
            <a:r>
              <a:rPr lang="en-US" dirty="0" smtClean="0">
                <a:solidFill>
                  <a:srgbClr val="000000"/>
                </a:solidFill>
              </a:rPr>
              <a:t> </a:t>
            </a:r>
            <a:r>
              <a:rPr lang="en-US" dirty="0" err="1" smtClean="0">
                <a:solidFill>
                  <a:srgbClr val="000000"/>
                </a:solidFill>
              </a:rPr>
              <a:t>terhadap</a:t>
            </a:r>
            <a:r>
              <a:rPr lang="en-US" dirty="0" smtClean="0">
                <a:solidFill>
                  <a:srgbClr val="000000"/>
                </a:solidFill>
              </a:rPr>
              <a:t> </a:t>
            </a:r>
            <a:r>
              <a:rPr lang="en-US" dirty="0" err="1" smtClean="0">
                <a:solidFill>
                  <a:srgbClr val="000000"/>
                </a:solidFill>
              </a:rPr>
              <a:t>musuh</a:t>
            </a:r>
            <a:r>
              <a:rPr lang="en-US" dirty="0" smtClean="0">
                <a:solidFill>
                  <a:srgbClr val="000000"/>
                </a:solidFill>
              </a:rPr>
              <a:t> </a:t>
            </a:r>
            <a:r>
              <a:rPr lang="en-US" dirty="0" err="1" smtClean="0">
                <a:solidFill>
                  <a:srgbClr val="000000"/>
                </a:solidFill>
              </a:rPr>
              <a:t>alaminya</a:t>
            </a:r>
            <a:r>
              <a:rPr lang="en-US" dirty="0" smtClean="0">
                <a:solidFill>
                  <a:srgbClr val="000000"/>
                </a:solidFill>
              </a:rPr>
              <a:t>, </a:t>
            </a:r>
            <a:r>
              <a:rPr lang="en-US" dirty="0" err="1" smtClean="0">
                <a:solidFill>
                  <a:srgbClr val="000000"/>
                </a:solidFill>
              </a:rPr>
              <a:t>serta</a:t>
            </a:r>
            <a:r>
              <a:rPr lang="en-US" dirty="0" smtClean="0">
                <a:solidFill>
                  <a:srgbClr val="000000"/>
                </a:solidFill>
              </a:rPr>
              <a:t> </a:t>
            </a:r>
            <a:r>
              <a:rPr lang="en-US" dirty="0" err="1" smtClean="0">
                <a:solidFill>
                  <a:srgbClr val="000000"/>
                </a:solidFill>
              </a:rPr>
              <a:t>memelihara</a:t>
            </a:r>
            <a:r>
              <a:rPr lang="en-US" dirty="0" smtClean="0">
                <a:solidFill>
                  <a:srgbClr val="000000"/>
                </a:solidFill>
              </a:rPr>
              <a:t> </a:t>
            </a:r>
            <a:r>
              <a:rPr lang="en-US" dirty="0" err="1" smtClean="0">
                <a:solidFill>
                  <a:srgbClr val="000000"/>
                </a:solidFill>
              </a:rPr>
              <a:t>anaknya</a:t>
            </a:r>
            <a:r>
              <a:rPr lang="en-US" dirty="0" smtClean="0">
                <a:solidFill>
                  <a:srgbClr val="000000"/>
                </a:solidFill>
              </a:rPr>
              <a:t>. </a:t>
            </a:r>
          </a:p>
          <a:p>
            <a:pPr defTabSz="855806"/>
            <a:r>
              <a:rPr lang="en-US" dirty="0" err="1" smtClean="0">
                <a:solidFill>
                  <a:srgbClr val="000000"/>
                </a:solidFill>
              </a:rPr>
              <a:t>Untuk</a:t>
            </a:r>
            <a:r>
              <a:rPr lang="en-US" dirty="0" smtClean="0">
                <a:solidFill>
                  <a:srgbClr val="000000"/>
                </a:solidFill>
              </a:rPr>
              <a:t> </a:t>
            </a:r>
            <a:r>
              <a:rPr lang="en-US" dirty="0" err="1" smtClean="0">
                <a:solidFill>
                  <a:srgbClr val="000000"/>
                </a:solidFill>
              </a:rPr>
              <a:t>mengatasi</a:t>
            </a:r>
            <a:r>
              <a:rPr lang="en-US" dirty="0" smtClean="0">
                <a:solidFill>
                  <a:srgbClr val="000000"/>
                </a:solidFill>
              </a:rPr>
              <a:t> </a:t>
            </a:r>
            <a:r>
              <a:rPr lang="en-US" dirty="0" err="1" smtClean="0">
                <a:solidFill>
                  <a:srgbClr val="000000"/>
                </a:solidFill>
              </a:rPr>
              <a:t>masalah</a:t>
            </a:r>
            <a:r>
              <a:rPr lang="en-US" dirty="0" smtClean="0">
                <a:solidFill>
                  <a:srgbClr val="000000"/>
                </a:solidFill>
              </a:rPr>
              <a:t> </a:t>
            </a:r>
            <a:r>
              <a:rPr lang="en-US" dirty="0" err="1" smtClean="0">
                <a:solidFill>
                  <a:srgbClr val="000000"/>
                </a:solidFill>
              </a:rPr>
              <a:t>tersebut</a:t>
            </a:r>
            <a:r>
              <a:rPr lang="en-US" dirty="0" smtClean="0">
                <a:solidFill>
                  <a:srgbClr val="000000"/>
                </a:solidFill>
              </a:rPr>
              <a:t>, </a:t>
            </a:r>
            <a:r>
              <a:rPr lang="en-US" dirty="0" err="1" smtClean="0">
                <a:solidFill>
                  <a:srgbClr val="000000"/>
                </a:solidFill>
              </a:rPr>
              <a:t>organisme</a:t>
            </a:r>
            <a:r>
              <a:rPr lang="en-US" dirty="0" smtClean="0">
                <a:solidFill>
                  <a:srgbClr val="000000"/>
                </a:solidFill>
              </a:rPr>
              <a:t> </a:t>
            </a:r>
            <a:r>
              <a:rPr lang="en-US" dirty="0" err="1" smtClean="0">
                <a:solidFill>
                  <a:srgbClr val="000000"/>
                </a:solidFill>
              </a:rPr>
              <a:t>harus</a:t>
            </a:r>
            <a:r>
              <a:rPr lang="en-US" dirty="0" smtClean="0">
                <a:solidFill>
                  <a:srgbClr val="000000"/>
                </a:solidFill>
              </a:rPr>
              <a:t> </a:t>
            </a:r>
            <a:r>
              <a:rPr lang="en-US" dirty="0" err="1" smtClean="0">
                <a:solidFill>
                  <a:srgbClr val="000000"/>
                </a:solidFill>
              </a:rPr>
              <a:t>memiliki</a:t>
            </a:r>
            <a:r>
              <a:rPr lang="en-US" dirty="0" smtClean="0">
                <a:solidFill>
                  <a:srgbClr val="000000"/>
                </a:solidFill>
              </a:rPr>
              <a:t> </a:t>
            </a:r>
            <a:r>
              <a:rPr lang="en-US" dirty="0" err="1" smtClean="0">
                <a:solidFill>
                  <a:srgbClr val="000000"/>
                </a:solidFill>
              </a:rPr>
              <a:t>struktur</a:t>
            </a:r>
            <a:r>
              <a:rPr lang="en-US" dirty="0" smtClean="0">
                <a:solidFill>
                  <a:srgbClr val="000000"/>
                </a:solidFill>
              </a:rPr>
              <a:t> </a:t>
            </a:r>
            <a:r>
              <a:rPr lang="en-US" dirty="0" err="1" smtClean="0">
                <a:solidFill>
                  <a:srgbClr val="000000"/>
                </a:solidFill>
              </a:rPr>
              <a:t>khusus</a:t>
            </a:r>
            <a:r>
              <a:rPr lang="en-US" dirty="0" smtClean="0">
                <a:solidFill>
                  <a:srgbClr val="000000"/>
                </a:solidFill>
              </a:rPr>
              <a:t> </a:t>
            </a:r>
            <a:r>
              <a:rPr lang="en-US" dirty="0" err="1" smtClean="0">
                <a:solidFill>
                  <a:srgbClr val="000000"/>
                </a:solidFill>
              </a:rPr>
              <a:t>seperti</a:t>
            </a:r>
            <a:r>
              <a:rPr lang="en-US" dirty="0" smtClean="0">
                <a:solidFill>
                  <a:srgbClr val="000000"/>
                </a:solidFill>
              </a:rPr>
              <a:t> : </a:t>
            </a:r>
            <a:r>
              <a:rPr lang="en-US" dirty="0" err="1" smtClean="0">
                <a:solidFill>
                  <a:srgbClr val="000000"/>
                </a:solidFill>
              </a:rPr>
              <a:t>duri</a:t>
            </a:r>
            <a:r>
              <a:rPr lang="en-US" dirty="0" smtClean="0">
                <a:solidFill>
                  <a:srgbClr val="000000"/>
                </a:solidFill>
              </a:rPr>
              <a:t>, </a:t>
            </a:r>
            <a:r>
              <a:rPr lang="en-US" dirty="0" err="1" smtClean="0">
                <a:solidFill>
                  <a:srgbClr val="000000"/>
                </a:solidFill>
              </a:rPr>
              <a:t>sayap</a:t>
            </a:r>
            <a:r>
              <a:rPr lang="en-US" dirty="0" smtClean="0">
                <a:solidFill>
                  <a:srgbClr val="000000"/>
                </a:solidFill>
              </a:rPr>
              <a:t>, </a:t>
            </a:r>
            <a:r>
              <a:rPr lang="en-US" dirty="0" err="1" smtClean="0">
                <a:solidFill>
                  <a:srgbClr val="000000"/>
                </a:solidFill>
              </a:rPr>
              <a:t>kantung</a:t>
            </a:r>
            <a:r>
              <a:rPr lang="en-US" dirty="0" smtClean="0">
                <a:solidFill>
                  <a:srgbClr val="000000"/>
                </a:solidFill>
              </a:rPr>
              <a:t>, </a:t>
            </a:r>
            <a:r>
              <a:rPr lang="en-US" dirty="0" err="1" smtClean="0">
                <a:solidFill>
                  <a:srgbClr val="000000"/>
                </a:solidFill>
              </a:rPr>
              <a:t>atau</a:t>
            </a:r>
            <a:r>
              <a:rPr lang="en-US" dirty="0" smtClean="0">
                <a:solidFill>
                  <a:srgbClr val="000000"/>
                </a:solidFill>
              </a:rPr>
              <a:t> </a:t>
            </a:r>
            <a:r>
              <a:rPr lang="en-US" dirty="0" err="1" smtClean="0">
                <a:solidFill>
                  <a:srgbClr val="000000"/>
                </a:solidFill>
              </a:rPr>
              <a:t>tanduk</a:t>
            </a:r>
            <a:r>
              <a:rPr lang="en-US" dirty="0" smtClean="0">
                <a:solidFill>
                  <a:srgbClr val="000000"/>
                </a:solidFill>
              </a:rPr>
              <a:t>. </a:t>
            </a:r>
            <a:r>
              <a:rPr lang="en-US" dirty="0" err="1" smtClean="0">
                <a:solidFill>
                  <a:srgbClr val="000000"/>
                </a:solidFill>
              </a:rPr>
              <a:t>Hewan</a:t>
            </a:r>
            <a:r>
              <a:rPr lang="en-US" dirty="0" smtClean="0">
                <a:solidFill>
                  <a:srgbClr val="000000"/>
                </a:solidFill>
              </a:rPr>
              <a:t> </a:t>
            </a:r>
            <a:r>
              <a:rPr lang="en-US" dirty="0" err="1" smtClean="0">
                <a:solidFill>
                  <a:srgbClr val="000000"/>
                </a:solidFill>
              </a:rPr>
              <a:t>juga</a:t>
            </a:r>
            <a:r>
              <a:rPr lang="en-US" dirty="0" smtClean="0">
                <a:solidFill>
                  <a:srgbClr val="000000"/>
                </a:solidFill>
              </a:rPr>
              <a:t> </a:t>
            </a:r>
            <a:r>
              <a:rPr lang="en-US" dirty="0" err="1" smtClean="0">
                <a:solidFill>
                  <a:srgbClr val="000000"/>
                </a:solidFill>
              </a:rPr>
              <a:t>memperlihatkan</a:t>
            </a:r>
            <a:r>
              <a:rPr lang="en-US" dirty="0" smtClean="0">
                <a:solidFill>
                  <a:srgbClr val="000000"/>
                </a:solidFill>
              </a:rPr>
              <a:t> </a:t>
            </a:r>
            <a:r>
              <a:rPr lang="en-US" dirty="0" err="1" smtClean="0">
                <a:solidFill>
                  <a:srgbClr val="000000"/>
                </a:solidFill>
              </a:rPr>
              <a:t>tingkah</a:t>
            </a:r>
            <a:r>
              <a:rPr lang="en-US" dirty="0" smtClean="0">
                <a:solidFill>
                  <a:srgbClr val="000000"/>
                </a:solidFill>
              </a:rPr>
              <a:t> </a:t>
            </a:r>
            <a:r>
              <a:rPr lang="en-US" dirty="0" err="1" smtClean="0">
                <a:solidFill>
                  <a:srgbClr val="000000"/>
                </a:solidFill>
              </a:rPr>
              <a:t>laku</a:t>
            </a:r>
            <a:r>
              <a:rPr lang="en-US" dirty="0" smtClean="0">
                <a:solidFill>
                  <a:srgbClr val="000000"/>
                </a:solidFill>
              </a:rPr>
              <a:t> </a:t>
            </a:r>
            <a:r>
              <a:rPr lang="en-US" dirty="0" err="1" smtClean="0">
                <a:solidFill>
                  <a:srgbClr val="000000"/>
                </a:solidFill>
              </a:rPr>
              <a:t>tertentu</a:t>
            </a:r>
            <a:r>
              <a:rPr lang="en-US" dirty="0" smtClean="0">
                <a:solidFill>
                  <a:srgbClr val="000000"/>
                </a:solidFill>
              </a:rPr>
              <a:t>, </a:t>
            </a:r>
            <a:r>
              <a:rPr lang="en-US" dirty="0" err="1" smtClean="0">
                <a:solidFill>
                  <a:srgbClr val="000000"/>
                </a:solidFill>
              </a:rPr>
              <a:t>seperti</a:t>
            </a:r>
            <a:r>
              <a:rPr lang="en-US" dirty="0" smtClean="0">
                <a:solidFill>
                  <a:srgbClr val="000000"/>
                </a:solidFill>
              </a:rPr>
              <a:t> </a:t>
            </a:r>
            <a:r>
              <a:rPr lang="en-US" dirty="0" err="1" smtClean="0">
                <a:solidFill>
                  <a:srgbClr val="000000"/>
                </a:solidFill>
              </a:rPr>
              <a:t>membuat</a:t>
            </a:r>
            <a:r>
              <a:rPr lang="en-US" dirty="0" smtClean="0">
                <a:solidFill>
                  <a:srgbClr val="000000"/>
                </a:solidFill>
              </a:rPr>
              <a:t> </a:t>
            </a:r>
            <a:r>
              <a:rPr lang="en-US" dirty="0" err="1" smtClean="0">
                <a:solidFill>
                  <a:srgbClr val="000000"/>
                </a:solidFill>
              </a:rPr>
              <a:t>sarang</a:t>
            </a:r>
            <a:r>
              <a:rPr lang="en-US" dirty="0" smtClean="0">
                <a:solidFill>
                  <a:srgbClr val="000000"/>
                </a:solidFill>
              </a:rPr>
              <a:t> </a:t>
            </a:r>
            <a:r>
              <a:rPr lang="en-US" dirty="0" err="1" smtClean="0">
                <a:solidFill>
                  <a:srgbClr val="000000"/>
                </a:solidFill>
              </a:rPr>
              <a:t>atau</a:t>
            </a:r>
            <a:r>
              <a:rPr lang="en-US" dirty="0" smtClean="0">
                <a:solidFill>
                  <a:srgbClr val="000000"/>
                </a:solidFill>
              </a:rPr>
              <a:t> </a:t>
            </a:r>
            <a:r>
              <a:rPr lang="en-US" dirty="0" err="1" smtClean="0">
                <a:solidFill>
                  <a:srgbClr val="000000"/>
                </a:solidFill>
              </a:rPr>
              <a:t>melakukan</a:t>
            </a:r>
            <a:r>
              <a:rPr lang="en-US" dirty="0" smtClean="0">
                <a:solidFill>
                  <a:srgbClr val="000000"/>
                </a:solidFill>
              </a:rPr>
              <a:t> </a:t>
            </a:r>
            <a:r>
              <a:rPr lang="en-US" dirty="0" err="1" smtClean="0">
                <a:solidFill>
                  <a:srgbClr val="000000"/>
                </a:solidFill>
              </a:rPr>
              <a:t>migrasi</a:t>
            </a:r>
            <a:r>
              <a:rPr lang="en-US" dirty="0" smtClean="0">
                <a:solidFill>
                  <a:srgbClr val="000000"/>
                </a:solidFill>
              </a:rPr>
              <a:t> yang </a:t>
            </a:r>
            <a:r>
              <a:rPr lang="en-US" dirty="0" err="1" smtClean="0">
                <a:solidFill>
                  <a:srgbClr val="000000"/>
                </a:solidFill>
              </a:rPr>
              <a:t>jauh</a:t>
            </a:r>
            <a:r>
              <a:rPr lang="en-US" dirty="0" smtClean="0">
                <a:solidFill>
                  <a:srgbClr val="000000"/>
                </a:solidFill>
              </a:rPr>
              <a:t> </a:t>
            </a:r>
            <a:r>
              <a:rPr lang="en-US" dirty="0" err="1" smtClean="0">
                <a:solidFill>
                  <a:srgbClr val="000000"/>
                </a:solidFill>
              </a:rPr>
              <a:t>untuk</a:t>
            </a:r>
            <a:r>
              <a:rPr lang="en-US" dirty="0" smtClean="0">
                <a:solidFill>
                  <a:srgbClr val="000000"/>
                </a:solidFill>
              </a:rPr>
              <a:t> </a:t>
            </a:r>
            <a:r>
              <a:rPr lang="en-US" dirty="0" err="1" smtClean="0">
                <a:solidFill>
                  <a:srgbClr val="000000"/>
                </a:solidFill>
              </a:rPr>
              <a:t>mencari</a:t>
            </a:r>
            <a:r>
              <a:rPr lang="en-US" dirty="0" smtClean="0">
                <a:solidFill>
                  <a:srgbClr val="000000"/>
                </a:solidFill>
              </a:rPr>
              <a:t> </a:t>
            </a:r>
            <a:r>
              <a:rPr lang="en-US" dirty="0" err="1" smtClean="0">
                <a:solidFill>
                  <a:srgbClr val="000000"/>
                </a:solidFill>
              </a:rPr>
              <a:t>makanan</a:t>
            </a:r>
            <a:r>
              <a:rPr lang="en-US" dirty="0" smtClean="0">
                <a:solidFill>
                  <a:srgbClr val="000000"/>
                </a:solidFill>
              </a:rPr>
              <a:t>. </a:t>
            </a:r>
            <a:r>
              <a:rPr lang="en-US" dirty="0" err="1" smtClean="0">
                <a:solidFill>
                  <a:srgbClr val="000000"/>
                </a:solidFill>
              </a:rPr>
              <a:t>Struktur</a:t>
            </a:r>
            <a:r>
              <a:rPr lang="en-US" dirty="0" smtClean="0">
                <a:solidFill>
                  <a:srgbClr val="000000"/>
                </a:solidFill>
              </a:rPr>
              <a:t> </a:t>
            </a:r>
            <a:r>
              <a:rPr lang="en-US" dirty="0" err="1" smtClean="0">
                <a:solidFill>
                  <a:srgbClr val="000000"/>
                </a:solidFill>
              </a:rPr>
              <a:t>dan</a:t>
            </a:r>
            <a:r>
              <a:rPr lang="en-US" dirty="0" smtClean="0">
                <a:solidFill>
                  <a:srgbClr val="000000"/>
                </a:solidFill>
              </a:rPr>
              <a:t> </a:t>
            </a:r>
            <a:r>
              <a:rPr lang="en-US" dirty="0" err="1" smtClean="0">
                <a:solidFill>
                  <a:srgbClr val="000000"/>
                </a:solidFill>
              </a:rPr>
              <a:t>tingkah</a:t>
            </a:r>
            <a:r>
              <a:rPr lang="en-US" dirty="0" smtClean="0">
                <a:solidFill>
                  <a:srgbClr val="000000"/>
                </a:solidFill>
              </a:rPr>
              <a:t> </a:t>
            </a:r>
            <a:r>
              <a:rPr lang="en-US" dirty="0" err="1" smtClean="0">
                <a:solidFill>
                  <a:srgbClr val="000000"/>
                </a:solidFill>
              </a:rPr>
              <a:t>laku</a:t>
            </a:r>
            <a:r>
              <a:rPr lang="en-US" dirty="0" smtClean="0">
                <a:solidFill>
                  <a:srgbClr val="000000"/>
                </a:solidFill>
              </a:rPr>
              <a:t> </a:t>
            </a:r>
            <a:r>
              <a:rPr lang="en-US" dirty="0" err="1" smtClean="0">
                <a:solidFill>
                  <a:srgbClr val="000000"/>
                </a:solidFill>
              </a:rPr>
              <a:t>demikian</a:t>
            </a:r>
            <a:r>
              <a:rPr lang="en-US" dirty="0" smtClean="0">
                <a:solidFill>
                  <a:srgbClr val="000000"/>
                </a:solidFill>
              </a:rPr>
              <a:t> </a:t>
            </a:r>
            <a:r>
              <a:rPr lang="en-US" dirty="0" err="1" smtClean="0">
                <a:solidFill>
                  <a:srgbClr val="000000"/>
                </a:solidFill>
              </a:rPr>
              <a:t>disebut</a:t>
            </a:r>
            <a:r>
              <a:rPr lang="en-US" dirty="0" smtClean="0">
                <a:solidFill>
                  <a:srgbClr val="000000"/>
                </a:solidFill>
              </a:rPr>
              <a:t> </a:t>
            </a:r>
            <a:r>
              <a:rPr lang="en-US" dirty="0" err="1" smtClean="0">
                <a:solidFill>
                  <a:srgbClr val="000000"/>
                </a:solidFill>
              </a:rPr>
              <a:t>adaptasi</a:t>
            </a:r>
            <a:endParaRPr lang="en-US" dirty="0" smtClean="0">
              <a:solidFill>
                <a:srgbClr val="000000"/>
              </a:solidFill>
            </a:endParaRPr>
          </a:p>
          <a:p>
            <a:pPr eaLnBrk="1" fontAlgn="auto" hangingPunct="1">
              <a:spcAft>
                <a:spcPts val="0"/>
              </a:spcAft>
              <a:buFont typeface="Arial" pitchFamily="34" charset="0"/>
              <a:buChar char="•"/>
              <a:defRPr/>
            </a:pPr>
            <a:endParaRPr lang="en-US" dirty="0" smtClean="0"/>
          </a:p>
        </p:txBody>
      </p:sp>
    </p:spTree>
    <p:extLst>
      <p:ext uri="{BB962C8B-B14F-4D97-AF65-F5344CB8AC3E}">
        <p14:creationId xmlns:p14="http://schemas.microsoft.com/office/powerpoint/2010/main" val="41488421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477000" cy="609600"/>
          </a:xfrm>
          <a:solidFill>
            <a:srgbClr val="92D050">
              <a:alpha val="58000"/>
            </a:srgbClr>
          </a:solidFill>
        </p:spPr>
        <p:txBody>
          <a:bodyPr rtlCol="0">
            <a:noAutofit/>
          </a:bodyPr>
          <a:lstStyle/>
          <a:p>
            <a:pPr algn="l">
              <a:defRPr/>
            </a:pPr>
            <a:r>
              <a:rPr lang="en-US" sz="3600" dirty="0" err="1"/>
              <a:t>Adaptasi</a:t>
            </a:r>
            <a:r>
              <a:rPr lang="en-US" sz="3600" dirty="0"/>
              <a:t> </a:t>
            </a:r>
            <a:r>
              <a:rPr lang="en-US" sz="3600" dirty="0" err="1"/>
              <a:t>Makhluk</a:t>
            </a:r>
            <a:r>
              <a:rPr lang="en-US" sz="3600" dirty="0"/>
              <a:t> </a:t>
            </a:r>
            <a:r>
              <a:rPr lang="en-US" sz="3600" dirty="0" err="1"/>
              <a:t>Hidup</a:t>
            </a:r>
            <a:endParaRPr lang="en-US" sz="3600" dirty="0" smtClean="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381000" y="1295400"/>
            <a:ext cx="8458200" cy="5257800"/>
          </a:xfrm>
          <a:solidFill>
            <a:schemeClr val="accent4">
              <a:lumMod val="40000"/>
              <a:lumOff val="60000"/>
              <a:alpha val="51000"/>
            </a:schemeClr>
          </a:solidFill>
        </p:spPr>
        <p:txBody>
          <a:bodyPr rtlCol="0">
            <a:normAutofit/>
          </a:bodyPr>
          <a:lstStyle/>
          <a:p>
            <a:pPr>
              <a:defRPr/>
            </a:pPr>
            <a:r>
              <a:rPr lang="en-US" dirty="0"/>
              <a:t>Ada </a:t>
            </a:r>
            <a:r>
              <a:rPr lang="en-US" dirty="0" err="1"/>
              <a:t>bermacam-macam</a:t>
            </a:r>
            <a:r>
              <a:rPr lang="en-US" dirty="0"/>
              <a:t> </a:t>
            </a:r>
            <a:r>
              <a:rPr lang="en-US" dirty="0" err="1"/>
              <a:t>adaptasi</a:t>
            </a:r>
            <a:r>
              <a:rPr lang="en-US" dirty="0"/>
              <a:t> </a:t>
            </a:r>
            <a:r>
              <a:rPr lang="en-US" dirty="0" err="1"/>
              <a:t>makhluk</a:t>
            </a:r>
            <a:r>
              <a:rPr lang="en-US" dirty="0"/>
              <a:t> </a:t>
            </a:r>
            <a:r>
              <a:rPr lang="en-US" dirty="0" err="1"/>
              <a:t>hidup</a:t>
            </a:r>
            <a:r>
              <a:rPr lang="en-US" dirty="0"/>
              <a:t> </a:t>
            </a:r>
            <a:r>
              <a:rPr lang="en-US" dirty="0" err="1"/>
              <a:t>terhadap</a:t>
            </a:r>
            <a:r>
              <a:rPr lang="en-US" dirty="0"/>
              <a:t> </a:t>
            </a:r>
            <a:r>
              <a:rPr lang="en-US" dirty="0" err="1"/>
              <a:t>lingkungannya</a:t>
            </a:r>
            <a:r>
              <a:rPr lang="en-US" dirty="0"/>
              <a:t>, </a:t>
            </a:r>
            <a:r>
              <a:rPr lang="en-US" dirty="0" err="1"/>
              <a:t>yaitu</a:t>
            </a:r>
            <a:r>
              <a:rPr lang="en-US" dirty="0"/>
              <a:t>:</a:t>
            </a:r>
          </a:p>
          <a:p>
            <a:pPr marL="514350" indent="-514350">
              <a:buFont typeface="+mj-lt"/>
              <a:buAutoNum type="arabicPeriod"/>
              <a:defRPr/>
            </a:pPr>
            <a:r>
              <a:rPr lang="en-US" dirty="0" err="1" smtClean="0"/>
              <a:t>adaptasi</a:t>
            </a:r>
            <a:r>
              <a:rPr lang="en-US" dirty="0" smtClean="0"/>
              <a:t> </a:t>
            </a:r>
            <a:r>
              <a:rPr lang="en-US" dirty="0" err="1"/>
              <a:t>morfologi</a:t>
            </a:r>
            <a:r>
              <a:rPr lang="en-US" dirty="0"/>
              <a:t>, </a:t>
            </a:r>
          </a:p>
          <a:p>
            <a:pPr marL="514350" indent="-514350">
              <a:buFont typeface="+mj-lt"/>
              <a:buAutoNum type="arabicPeriod"/>
              <a:defRPr/>
            </a:pPr>
            <a:r>
              <a:rPr lang="en-US" dirty="0" err="1"/>
              <a:t>adaptasi</a:t>
            </a:r>
            <a:r>
              <a:rPr lang="en-US" dirty="0"/>
              <a:t> </a:t>
            </a:r>
            <a:r>
              <a:rPr lang="en-US" dirty="0" err="1"/>
              <a:t>fisiologi</a:t>
            </a:r>
            <a:r>
              <a:rPr lang="en-US" dirty="0"/>
              <a:t>, </a:t>
            </a:r>
            <a:r>
              <a:rPr lang="en-US" dirty="0" err="1"/>
              <a:t>dan</a:t>
            </a:r>
            <a:endParaRPr lang="en-US" dirty="0"/>
          </a:p>
          <a:p>
            <a:pPr marL="514350" indent="-514350">
              <a:buFont typeface="+mj-lt"/>
              <a:buAutoNum type="arabicPeriod"/>
              <a:defRPr/>
            </a:pPr>
            <a:r>
              <a:rPr lang="en-US" dirty="0" err="1" smtClean="0"/>
              <a:t>adaptasi</a:t>
            </a:r>
            <a:r>
              <a:rPr lang="en-US" dirty="0" smtClean="0"/>
              <a:t> </a:t>
            </a:r>
            <a:r>
              <a:rPr lang="en-US" dirty="0" err="1"/>
              <a:t>tingkah</a:t>
            </a:r>
            <a:r>
              <a:rPr lang="en-US" dirty="0"/>
              <a:t> </a:t>
            </a:r>
            <a:r>
              <a:rPr lang="en-US" dirty="0" err="1"/>
              <a:t>laku</a:t>
            </a:r>
            <a:r>
              <a:rPr lang="en-US" dirty="0"/>
              <a:t>.</a:t>
            </a:r>
          </a:p>
          <a:p>
            <a:pPr eaLnBrk="1" fontAlgn="auto" hangingPunct="1">
              <a:spcAft>
                <a:spcPts val="0"/>
              </a:spcAft>
              <a:buFont typeface="Arial" pitchFamily="34" charset="0"/>
              <a:buChar char="•"/>
              <a:defRPr/>
            </a:pPr>
            <a:endParaRPr lang="en-US" dirty="0" smtClean="0">
              <a:latin typeface="+mj-lt"/>
              <a:ea typeface="Tahoma" pitchFamily="34" charset="0"/>
              <a:cs typeface="Tahoma" pitchFamily="34" charset="0"/>
            </a:endParaRPr>
          </a:p>
        </p:txBody>
      </p:sp>
    </p:spTree>
    <p:extLst>
      <p:ext uri="{BB962C8B-B14F-4D97-AF65-F5344CB8AC3E}">
        <p14:creationId xmlns:p14="http://schemas.microsoft.com/office/powerpoint/2010/main" val="15680932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1752</Words>
  <Application>Microsoft Office PowerPoint</Application>
  <PresentationFormat>On-screen Show (4:3)</PresentationFormat>
  <Paragraphs>169</Paragraphs>
  <Slides>32</Slides>
  <Notes>9</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EKOLOGI DAN ILMU LINGKUNGAN</vt:lpstr>
      <vt:lpstr>Pengertian &amp; Ruang Lingkup Ekologi</vt:lpstr>
      <vt:lpstr>Pengertian &amp; Ruang Lingkup Ekologi</vt:lpstr>
      <vt:lpstr>Pengertian &amp; Ruang Lingkup Ekologi</vt:lpstr>
      <vt:lpstr>Prinsip-Prinsip Ekologi</vt:lpstr>
      <vt:lpstr>Faktor Biotik</vt:lpstr>
      <vt:lpstr>Gbr. Tingkatan Organisasi Makhluk Hidup</vt:lpstr>
      <vt:lpstr>Faktor Biotik</vt:lpstr>
      <vt:lpstr>Adaptasi Makhluk Hidup</vt:lpstr>
      <vt:lpstr>Adaptasi Makhluk Hidup</vt:lpstr>
      <vt:lpstr>Adaptasi Makhluk Hidup</vt:lpstr>
      <vt:lpstr>Adaptasi Makhluk Hidup</vt:lpstr>
      <vt:lpstr>Adaptasi Makhluk Hidup</vt:lpstr>
      <vt:lpstr>Adaptasi Makhluk Hidup</vt:lpstr>
      <vt:lpstr>Adaptasi Makhluk Hidup</vt:lpstr>
      <vt:lpstr>Adaptasi Makhluk Hidup</vt:lpstr>
      <vt:lpstr>Adaptasi Makhluk Hidup</vt:lpstr>
      <vt:lpstr>Adaptasi Makhluk Hidup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Contoh: Suatu daerah aliran sungai (DAS) terdiri dari berbagai bagian yang berbeda. Kegiatan dan/atau kerusakan yang terjadi di daerah hulu sungai akan berdampak terhadap kondisi bagian hilir sungai.</vt:lpstr>
      <vt:lpstr>Biosfer adalah keseluruhan ekosistem di Bumi; meliputi semua bagian Bumi yang mengandung kehidupan (terdiri dari komponen biotik yang berinteraksi dengan lingkungan abiotik yang merupakan bagian dari atmosfer, hidrosfer &amp; litosfer). </vt:lpstr>
      <vt:lpstr>Bagaimana kita memandang bumi ?</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EKOLOGI DAN ILMU LINGKUNGAN</dc:title>
  <dc:creator>Toshiba-User</dc:creator>
  <cp:lastModifiedBy>Toshiba-User</cp:lastModifiedBy>
  <cp:revision>16</cp:revision>
  <dcterms:created xsi:type="dcterms:W3CDTF">2019-03-05T19:10:47Z</dcterms:created>
  <dcterms:modified xsi:type="dcterms:W3CDTF">2019-03-10T17:10:40Z</dcterms:modified>
</cp:coreProperties>
</file>