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73" r:id="rId2"/>
    <p:sldId id="310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2" r:id="rId15"/>
    <p:sldId id="323" r:id="rId16"/>
    <p:sldId id="324" r:id="rId17"/>
    <p:sldId id="325" r:id="rId18"/>
    <p:sldId id="326" r:id="rId19"/>
    <p:sldId id="327" r:id="rId20"/>
    <p:sldId id="328" r:id="rId21"/>
    <p:sldId id="329" r:id="rId22"/>
    <p:sldId id="330" r:id="rId23"/>
    <p:sldId id="331" r:id="rId24"/>
    <p:sldId id="332" r:id="rId25"/>
    <p:sldId id="333" r:id="rId26"/>
    <p:sldId id="334" r:id="rId27"/>
    <p:sldId id="335" r:id="rId28"/>
    <p:sldId id="336" r:id="rId29"/>
    <p:sldId id="337" r:id="rId30"/>
    <p:sldId id="338" r:id="rId31"/>
    <p:sldId id="339" r:id="rId32"/>
    <p:sldId id="340" r:id="rId33"/>
    <p:sldId id="30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4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69F91-710F-4D98-9E50-FA60A3CD4653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70309-87CA-4AF5-9C40-7EFF4C9E6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54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70309-87CA-4AF5-9C40-7EFF4C9E6A2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64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70309-87CA-4AF5-9C40-7EFF4C9E6A2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64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DF92-3BED-44F2-AA2A-FEBFB118E104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3846-6D89-49BD-9977-6A3DA60C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3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DF92-3BED-44F2-AA2A-FEBFB118E104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3846-6D89-49BD-9977-6A3DA60C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9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DF92-3BED-44F2-AA2A-FEBFB118E104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3846-6D89-49BD-9977-6A3DA60C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911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DF92-3BED-44F2-AA2A-FEBFB118E104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3846-6D89-49BD-9977-6A3DA60C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21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DF92-3BED-44F2-AA2A-FEBFB118E104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3846-6D89-49BD-9977-6A3DA60C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126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DF92-3BED-44F2-AA2A-FEBFB118E104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3846-6D89-49BD-9977-6A3DA60C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624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DF92-3BED-44F2-AA2A-FEBFB118E104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3846-6D89-49BD-9977-6A3DA60C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18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DF92-3BED-44F2-AA2A-FEBFB118E104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3846-6D89-49BD-9977-6A3DA60C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602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DF92-3BED-44F2-AA2A-FEBFB118E104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3846-6D89-49BD-9977-6A3DA60C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78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DF92-3BED-44F2-AA2A-FEBFB118E104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3846-6D89-49BD-9977-6A3DA60C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DF92-3BED-44F2-AA2A-FEBFB118E104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3846-6D89-49BD-9977-6A3DA60C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51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DDF92-3BED-44F2-AA2A-FEBFB118E104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C3846-6D89-49BD-9977-6A3DA60C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14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77975"/>
            <a:ext cx="7772400" cy="1470025"/>
          </a:xfrm>
        </p:spPr>
        <p:txBody>
          <a:bodyPr/>
          <a:lstStyle/>
          <a:p>
            <a:r>
              <a:rPr lang="en-US" b="1" dirty="0" smtClean="0"/>
              <a:t>EKOLOGI DAN ILMU LINGKUNGAN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504" y="350520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INTERAKSI LINGKUNGAN, MANUSIA, TEKNOLOGI, DAN SUMBERDAYA ALAM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5295900"/>
            <a:ext cx="6400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43891" y="609600"/>
            <a:ext cx="64008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MATERI </a:t>
            </a:r>
            <a:r>
              <a:rPr lang="en-US" dirty="0" smtClean="0"/>
              <a:t>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27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</a:t>
            </a:r>
            <a:r>
              <a:rPr lang="en-US" dirty="0" err="1"/>
              <a:t>Paham</a:t>
            </a:r>
            <a:r>
              <a:rPr lang="en-US" dirty="0"/>
              <a:t> </a:t>
            </a:r>
            <a:r>
              <a:rPr lang="en-US" dirty="0" err="1"/>
              <a:t>Optimisme</a:t>
            </a:r>
            <a:r>
              <a:rPr lang="en-US" dirty="0"/>
              <a:t> </a:t>
            </a:r>
            <a:r>
              <a:rPr lang="en-US" dirty="0" err="1" smtClean="0"/>
              <a:t>Teknologi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pesatnya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. </a:t>
            </a:r>
            <a:r>
              <a:rPr lang="en-US" dirty="0" err="1"/>
              <a:t>Kemajuan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 </a:t>
            </a:r>
            <a:r>
              <a:rPr lang="en-US" dirty="0" err="1"/>
              <a:t>pemanfaatan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penopang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 </a:t>
            </a:r>
            <a:r>
              <a:rPr lang="en-US" dirty="0" err="1"/>
              <a:t>umat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motto “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tulang</a:t>
            </a:r>
            <a:r>
              <a:rPr lang="en-US" dirty="0"/>
              <a:t> </a:t>
            </a:r>
            <a:r>
              <a:rPr lang="en-US" dirty="0" err="1"/>
              <a:t>punggung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”. </a:t>
            </a:r>
            <a:endParaRPr lang="en-US" dirty="0" smtClean="0"/>
          </a:p>
          <a:p>
            <a:r>
              <a:rPr lang="en-US" dirty="0" err="1" smtClean="0"/>
              <a:t>Lahirnya</a:t>
            </a:r>
            <a:r>
              <a:rPr lang="en-US" dirty="0" smtClean="0"/>
              <a:t> </a:t>
            </a:r>
            <a:r>
              <a:rPr lang="en-US" dirty="0"/>
              <a:t>motto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beralasan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kenyataan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,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dipisahkan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/>
              <a:t> </a:t>
            </a:r>
            <a:r>
              <a:rPr lang="en-US" dirty="0" err="1"/>
              <a:t>pemanfaatan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1230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1722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pemanfaatan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membuka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“</a:t>
            </a:r>
            <a:r>
              <a:rPr lang="en-US" dirty="0" err="1"/>
              <a:t>rahasia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”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 </a:t>
            </a:r>
            <a:r>
              <a:rPr lang="en-US" dirty="0" err="1"/>
              <a:t>umat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Berlandaskan</a:t>
            </a:r>
            <a:r>
              <a:rPr lang="en-US" dirty="0" smtClean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sekelompok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“</a:t>
            </a:r>
            <a:r>
              <a:rPr lang="en-US" dirty="0" err="1"/>
              <a:t>seolah-olah</a:t>
            </a:r>
            <a:r>
              <a:rPr lang="en-US" dirty="0"/>
              <a:t>” </a:t>
            </a:r>
            <a:r>
              <a:rPr lang="en-US" dirty="0" err="1"/>
              <a:t>mendewakan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, </a:t>
            </a:r>
            <a:r>
              <a:rPr lang="en-US" dirty="0" err="1"/>
              <a:t>menjadikan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“</a:t>
            </a:r>
            <a:r>
              <a:rPr lang="en-US" dirty="0" err="1"/>
              <a:t>segala-galanya</a:t>
            </a:r>
            <a:r>
              <a:rPr lang="en-US" dirty="0"/>
              <a:t>”. </a:t>
            </a:r>
            <a:endParaRPr lang="en-US" dirty="0" smtClean="0"/>
          </a:p>
          <a:p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optimis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maju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, </a:t>
            </a:r>
            <a:r>
              <a:rPr lang="en-US" dirty="0" err="1"/>
              <a:t>apa</a:t>
            </a:r>
            <a:r>
              <a:rPr lang="en-US" dirty="0"/>
              <a:t> pun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, </a:t>
            </a:r>
            <a:r>
              <a:rPr lang="en-US" dirty="0" err="1"/>
              <a:t>apa</a:t>
            </a:r>
            <a:r>
              <a:rPr lang="en-US" dirty="0"/>
              <a:t> pun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penerapannya</a:t>
            </a:r>
            <a:r>
              <a:rPr lang="en-US" dirty="0"/>
              <a:t>,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“</a:t>
            </a:r>
            <a:r>
              <a:rPr lang="en-US" dirty="0" err="1"/>
              <a:t>alternatif</a:t>
            </a:r>
            <a:r>
              <a:rPr lang="en-US" dirty="0"/>
              <a:t>”, </a:t>
            </a:r>
            <a:r>
              <a:rPr lang="en-US" dirty="0" err="1"/>
              <a:t>melainkan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“</a:t>
            </a:r>
            <a:r>
              <a:rPr lang="en-US" dirty="0" err="1"/>
              <a:t>keyakinan</a:t>
            </a:r>
            <a:r>
              <a:rPr lang="en-US" dirty="0"/>
              <a:t>” yang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mengarah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“</a:t>
            </a:r>
            <a:r>
              <a:rPr lang="en-US" dirty="0" err="1"/>
              <a:t>ketergantungan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”,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dikemukakan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,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suasana</a:t>
            </a:r>
            <a:r>
              <a:rPr lang="en-US" dirty="0"/>
              <a:t> “</a:t>
            </a:r>
            <a:r>
              <a:rPr lang="en-US" dirty="0" err="1"/>
              <a:t>determinisme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”,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percaya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Tuhan</a:t>
            </a:r>
            <a:r>
              <a:rPr lang="en-US" dirty="0"/>
              <a:t> Yang </a:t>
            </a:r>
            <a:r>
              <a:rPr lang="en-US" dirty="0" err="1"/>
              <a:t>Mahakuasa</a:t>
            </a:r>
            <a:r>
              <a:rPr lang="en-US" dirty="0"/>
              <a:t>, </a:t>
            </a:r>
            <a:r>
              <a:rPr lang="en-US" dirty="0" err="1"/>
              <a:t>Tuhan</a:t>
            </a:r>
            <a:r>
              <a:rPr lang="en-US" dirty="0"/>
              <a:t> </a:t>
            </a:r>
            <a:r>
              <a:rPr lang="en-US" dirty="0" err="1"/>
              <a:t>Seru</a:t>
            </a:r>
            <a:r>
              <a:rPr lang="en-US" dirty="0"/>
              <a:t> </a:t>
            </a:r>
            <a:r>
              <a:rPr lang="en-US" dirty="0" err="1"/>
              <a:t>Sekalian</a:t>
            </a:r>
            <a:r>
              <a:rPr lang="en-US" dirty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998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</a:t>
            </a:r>
            <a:r>
              <a:rPr lang="en-US" dirty="0" err="1"/>
              <a:t>Paham</a:t>
            </a:r>
            <a:r>
              <a:rPr lang="en-US" dirty="0"/>
              <a:t> </a:t>
            </a:r>
            <a:r>
              <a:rPr lang="en-US" dirty="0" err="1"/>
              <a:t>Keyakinan</a:t>
            </a:r>
            <a:r>
              <a:rPr lang="en-US" dirty="0"/>
              <a:t> </a:t>
            </a:r>
            <a:r>
              <a:rPr lang="en-US" dirty="0" err="1"/>
              <a:t>Ketuhanan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Optimisme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diwaspadai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orang-orang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percaya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Tuhan</a:t>
            </a:r>
            <a:r>
              <a:rPr lang="en-US" dirty="0"/>
              <a:t> Yang </a:t>
            </a:r>
            <a:r>
              <a:rPr lang="en-US" dirty="0" err="1"/>
              <a:t>Mahakuasa</a:t>
            </a:r>
            <a:r>
              <a:rPr lang="en-US" dirty="0"/>
              <a:t>, </a:t>
            </a:r>
            <a:r>
              <a:rPr lang="en-US" dirty="0" err="1"/>
              <a:t>menghasilkan</a:t>
            </a:r>
            <a:r>
              <a:rPr lang="en-US" dirty="0"/>
              <a:t> orang-orang yang </a:t>
            </a:r>
            <a:r>
              <a:rPr lang="en-US" dirty="0" err="1"/>
              <a:t>atheis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Padahal</a:t>
            </a:r>
            <a:r>
              <a:rPr lang="en-US" dirty="0" smtClean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telaah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tenang</a:t>
            </a:r>
            <a:r>
              <a:rPr lang="en-US" dirty="0"/>
              <a:t>, </a:t>
            </a:r>
            <a:r>
              <a:rPr lang="en-US" dirty="0" err="1"/>
              <a:t>teknologi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, technology is the application of </a:t>
            </a:r>
            <a:r>
              <a:rPr lang="en-US" dirty="0" err="1"/>
              <a:t>knowlwdge</a:t>
            </a:r>
            <a:r>
              <a:rPr lang="en-US" dirty="0"/>
              <a:t> by man in order to perform some task he wants done (Brown &amp; Brown: 1975:2), </a:t>
            </a:r>
            <a:r>
              <a:rPr lang="en-US" dirty="0" err="1"/>
              <a:t>justru</a:t>
            </a:r>
            <a:r>
              <a:rPr lang="en-US" dirty="0"/>
              <a:t> </a:t>
            </a:r>
            <a:r>
              <a:rPr lang="en-US" dirty="0" err="1"/>
              <a:t>bertuan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kebalikannya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pemikir</a:t>
            </a:r>
            <a:r>
              <a:rPr lang="en-US" dirty="0"/>
              <a:t> </a:t>
            </a:r>
            <a:r>
              <a:rPr lang="en-US" dirty="0" err="1"/>
              <a:t>lahirnya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,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pengendali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,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yang </a:t>
            </a:r>
            <a:r>
              <a:rPr lang="en-US" dirty="0" err="1"/>
              <a:t>menguasai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5395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Kita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“</a:t>
            </a:r>
            <a:r>
              <a:rPr lang="en-US" dirty="0" err="1"/>
              <a:t>makhluk</a:t>
            </a:r>
            <a:r>
              <a:rPr lang="en-US" dirty="0"/>
              <a:t> yang </a:t>
            </a:r>
            <a:r>
              <a:rPr lang="en-US" dirty="0" err="1"/>
              <a:t>beriman</a:t>
            </a:r>
            <a:r>
              <a:rPr lang="en-US" dirty="0"/>
              <a:t>”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keyakinan</a:t>
            </a:r>
            <a:r>
              <a:rPr lang="en-US" dirty="0"/>
              <a:t> agama yang </a:t>
            </a:r>
            <a:r>
              <a:rPr lang="en-US" dirty="0" err="1"/>
              <a:t>dianut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makhluk</a:t>
            </a:r>
            <a:r>
              <a:rPr lang="en-US" dirty="0"/>
              <a:t> yang </a:t>
            </a:r>
            <a:r>
              <a:rPr lang="en-US" dirty="0" err="1"/>
              <a:t>menciptakan</a:t>
            </a:r>
            <a:r>
              <a:rPr lang="en-US" dirty="0"/>
              <a:t> Al </a:t>
            </a:r>
            <a:r>
              <a:rPr lang="en-US" dirty="0" err="1"/>
              <a:t>Khalik</a:t>
            </a:r>
            <a:r>
              <a:rPr lang="en-US" dirty="0"/>
              <a:t> </a:t>
            </a:r>
            <a:r>
              <a:rPr lang="en-US" dirty="0" err="1"/>
              <a:t>Maha</a:t>
            </a:r>
            <a:r>
              <a:rPr lang="en-US" dirty="0"/>
              <a:t> </a:t>
            </a:r>
            <a:r>
              <a:rPr lang="en-US" dirty="0" err="1"/>
              <a:t>Pencipta</a:t>
            </a:r>
            <a:r>
              <a:rPr lang="en-US" dirty="0"/>
              <a:t> yang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makhluk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semesta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Planet </a:t>
            </a:r>
            <a:r>
              <a:rPr lang="en-US" dirty="0" err="1"/>
              <a:t>bumi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kekayaan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makhluk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yang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atasnya</a:t>
            </a:r>
            <a:r>
              <a:rPr lang="en-US" dirty="0"/>
              <a:t>, </a:t>
            </a:r>
            <a:r>
              <a:rPr lang="en-US" dirty="0" err="1"/>
              <a:t>hanyalah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di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raya</a:t>
            </a:r>
            <a:r>
              <a:rPr lang="en-US" dirty="0"/>
              <a:t>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mnusia</a:t>
            </a:r>
            <a:r>
              <a:rPr lang="en-US" dirty="0"/>
              <a:t>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di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batasnya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Paham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IPTEK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iman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taqwa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Tuhan</a:t>
            </a:r>
            <a:r>
              <a:rPr lang="en-US" dirty="0"/>
              <a:t> Yang </a:t>
            </a:r>
            <a:r>
              <a:rPr lang="en-US" dirty="0" err="1"/>
              <a:t>Maha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.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menyadari</a:t>
            </a:r>
            <a:r>
              <a:rPr lang="en-US" dirty="0"/>
              <a:t> yang </a:t>
            </a:r>
            <a:r>
              <a:rPr lang="en-US" dirty="0" err="1"/>
              <a:t>berkuasa</a:t>
            </a:r>
            <a:r>
              <a:rPr lang="en-US" dirty="0"/>
              <a:t> di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semesta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memelihara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mengembangkannya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6237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FAKTOR-FAKTOR YANG MEMPENGARUHI LINGKUNGAN HIDUP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,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biotic </a:t>
            </a:r>
            <a:r>
              <a:rPr lang="en-US" dirty="0" err="1"/>
              <a:t>dan</a:t>
            </a:r>
            <a:r>
              <a:rPr lang="en-US" dirty="0"/>
              <a:t> abiotic yang </a:t>
            </a:r>
            <a:r>
              <a:rPr lang="en-US" dirty="0" err="1"/>
              <a:t>keduanya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b="1" dirty="0" err="1"/>
              <a:t>manusia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paling </a:t>
            </a:r>
            <a:r>
              <a:rPr lang="en-US" dirty="0" err="1"/>
              <a:t>dominan</a:t>
            </a:r>
            <a:r>
              <a:rPr lang="en-US" dirty="0"/>
              <a:t> </a:t>
            </a:r>
            <a:r>
              <a:rPr lang="en-US" dirty="0" err="1"/>
              <a:t>pengaruhnya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menguasai</a:t>
            </a:r>
            <a:r>
              <a:rPr lang="en-US" dirty="0"/>
              <a:t> </a:t>
            </a:r>
            <a:r>
              <a:rPr lang="en-US" b="1" dirty="0"/>
              <a:t>IPTEK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akal</a:t>
            </a:r>
            <a:r>
              <a:rPr lang="en-US" dirty="0"/>
              <a:t> </a:t>
            </a:r>
            <a:r>
              <a:rPr lang="en-US" dirty="0" err="1"/>
              <a:t>pikiran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dikaruniakan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Tuhan</a:t>
            </a:r>
            <a:r>
              <a:rPr lang="en-US" dirty="0"/>
              <a:t> sang </a:t>
            </a:r>
            <a:r>
              <a:rPr lang="en-US" dirty="0" err="1"/>
              <a:t>Pencipta</a:t>
            </a:r>
            <a:r>
              <a:rPr lang="en-US" dirty="0" smtClean="0"/>
              <a:t>.</a:t>
            </a:r>
          </a:p>
          <a:p>
            <a:r>
              <a:rPr lang="en-US" dirty="0" err="1"/>
              <a:t>Dominasi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merata</a:t>
            </a:r>
            <a:r>
              <a:rPr lang="en-US" dirty="0"/>
              <a:t> di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seberapa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menguasai</a:t>
            </a:r>
            <a:r>
              <a:rPr lang="en-US" dirty="0"/>
              <a:t> IPTEK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merealisasikan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kekayaan</a:t>
            </a:r>
            <a:r>
              <a:rPr lang="en-US" dirty="0"/>
              <a:t> yang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538019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9342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K</a:t>
            </a:r>
            <a:r>
              <a:rPr lang="en-US" dirty="0" err="1" smtClean="0"/>
              <a:t>emampuan</a:t>
            </a:r>
            <a:r>
              <a:rPr lang="en-US" dirty="0" smtClean="0"/>
              <a:t> </a:t>
            </a:r>
            <a:r>
              <a:rPr lang="en-US" dirty="0" err="1"/>
              <a:t>kompetitif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komparatif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muncullah</a:t>
            </a:r>
            <a:r>
              <a:rPr lang="en-US" dirty="0"/>
              <a:t> </a:t>
            </a:r>
            <a:r>
              <a:rPr lang="en-US" dirty="0" err="1"/>
              <a:t>letak</a:t>
            </a:r>
            <a:r>
              <a:rPr lang="en-US" dirty="0"/>
              <a:t> </a:t>
            </a:r>
            <a:r>
              <a:rPr lang="en-US" dirty="0" err="1"/>
              <a:t>kedudukan</a:t>
            </a:r>
            <a:r>
              <a:rPr lang="en-US" dirty="0"/>
              <a:t>,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peranan</a:t>
            </a:r>
            <a:r>
              <a:rPr lang="en-US" dirty="0"/>
              <a:t> </a:t>
            </a:r>
            <a:r>
              <a:rPr lang="en-US" b="1" dirty="0" err="1"/>
              <a:t>pendidikan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yang </a:t>
            </a:r>
            <a:r>
              <a:rPr lang="en-US" dirty="0" err="1"/>
              <a:t>seluas-luasnya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SDM yang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akhirnya</a:t>
            </a:r>
            <a:r>
              <a:rPr lang="en-US" dirty="0"/>
              <a:t>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/>
              <a:t>IPTEK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, </a:t>
            </a:r>
            <a:r>
              <a:rPr lang="en-US" dirty="0" err="1"/>
              <a:t>kelembaban</a:t>
            </a:r>
            <a:r>
              <a:rPr lang="en-US" dirty="0"/>
              <a:t>,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sirkulasi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kenyamanan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ketimpangan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erosi</a:t>
            </a:r>
            <a:r>
              <a:rPr lang="en-US" dirty="0"/>
              <a:t>, </a:t>
            </a:r>
            <a:r>
              <a:rPr lang="en-US" dirty="0" err="1"/>
              <a:t>tanah</a:t>
            </a:r>
            <a:r>
              <a:rPr lang="en-US" dirty="0"/>
              <a:t>, </a:t>
            </a:r>
            <a:r>
              <a:rPr lang="en-US" dirty="0" err="1"/>
              <a:t>longsor</a:t>
            </a:r>
            <a:r>
              <a:rPr lang="en-US" dirty="0"/>
              <a:t>, </a:t>
            </a:r>
            <a:r>
              <a:rPr lang="en-US" dirty="0" err="1"/>
              <a:t>banjir</a:t>
            </a:r>
            <a:r>
              <a:rPr lang="en-US" dirty="0"/>
              <a:t>, </a:t>
            </a:r>
            <a:r>
              <a:rPr lang="en-US" dirty="0" err="1"/>
              <a:t>kekeringan</a:t>
            </a:r>
            <a:r>
              <a:rPr lang="en-US" dirty="0"/>
              <a:t>, </a:t>
            </a:r>
            <a:r>
              <a:rPr lang="en-US" dirty="0" err="1"/>
              <a:t>pencemaran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 dominator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menyadari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keserakahan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dirty="0"/>
              <a:t>IMTAK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azas</a:t>
            </a:r>
            <a:r>
              <a:rPr lang="en-US" dirty="0"/>
              <a:t> </a:t>
            </a:r>
            <a:r>
              <a:rPr lang="en-US" dirty="0" err="1"/>
              <a:t>ekologi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keserasian</a:t>
            </a:r>
            <a:r>
              <a:rPr lang="en-US" dirty="0"/>
              <a:t>, </a:t>
            </a:r>
            <a:r>
              <a:rPr lang="en-US" dirty="0" err="1"/>
              <a:t>keseimbangan</a:t>
            </a:r>
            <a:r>
              <a:rPr lang="en-US" dirty="0"/>
              <a:t>, demi </a:t>
            </a:r>
            <a:r>
              <a:rPr lang="en-US" dirty="0" err="1"/>
              <a:t>kesejahteraan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mahluk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74810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Campur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Manusia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Perubahan lingkungan karena campur tangan manusia contohnya penebangan hutan, pembangunan pemukiman, penerapan intensifikasi pertanian dan </a:t>
            </a:r>
            <a:r>
              <a:rPr lang="sv-SE" dirty="0" smtClean="0"/>
              <a:t>teknologi.</a:t>
            </a:r>
          </a:p>
          <a:p>
            <a:r>
              <a:rPr lang="en-US" dirty="0" err="1"/>
              <a:t>Penebangan</a:t>
            </a:r>
            <a:r>
              <a:rPr lang="en-US" dirty="0"/>
              <a:t> </a:t>
            </a:r>
            <a:r>
              <a:rPr lang="en-US" dirty="0" err="1"/>
              <a:t>hutan</a:t>
            </a:r>
            <a:r>
              <a:rPr lang="en-US" dirty="0"/>
              <a:t> yang liar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hutan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penahan</a:t>
            </a:r>
            <a:r>
              <a:rPr lang="en-US" dirty="0"/>
              <a:t> air. </a:t>
            </a:r>
            <a:r>
              <a:rPr lang="en-US" dirty="0" err="1"/>
              <a:t>Akibatnya</a:t>
            </a:r>
            <a:r>
              <a:rPr lang="en-US" dirty="0"/>
              <a:t>,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dukung</a:t>
            </a:r>
            <a:r>
              <a:rPr lang="en-US" dirty="0"/>
              <a:t> </a:t>
            </a:r>
            <a:r>
              <a:rPr lang="en-US" dirty="0" err="1"/>
              <a:t>hutan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berkurang</a:t>
            </a:r>
            <a:r>
              <a:rPr lang="en-US" dirty="0"/>
              <a:t>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penggundulan</a:t>
            </a:r>
            <a:r>
              <a:rPr lang="en-US" dirty="0"/>
              <a:t> </a:t>
            </a:r>
            <a:r>
              <a:rPr lang="en-US" dirty="0" err="1"/>
              <a:t>hutan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banjir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erosi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341189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55" t="31535" r="32380" b="13715"/>
          <a:stretch/>
        </p:blipFill>
        <p:spPr bwMode="auto">
          <a:xfrm>
            <a:off x="1828799" y="838200"/>
            <a:ext cx="5715001" cy="5369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43304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Pembangunan </a:t>
            </a:r>
            <a:r>
              <a:rPr lang="en-US" b="1" dirty="0" err="1"/>
              <a:t>pemukiman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daerah-daerah</a:t>
            </a:r>
            <a:r>
              <a:rPr lang="en-US" dirty="0"/>
              <a:t> yang </a:t>
            </a:r>
            <a:r>
              <a:rPr lang="en-US" dirty="0" err="1"/>
              <a:t>subur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tuntutan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papan</a:t>
            </a:r>
            <a:r>
              <a:rPr lang="en-US" dirty="0"/>
              <a:t>.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padat</a:t>
            </a:r>
            <a:r>
              <a:rPr lang="en-US" dirty="0"/>
              <a:t> </a:t>
            </a:r>
            <a:r>
              <a:rPr lang="en-US" dirty="0" err="1"/>
              <a:t>populasi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lahan</a:t>
            </a:r>
            <a:r>
              <a:rPr lang="en-US" dirty="0"/>
              <a:t> yang </a:t>
            </a:r>
            <a:r>
              <a:rPr lang="en-US" dirty="0" err="1"/>
              <a:t>semula</a:t>
            </a:r>
            <a:r>
              <a:rPr lang="en-US" dirty="0"/>
              <a:t> </a:t>
            </a:r>
            <a:r>
              <a:rPr lang="en-US" dirty="0" err="1"/>
              <a:t>produktif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produktif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Pembangunan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kampung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desa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b="1" dirty="0" err="1"/>
              <a:t>betonisasi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air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meresap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.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akibatnya</a:t>
            </a:r>
            <a:r>
              <a:rPr lang="en-US" dirty="0"/>
              <a:t>,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hujan</a:t>
            </a:r>
            <a:r>
              <a:rPr lang="en-US" dirty="0"/>
              <a:t> </a:t>
            </a:r>
            <a:r>
              <a:rPr lang="en-US" dirty="0" err="1"/>
              <a:t>lebat</a:t>
            </a:r>
            <a:r>
              <a:rPr lang="en-US" dirty="0"/>
              <a:t>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banjir</a:t>
            </a:r>
            <a:r>
              <a:rPr lang="en-US" dirty="0"/>
              <a:t>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tumbuhan</a:t>
            </a:r>
            <a:r>
              <a:rPr lang="en-US" dirty="0"/>
              <a:t> </a:t>
            </a:r>
            <a:r>
              <a:rPr lang="en-US" dirty="0" err="1"/>
              <a:t>disekitarnya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kekurangan</a:t>
            </a:r>
            <a:r>
              <a:rPr lang="en-US" dirty="0"/>
              <a:t> air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tumbuhan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fotosintesis</a:t>
            </a:r>
            <a:r>
              <a:rPr lang="en-US" dirty="0"/>
              <a:t>.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merasakan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akaibat</a:t>
            </a:r>
            <a:r>
              <a:rPr lang="en-US" dirty="0"/>
              <a:t> </a:t>
            </a:r>
            <a:r>
              <a:rPr lang="en-US" dirty="0" err="1"/>
              <a:t>tumbuhan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optimal </a:t>
            </a:r>
            <a:r>
              <a:rPr lang="en-US" dirty="0" err="1"/>
              <a:t>memanfaatkan</a:t>
            </a:r>
            <a:r>
              <a:rPr lang="en-US" dirty="0"/>
              <a:t> CO2,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tumbuhan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produsen</a:t>
            </a:r>
            <a:r>
              <a:rPr lang="en-US" dirty="0"/>
              <a:t> </a:t>
            </a:r>
            <a:r>
              <a:rPr lang="en-US" dirty="0" err="1"/>
              <a:t>terhambat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5008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intensifikasi</a:t>
            </a:r>
            <a:r>
              <a:rPr lang="en-US" dirty="0"/>
              <a:t> </a:t>
            </a:r>
            <a:r>
              <a:rPr lang="en-US" dirty="0" err="1"/>
              <a:t>pertanian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panca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tani</a:t>
            </a:r>
            <a:r>
              <a:rPr lang="en-US" dirty="0"/>
              <a:t>, di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di </a:t>
            </a:r>
            <a:r>
              <a:rPr lang="en-US" dirty="0" err="1"/>
              <a:t>sisi</a:t>
            </a:r>
            <a:r>
              <a:rPr lang="en-US" dirty="0"/>
              <a:t> lain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merugikan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,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pestisida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pencemaran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 lain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bibit</a:t>
            </a:r>
            <a:r>
              <a:rPr lang="en-US" dirty="0"/>
              <a:t> </a:t>
            </a:r>
            <a:r>
              <a:rPr lang="en-US" dirty="0" err="1"/>
              <a:t>unggul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kawasan</a:t>
            </a:r>
            <a:r>
              <a:rPr lang="en-US" dirty="0"/>
              <a:t> </a:t>
            </a:r>
            <a:r>
              <a:rPr lang="en-US" dirty="0" err="1"/>
              <a:t>lahan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ditanami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,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monokultur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keanekaragaman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r>
              <a:rPr lang="en-US" dirty="0"/>
              <a:t> </a:t>
            </a:r>
            <a:r>
              <a:rPr lang="en-US" dirty="0" err="1"/>
              <a:t>ekosistem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. </a:t>
            </a:r>
            <a:r>
              <a:rPr lang="en-US" dirty="0" err="1"/>
              <a:t>Ekosistem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stabil</a:t>
            </a:r>
            <a:r>
              <a:rPr lang="en-US" dirty="0"/>
              <a:t>. </a:t>
            </a:r>
            <a:r>
              <a:rPr lang="en-US" dirty="0" err="1"/>
              <a:t>Dampak</a:t>
            </a:r>
            <a:r>
              <a:rPr lang="en-US" dirty="0"/>
              <a:t> yang lain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ledakan</a:t>
            </a:r>
            <a:r>
              <a:rPr lang="en-US" dirty="0"/>
              <a:t> </a:t>
            </a:r>
            <a:r>
              <a:rPr lang="en-US" dirty="0" err="1"/>
              <a:t>hama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1860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LINGKUNGAN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Lingkungan adalah segala sesuatu yang ada di sekitarnya, baik berupa </a:t>
            </a:r>
            <a:r>
              <a:rPr lang="sv-SE" dirty="0" smtClean="0"/>
              <a:t>benda </a:t>
            </a:r>
            <a:r>
              <a:rPr lang="en-US" dirty="0" err="1" smtClean="0"/>
              <a:t>hidup</a:t>
            </a:r>
            <a:r>
              <a:rPr lang="en-US" dirty="0"/>
              <a:t>,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mati</a:t>
            </a:r>
            <a:r>
              <a:rPr lang="en-US" dirty="0"/>
              <a:t>,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abstrak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sv-SE" dirty="0" smtClean="0"/>
              <a:t>suasana </a:t>
            </a:r>
            <a:r>
              <a:rPr lang="sv-SE" dirty="0"/>
              <a:t>yang terbentuk karena terjadinya interaksi diantara elemen – elemen di </a:t>
            </a:r>
            <a:r>
              <a:rPr lang="sv-SE" dirty="0" smtClean="0"/>
              <a:t>alam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khususnya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organisme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abiotik-keadaan</a:t>
            </a:r>
            <a:r>
              <a:rPr lang="en-US" dirty="0"/>
              <a:t> </a:t>
            </a:r>
            <a:r>
              <a:rPr lang="en-US" dirty="0" err="1" smtClean="0"/>
              <a:t>biotik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688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berkembangnya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(IPTEK),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mengeksploitasi</a:t>
            </a:r>
            <a:r>
              <a:rPr lang="en-US" dirty="0"/>
              <a:t> </a:t>
            </a:r>
            <a:r>
              <a:rPr lang="en-US" dirty="0" err="1"/>
              <a:t>lingkungannya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,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mempermudah</a:t>
            </a:r>
            <a:r>
              <a:rPr lang="en-US" dirty="0"/>
              <a:t> </a:t>
            </a:r>
            <a:r>
              <a:rPr lang="en-US" dirty="0" err="1"/>
              <a:t>kerjanya</a:t>
            </a:r>
            <a:r>
              <a:rPr lang="en-US" dirty="0"/>
              <a:t>. </a:t>
            </a:r>
            <a:r>
              <a:rPr lang="en-US" dirty="0" err="1"/>
              <a:t>Contohnya</a:t>
            </a:r>
            <a:r>
              <a:rPr lang="en-US" dirty="0"/>
              <a:t> </a:t>
            </a:r>
            <a:r>
              <a:rPr lang="en-US" dirty="0" err="1"/>
              <a:t>pembabatan</a:t>
            </a:r>
            <a:r>
              <a:rPr lang="en-US" dirty="0"/>
              <a:t> </a:t>
            </a:r>
            <a:r>
              <a:rPr lang="en-US" dirty="0" err="1"/>
              <a:t>hutan</a:t>
            </a:r>
            <a:r>
              <a:rPr lang="en-US" dirty="0"/>
              <a:t>, </a:t>
            </a:r>
            <a:r>
              <a:rPr lang="en-US" dirty="0" err="1"/>
              <a:t>pengolahan</a:t>
            </a:r>
            <a:r>
              <a:rPr lang="en-US" dirty="0"/>
              <a:t> </a:t>
            </a:r>
            <a:r>
              <a:rPr lang="en-US" dirty="0" err="1"/>
              <a:t>lahan</a:t>
            </a:r>
            <a:r>
              <a:rPr lang="en-US" dirty="0"/>
              <a:t> </a:t>
            </a:r>
            <a:r>
              <a:rPr lang="en-US" dirty="0" err="1"/>
              <a:t>pertanian</a:t>
            </a:r>
            <a:r>
              <a:rPr lang="en-US" dirty="0"/>
              <a:t>, </a:t>
            </a:r>
            <a:r>
              <a:rPr lang="en-US" dirty="0" err="1"/>
              <a:t>pemberantasan</a:t>
            </a:r>
            <a:r>
              <a:rPr lang="en-US" dirty="0"/>
              <a:t> </a:t>
            </a:r>
            <a:r>
              <a:rPr lang="en-US" dirty="0" err="1"/>
              <a:t>hama</a:t>
            </a:r>
            <a:r>
              <a:rPr lang="en-US" dirty="0"/>
              <a:t>,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buatan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lain-lain yang </a:t>
            </a:r>
            <a:r>
              <a:rPr lang="en-US" dirty="0" err="1"/>
              <a:t>semuanya</a:t>
            </a:r>
            <a:r>
              <a:rPr lang="en-US" dirty="0"/>
              <a:t>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produktivitas</a:t>
            </a:r>
            <a:r>
              <a:rPr lang="en-US" dirty="0"/>
              <a:t> </a:t>
            </a:r>
            <a:r>
              <a:rPr lang="en-US" dirty="0" err="1"/>
              <a:t>ekosistem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Di </a:t>
            </a:r>
            <a:r>
              <a:rPr lang="en-US" dirty="0" err="1"/>
              <a:t>sisi</a:t>
            </a:r>
            <a:r>
              <a:rPr lang="en-US" dirty="0"/>
              <a:t> lain, </a:t>
            </a:r>
            <a:r>
              <a:rPr lang="en-US" dirty="0" err="1"/>
              <a:t>ternyata</a:t>
            </a:r>
            <a:r>
              <a:rPr lang="en-US" dirty="0"/>
              <a:t> </a:t>
            </a:r>
            <a:r>
              <a:rPr lang="en-US" dirty="0" err="1"/>
              <a:t>kemudahan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konsumtif</a:t>
            </a:r>
            <a:r>
              <a:rPr lang="en-US" dirty="0"/>
              <a:t>.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populasi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, </a:t>
            </a:r>
            <a:r>
              <a:rPr lang="en-US" dirty="0" err="1"/>
              <a:t>kemudahan</a:t>
            </a:r>
            <a:r>
              <a:rPr lang="en-US" dirty="0"/>
              <a:t> </a:t>
            </a:r>
            <a:r>
              <a:rPr lang="en-US" dirty="0" err="1"/>
              <a:t>mengeksploitasi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tingkah</a:t>
            </a:r>
            <a:r>
              <a:rPr lang="en-US" dirty="0"/>
              <a:t> </a:t>
            </a:r>
            <a:r>
              <a:rPr lang="en-US" dirty="0" err="1"/>
              <a:t>laku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dukung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. Hal </a:t>
            </a:r>
            <a:r>
              <a:rPr lang="en-US" dirty="0" err="1"/>
              <a:t>inilah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krisis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. </a:t>
            </a:r>
            <a:r>
              <a:rPr lang="en-US" dirty="0" err="1"/>
              <a:t>Maka</a:t>
            </a:r>
            <a:r>
              <a:rPr lang="en-US" dirty="0"/>
              <a:t>, </a:t>
            </a:r>
            <a:r>
              <a:rPr lang="en-US" dirty="0" err="1"/>
              <a:t>jelaslah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peranan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pengubahan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dominan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558703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Slamet</a:t>
            </a:r>
            <a:r>
              <a:rPr lang="en-US" dirty="0"/>
              <a:t> </a:t>
            </a:r>
            <a:r>
              <a:rPr lang="en-US" dirty="0" err="1"/>
              <a:t>Riyadi</a:t>
            </a:r>
            <a:r>
              <a:rPr lang="en-US" dirty="0"/>
              <a:t> (</a:t>
            </a:r>
            <a:r>
              <a:rPr lang="en-US" dirty="0" err="1"/>
              <a:t>Darmodjo</a:t>
            </a:r>
            <a:r>
              <a:rPr lang="en-US" dirty="0"/>
              <a:t>, 1991/1992) </a:t>
            </a:r>
            <a:r>
              <a:rPr lang="en-US" dirty="0" err="1"/>
              <a:t>mendefinisikan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yang </a:t>
            </a:r>
            <a:r>
              <a:rPr lang="en-US" dirty="0" err="1"/>
              <a:t>terkandung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biosfer</a:t>
            </a:r>
            <a:r>
              <a:rPr lang="en-US" dirty="0"/>
              <a:t>,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yang </a:t>
            </a:r>
            <a:r>
              <a:rPr lang="en-US" dirty="0" err="1"/>
              <a:t>potensial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yang </a:t>
            </a:r>
            <a:r>
              <a:rPr lang="en-US" dirty="0" err="1"/>
              <a:t>tersembunyi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litosfer</a:t>
            </a:r>
            <a:r>
              <a:rPr lang="en-US" dirty="0"/>
              <a:t> (</a:t>
            </a:r>
            <a:r>
              <a:rPr lang="en-US" dirty="0" err="1"/>
              <a:t>tanah</a:t>
            </a:r>
            <a:r>
              <a:rPr lang="en-US" dirty="0"/>
              <a:t>), </a:t>
            </a:r>
            <a:r>
              <a:rPr lang="en-US" dirty="0" err="1"/>
              <a:t>hidrosfer</a:t>
            </a:r>
            <a:r>
              <a:rPr lang="en-US" dirty="0"/>
              <a:t> (air)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atmosfer</a:t>
            </a:r>
            <a:r>
              <a:rPr lang="en-US" dirty="0"/>
              <a:t> (</a:t>
            </a:r>
            <a:r>
              <a:rPr lang="en-US" dirty="0" err="1"/>
              <a:t>udara</a:t>
            </a:r>
            <a:r>
              <a:rPr lang="en-US" dirty="0"/>
              <a:t>)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dimanfaatkan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pemenuhan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 smtClean="0"/>
              <a:t>.</a:t>
            </a:r>
          </a:p>
          <a:p>
            <a:r>
              <a:rPr lang="en-US" dirty="0"/>
              <a:t>Herman </a:t>
            </a:r>
            <a:r>
              <a:rPr lang="en-US" dirty="0" err="1"/>
              <a:t>Haeruman</a:t>
            </a:r>
            <a:r>
              <a:rPr lang="en-US" dirty="0"/>
              <a:t> </a:t>
            </a:r>
            <a:r>
              <a:rPr lang="en-US" dirty="0" err="1"/>
              <a:t>Js</a:t>
            </a:r>
            <a:r>
              <a:rPr lang="en-US" dirty="0"/>
              <a:t> (</a:t>
            </a:r>
            <a:r>
              <a:rPr lang="en-US" dirty="0" err="1"/>
              <a:t>Kaligis</a:t>
            </a:r>
            <a:r>
              <a:rPr lang="en-US" dirty="0"/>
              <a:t>, 1986)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: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yang </a:t>
            </a:r>
            <a:r>
              <a:rPr lang="en-US" dirty="0" err="1"/>
              <a:t>terbentuk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alami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, air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perairan</a:t>
            </a:r>
            <a:r>
              <a:rPr lang="en-US" dirty="0"/>
              <a:t>, </a:t>
            </a:r>
            <a:r>
              <a:rPr lang="en-US" dirty="0" err="1"/>
              <a:t>biodata</a:t>
            </a:r>
            <a:r>
              <a:rPr lang="en-US" dirty="0"/>
              <a:t>, </a:t>
            </a:r>
            <a:r>
              <a:rPr lang="en-US" dirty="0" err="1"/>
              <a:t>udara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, mineral, </a:t>
            </a:r>
            <a:r>
              <a:rPr lang="en-US" dirty="0" err="1"/>
              <a:t>bentang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(landscape),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gas </a:t>
            </a:r>
            <a:r>
              <a:rPr lang="en-US" dirty="0" err="1"/>
              <a:t>bumi</a:t>
            </a:r>
            <a:r>
              <a:rPr lang="en-US" dirty="0"/>
              <a:t>, </a:t>
            </a:r>
            <a:r>
              <a:rPr lang="en-US" dirty="0" err="1"/>
              <a:t>angin</a:t>
            </a:r>
            <a:r>
              <a:rPr lang="en-US" dirty="0"/>
              <a:t>, </a:t>
            </a:r>
            <a:r>
              <a:rPr lang="en-US" dirty="0" err="1"/>
              <a:t>pasang</a:t>
            </a:r>
            <a:r>
              <a:rPr lang="en-US" dirty="0"/>
              <a:t> </a:t>
            </a:r>
            <a:r>
              <a:rPr lang="en-US" dirty="0" err="1"/>
              <a:t>surut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laut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sekeliling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terdapat</a:t>
            </a:r>
            <a:r>
              <a:rPr lang="en-US" dirty="0"/>
              <a:t> di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, </a:t>
            </a:r>
            <a:r>
              <a:rPr lang="en-US" dirty="0" err="1"/>
              <a:t>laut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air </a:t>
            </a:r>
            <a:r>
              <a:rPr lang="en-US" dirty="0" err="1"/>
              <a:t>dan</a:t>
            </a:r>
            <a:r>
              <a:rPr lang="en-US" dirty="0"/>
              <a:t> di </a:t>
            </a:r>
            <a:r>
              <a:rPr lang="en-US" dirty="0" err="1"/>
              <a:t>udara</a:t>
            </a:r>
            <a:r>
              <a:rPr lang="en-US" dirty="0"/>
              <a:t>,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dimanfaatkan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pemenuhan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organisme</a:t>
            </a:r>
            <a:r>
              <a:rPr lang="en-US" dirty="0"/>
              <a:t> lain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182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 smtClean="0"/>
              <a:t>Sifat</a:t>
            </a:r>
            <a:endParaRPr lang="en-US" dirty="0" smtClean="0"/>
          </a:p>
          <a:p>
            <a:pPr marL="800100" indent="-514350">
              <a:buFont typeface="+mj-lt"/>
              <a:buAutoNum type="alphaLcParenR"/>
            </a:pP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diperbaharui</a:t>
            </a:r>
            <a:r>
              <a:rPr lang="en-US" dirty="0"/>
              <a:t> (</a:t>
            </a:r>
            <a:r>
              <a:rPr lang="en-US" i="1" dirty="0"/>
              <a:t>renewable</a:t>
            </a:r>
            <a:r>
              <a:rPr lang="en-US" dirty="0"/>
              <a:t>), </a:t>
            </a:r>
            <a:r>
              <a:rPr lang="en-US" dirty="0" err="1"/>
              <a:t>misalnya</a:t>
            </a:r>
            <a:r>
              <a:rPr lang="en-US" dirty="0"/>
              <a:t> : </a:t>
            </a:r>
            <a:r>
              <a:rPr lang="en-US" dirty="0" err="1"/>
              <a:t>Hewan</a:t>
            </a:r>
            <a:r>
              <a:rPr lang="en-US" dirty="0"/>
              <a:t>, </a:t>
            </a:r>
            <a:r>
              <a:rPr lang="en-US" dirty="0" err="1"/>
              <a:t>tumbuhan</a:t>
            </a:r>
            <a:r>
              <a:rPr lang="en-US" dirty="0"/>
              <a:t>, </a:t>
            </a:r>
            <a:r>
              <a:rPr lang="en-US" dirty="0" err="1"/>
              <a:t>mikroba</a:t>
            </a:r>
            <a:r>
              <a:rPr lang="en-US" dirty="0"/>
              <a:t>, air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.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terbarukan</a:t>
            </a:r>
            <a:r>
              <a:rPr lang="en-US" dirty="0"/>
              <a:t> </a:t>
            </a:r>
            <a:r>
              <a:rPr lang="en-US" dirty="0" err="1" smtClean="0"/>
              <a:t>karena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reproduksi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regenerasi</a:t>
            </a:r>
            <a:r>
              <a:rPr lang="en-US" dirty="0"/>
              <a:t> (</a:t>
            </a:r>
            <a:r>
              <a:rPr lang="en-US" dirty="0" err="1"/>
              <a:t>pulih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 smtClean="0"/>
              <a:t>).</a:t>
            </a:r>
          </a:p>
          <a:p>
            <a:pPr marL="800100" indent="-514350">
              <a:buFont typeface="+mj-lt"/>
              <a:buAutoNum type="alphaLcParenR"/>
            </a:pP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diperbaharui</a:t>
            </a:r>
            <a:r>
              <a:rPr lang="en-US" dirty="0"/>
              <a:t> (</a:t>
            </a:r>
            <a:r>
              <a:rPr lang="en-US" i="1" dirty="0"/>
              <a:t>non-renewable</a:t>
            </a:r>
            <a:r>
              <a:rPr lang="en-US" dirty="0"/>
              <a:t>), </a:t>
            </a:r>
            <a:r>
              <a:rPr lang="en-US" dirty="0" err="1"/>
              <a:t>misalnya</a:t>
            </a:r>
            <a:r>
              <a:rPr lang="en-US" dirty="0"/>
              <a:t>: </a:t>
            </a:r>
            <a:r>
              <a:rPr lang="en-US" dirty="0" err="1"/>
              <a:t>minyak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, gas </a:t>
            </a:r>
            <a:r>
              <a:rPr lang="en-US" dirty="0" err="1"/>
              <a:t>bumi</a:t>
            </a:r>
            <a:r>
              <a:rPr lang="en-US" dirty="0"/>
              <a:t>, </a:t>
            </a:r>
            <a:r>
              <a:rPr lang="en-US" dirty="0" err="1"/>
              <a:t>batu</a:t>
            </a:r>
            <a:r>
              <a:rPr lang="en-US" dirty="0"/>
              <a:t> </a:t>
            </a:r>
            <a:r>
              <a:rPr lang="en-US" dirty="0" err="1"/>
              <a:t>bara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tambang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</a:t>
            </a:r>
            <a:endParaRPr lang="en-US" dirty="0" smtClean="0"/>
          </a:p>
          <a:p>
            <a:pPr marL="800100" indent="-514350">
              <a:buFont typeface="+mj-lt"/>
              <a:buAutoNum type="alphaLcParenR"/>
            </a:pP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habis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, </a:t>
            </a:r>
            <a:r>
              <a:rPr lang="en-US" dirty="0" err="1"/>
              <a:t>matahari</a:t>
            </a:r>
            <a:r>
              <a:rPr lang="en-US" dirty="0"/>
              <a:t>,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pasang</a:t>
            </a:r>
            <a:r>
              <a:rPr lang="en-US" dirty="0"/>
              <a:t> </a:t>
            </a:r>
            <a:r>
              <a:rPr lang="en-US" dirty="0" err="1"/>
              <a:t>surut</a:t>
            </a:r>
            <a:r>
              <a:rPr lang="en-US" dirty="0"/>
              <a:t>,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laut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air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hidrologi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8860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1355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</a:p>
          <a:p>
            <a:pPr marL="800100" indent="-514350">
              <a:buFont typeface="+mj-lt"/>
              <a:buAutoNum type="alphaLcParenR"/>
            </a:pP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;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yang </a:t>
            </a:r>
            <a:r>
              <a:rPr lang="en-US" dirty="0" err="1"/>
              <a:t>dimanfaatkan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fisiknya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, </a:t>
            </a:r>
            <a:r>
              <a:rPr lang="en-US" dirty="0" err="1"/>
              <a:t>batu</a:t>
            </a:r>
            <a:r>
              <a:rPr lang="en-US" dirty="0"/>
              <a:t>, </a:t>
            </a:r>
            <a:r>
              <a:rPr lang="en-US" dirty="0" err="1"/>
              <a:t>besi</a:t>
            </a:r>
            <a:r>
              <a:rPr lang="en-US" dirty="0"/>
              <a:t>, </a:t>
            </a:r>
            <a:r>
              <a:rPr lang="en-US" dirty="0" err="1"/>
              <a:t>emas</a:t>
            </a:r>
            <a:r>
              <a:rPr lang="en-US" dirty="0"/>
              <a:t>, </a:t>
            </a:r>
            <a:r>
              <a:rPr lang="en-US" dirty="0" err="1"/>
              <a:t>kayu</a:t>
            </a:r>
            <a:r>
              <a:rPr lang="en-US" dirty="0"/>
              <a:t>, </a:t>
            </a:r>
            <a:r>
              <a:rPr lang="en-US" dirty="0" err="1"/>
              <a:t>serat</a:t>
            </a:r>
            <a:r>
              <a:rPr lang="en-US" dirty="0"/>
              <a:t> </a:t>
            </a:r>
            <a:r>
              <a:rPr lang="en-US" dirty="0" err="1"/>
              <a:t>kapas</a:t>
            </a:r>
            <a:r>
              <a:rPr lang="en-US" dirty="0"/>
              <a:t>, </a:t>
            </a:r>
            <a:r>
              <a:rPr lang="en-US" dirty="0" err="1"/>
              <a:t>kaca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rosela</a:t>
            </a:r>
            <a:r>
              <a:rPr lang="en-US" dirty="0"/>
              <a:t>. </a:t>
            </a:r>
            <a:endParaRPr lang="en-US" dirty="0" smtClean="0"/>
          </a:p>
          <a:p>
            <a:pPr marL="800100" indent="-514350">
              <a:buFont typeface="+mj-lt"/>
              <a:buAutoNum type="alphaLcParenR"/>
            </a:pP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;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yang </a:t>
            </a:r>
            <a:r>
              <a:rPr lang="en-US" dirty="0" err="1"/>
              <a:t>dimanfaatkan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batu</a:t>
            </a:r>
            <a:r>
              <a:rPr lang="en-US" dirty="0"/>
              <a:t> </a:t>
            </a:r>
            <a:r>
              <a:rPr lang="en-US" dirty="0" err="1"/>
              <a:t>bara</a:t>
            </a:r>
            <a:r>
              <a:rPr lang="en-US" dirty="0"/>
              <a:t>, </a:t>
            </a:r>
            <a:r>
              <a:rPr lang="en-US" dirty="0" err="1"/>
              <a:t>minyak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, gas </a:t>
            </a:r>
            <a:r>
              <a:rPr lang="en-US" dirty="0" err="1"/>
              <a:t>bumi</a:t>
            </a:r>
            <a:r>
              <a:rPr lang="en-US" dirty="0"/>
              <a:t>, air </a:t>
            </a:r>
            <a:r>
              <a:rPr lang="en-US" dirty="0" err="1"/>
              <a:t>terjun</a:t>
            </a:r>
            <a:r>
              <a:rPr lang="en-US" dirty="0"/>
              <a:t>, </a:t>
            </a:r>
            <a:r>
              <a:rPr lang="en-US" dirty="0" err="1"/>
              <a:t>sinar</a:t>
            </a:r>
            <a:r>
              <a:rPr lang="en-US" dirty="0"/>
              <a:t> </a:t>
            </a:r>
            <a:r>
              <a:rPr lang="en-US" dirty="0" err="1"/>
              <a:t>matahari</a:t>
            </a:r>
            <a:r>
              <a:rPr lang="en-US" dirty="0"/>
              <a:t>,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pasang</a:t>
            </a:r>
            <a:r>
              <a:rPr lang="en-US" dirty="0"/>
              <a:t> </a:t>
            </a:r>
            <a:r>
              <a:rPr lang="en-US" dirty="0" err="1"/>
              <a:t>surut</a:t>
            </a:r>
            <a:r>
              <a:rPr lang="en-US" dirty="0"/>
              <a:t> air </a:t>
            </a:r>
            <a:r>
              <a:rPr lang="en-US" dirty="0" err="1"/>
              <a:t>laut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kincir</a:t>
            </a:r>
            <a:r>
              <a:rPr lang="en-US" dirty="0"/>
              <a:t> </a:t>
            </a:r>
            <a:r>
              <a:rPr lang="en-US" dirty="0" err="1"/>
              <a:t>angin</a:t>
            </a:r>
            <a:r>
              <a:rPr lang="en-US" dirty="0" smtClean="0"/>
              <a:t>. </a:t>
            </a:r>
          </a:p>
          <a:p>
            <a:pPr marL="800100" indent="-514350">
              <a:buFont typeface="+mj-lt"/>
              <a:buAutoNum type="alphaLcParenR"/>
            </a:pP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;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yang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area </a:t>
            </a:r>
            <a:r>
              <a:rPr lang="en-US" dirty="0" err="1"/>
              <a:t>tanah</a:t>
            </a:r>
            <a:r>
              <a:rPr lang="en-US" dirty="0"/>
              <a:t> (</a:t>
            </a:r>
            <a:r>
              <a:rPr lang="en-US" dirty="0" err="1"/>
              <a:t>daratan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angkasa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193848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13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dirty="0"/>
              <a:t>3. </a:t>
            </a:r>
            <a:r>
              <a:rPr lang="en-US" sz="2700" dirty="0" err="1"/>
              <a:t>Berdasarkan</a:t>
            </a:r>
            <a:r>
              <a:rPr lang="en-US" sz="2700" dirty="0"/>
              <a:t> </a:t>
            </a:r>
            <a:r>
              <a:rPr lang="en-US" sz="2700" dirty="0" err="1"/>
              <a:t>Jenis</a:t>
            </a:r>
            <a:r>
              <a:rPr lang="en-US" sz="2700" dirty="0"/>
              <a:t> </a:t>
            </a:r>
            <a:endParaRPr lang="en-US" sz="2700" dirty="0" smtClean="0"/>
          </a:p>
          <a:p>
            <a:pPr marL="800100" indent="-514350">
              <a:buFont typeface="+mj-lt"/>
              <a:buAutoNum type="alphaLcParenR"/>
            </a:pPr>
            <a:r>
              <a:rPr lang="en-US" sz="2700" dirty="0" err="1"/>
              <a:t>Sumber</a:t>
            </a:r>
            <a:r>
              <a:rPr lang="en-US" sz="2700" dirty="0"/>
              <a:t> </a:t>
            </a:r>
            <a:r>
              <a:rPr lang="en-US" sz="2700" dirty="0" err="1"/>
              <a:t>daya</a:t>
            </a:r>
            <a:r>
              <a:rPr lang="en-US" sz="2700" dirty="0"/>
              <a:t> </a:t>
            </a:r>
            <a:r>
              <a:rPr lang="en-US" sz="2700" dirty="0" err="1"/>
              <a:t>alam</a:t>
            </a:r>
            <a:r>
              <a:rPr lang="en-US" sz="2700" dirty="0"/>
              <a:t> </a:t>
            </a:r>
            <a:r>
              <a:rPr lang="en-US" sz="2700" dirty="0" err="1"/>
              <a:t>nonhayati</a:t>
            </a:r>
            <a:r>
              <a:rPr lang="en-US" sz="2700" dirty="0"/>
              <a:t> (</a:t>
            </a:r>
            <a:r>
              <a:rPr lang="en-US" sz="2700" dirty="0" err="1"/>
              <a:t>abiotik</a:t>
            </a:r>
            <a:r>
              <a:rPr lang="en-US" sz="2700" dirty="0"/>
              <a:t>); </a:t>
            </a:r>
            <a:r>
              <a:rPr lang="en-US" sz="2700" dirty="0" err="1"/>
              <a:t>disebut</a:t>
            </a:r>
            <a:r>
              <a:rPr lang="en-US" sz="2700" dirty="0"/>
              <a:t> </a:t>
            </a:r>
            <a:r>
              <a:rPr lang="en-US" sz="2700" dirty="0" err="1"/>
              <a:t>juga</a:t>
            </a:r>
            <a:r>
              <a:rPr lang="en-US" sz="2700" dirty="0"/>
              <a:t> </a:t>
            </a:r>
            <a:r>
              <a:rPr lang="en-US" sz="2700" dirty="0" err="1"/>
              <a:t>sumber</a:t>
            </a:r>
            <a:r>
              <a:rPr lang="en-US" sz="2700" dirty="0"/>
              <a:t> </a:t>
            </a:r>
            <a:r>
              <a:rPr lang="en-US" sz="2700" dirty="0" err="1"/>
              <a:t>daya</a:t>
            </a:r>
            <a:r>
              <a:rPr lang="en-US" sz="2700" dirty="0"/>
              <a:t> </a:t>
            </a:r>
            <a:r>
              <a:rPr lang="en-US" sz="2700" dirty="0" err="1"/>
              <a:t>alam</a:t>
            </a:r>
            <a:r>
              <a:rPr lang="en-US" sz="2700" dirty="0"/>
              <a:t> </a:t>
            </a:r>
            <a:r>
              <a:rPr lang="en-US" sz="2700" dirty="0" err="1"/>
              <a:t>fisik</a:t>
            </a:r>
            <a:r>
              <a:rPr lang="en-US" sz="2700" dirty="0"/>
              <a:t>, </a:t>
            </a:r>
            <a:r>
              <a:rPr lang="en-US" sz="2700" dirty="0" err="1"/>
              <a:t>yaitu</a:t>
            </a:r>
            <a:r>
              <a:rPr lang="en-US" sz="2700" dirty="0"/>
              <a:t> </a:t>
            </a:r>
            <a:r>
              <a:rPr lang="en-US" sz="2700" dirty="0" err="1"/>
              <a:t>sumber</a:t>
            </a:r>
            <a:r>
              <a:rPr lang="en-US" sz="2700" dirty="0"/>
              <a:t> </a:t>
            </a:r>
            <a:r>
              <a:rPr lang="en-US" sz="2700" dirty="0" err="1"/>
              <a:t>daya</a:t>
            </a:r>
            <a:r>
              <a:rPr lang="en-US" sz="2700" dirty="0"/>
              <a:t> </a:t>
            </a:r>
            <a:r>
              <a:rPr lang="en-US" sz="2700" dirty="0" err="1"/>
              <a:t>alam</a:t>
            </a:r>
            <a:r>
              <a:rPr lang="en-US" sz="2700" dirty="0"/>
              <a:t> yang </a:t>
            </a:r>
            <a:r>
              <a:rPr lang="en-US" sz="2700" dirty="0" err="1"/>
              <a:t>berupa</a:t>
            </a:r>
            <a:r>
              <a:rPr lang="en-US" sz="2700" dirty="0"/>
              <a:t> </a:t>
            </a:r>
            <a:r>
              <a:rPr lang="en-US" sz="2700" dirty="0" err="1"/>
              <a:t>benda-benda</a:t>
            </a:r>
            <a:r>
              <a:rPr lang="en-US" sz="2700" dirty="0"/>
              <a:t> </a:t>
            </a:r>
            <a:r>
              <a:rPr lang="en-US" sz="2700" dirty="0" err="1"/>
              <a:t>mati</a:t>
            </a:r>
            <a:r>
              <a:rPr lang="en-US" sz="2700" dirty="0"/>
              <a:t>. </a:t>
            </a:r>
            <a:r>
              <a:rPr lang="en-US" sz="2700" dirty="0" err="1"/>
              <a:t>Misalnya</a:t>
            </a:r>
            <a:r>
              <a:rPr lang="en-US" sz="2700" dirty="0"/>
              <a:t> : </a:t>
            </a:r>
            <a:r>
              <a:rPr lang="en-US" sz="2700" dirty="0" err="1"/>
              <a:t>bahan</a:t>
            </a:r>
            <a:r>
              <a:rPr lang="en-US" sz="2700" dirty="0"/>
              <a:t> </a:t>
            </a:r>
            <a:r>
              <a:rPr lang="en-US" sz="2700" dirty="0" err="1"/>
              <a:t>tambang</a:t>
            </a:r>
            <a:r>
              <a:rPr lang="en-US" sz="2700" dirty="0"/>
              <a:t>, </a:t>
            </a:r>
            <a:r>
              <a:rPr lang="en-US" sz="2700" dirty="0" err="1"/>
              <a:t>tanah</a:t>
            </a:r>
            <a:r>
              <a:rPr lang="en-US" sz="2700" dirty="0"/>
              <a:t>, air, </a:t>
            </a:r>
            <a:r>
              <a:rPr lang="en-US" sz="2700" dirty="0" err="1"/>
              <a:t>dan</a:t>
            </a:r>
            <a:r>
              <a:rPr lang="en-US" sz="2700" dirty="0"/>
              <a:t> </a:t>
            </a:r>
            <a:r>
              <a:rPr lang="en-US" sz="2700" dirty="0" err="1"/>
              <a:t>kincir</a:t>
            </a:r>
            <a:r>
              <a:rPr lang="en-US" sz="2700" dirty="0"/>
              <a:t> </a:t>
            </a:r>
            <a:r>
              <a:rPr lang="en-US" sz="2700" dirty="0" err="1"/>
              <a:t>angin</a:t>
            </a:r>
            <a:r>
              <a:rPr lang="en-US" sz="2700" dirty="0"/>
              <a:t>. </a:t>
            </a:r>
            <a:endParaRPr lang="en-US" sz="2700" dirty="0" smtClean="0"/>
          </a:p>
          <a:p>
            <a:pPr marL="800100" indent="-514350">
              <a:buFont typeface="+mj-lt"/>
              <a:buAutoNum type="alphaLcParenR"/>
            </a:pPr>
            <a:r>
              <a:rPr lang="en-US" sz="2700" dirty="0" err="1"/>
              <a:t>Sumber</a:t>
            </a:r>
            <a:r>
              <a:rPr lang="en-US" sz="2700" dirty="0"/>
              <a:t> </a:t>
            </a:r>
            <a:r>
              <a:rPr lang="en-US" sz="2700" dirty="0" err="1"/>
              <a:t>daya</a:t>
            </a:r>
            <a:r>
              <a:rPr lang="en-US" sz="2700" dirty="0"/>
              <a:t> </a:t>
            </a:r>
            <a:r>
              <a:rPr lang="en-US" sz="2700" dirty="0" err="1"/>
              <a:t>alam</a:t>
            </a:r>
            <a:r>
              <a:rPr lang="en-US" sz="2700" dirty="0"/>
              <a:t> </a:t>
            </a:r>
            <a:r>
              <a:rPr lang="en-US" sz="2700" dirty="0" err="1"/>
              <a:t>hayati</a:t>
            </a:r>
            <a:r>
              <a:rPr lang="en-US" sz="2700" dirty="0"/>
              <a:t> (</a:t>
            </a:r>
            <a:r>
              <a:rPr lang="en-US" sz="2700" dirty="0" err="1"/>
              <a:t>biotik</a:t>
            </a:r>
            <a:r>
              <a:rPr lang="en-US" sz="2700" dirty="0"/>
              <a:t>); </a:t>
            </a:r>
            <a:r>
              <a:rPr lang="en-US" sz="2700" dirty="0" err="1"/>
              <a:t>disebut</a:t>
            </a:r>
            <a:r>
              <a:rPr lang="en-US" sz="2700" dirty="0"/>
              <a:t> </a:t>
            </a:r>
            <a:r>
              <a:rPr lang="en-US" sz="2700" dirty="0" err="1"/>
              <a:t>juga</a:t>
            </a:r>
            <a:r>
              <a:rPr lang="en-US" sz="2700" dirty="0"/>
              <a:t> </a:t>
            </a:r>
            <a:r>
              <a:rPr lang="en-US" sz="2700" dirty="0" err="1"/>
              <a:t>sumber</a:t>
            </a:r>
            <a:r>
              <a:rPr lang="en-US" sz="2700" dirty="0"/>
              <a:t> </a:t>
            </a:r>
            <a:r>
              <a:rPr lang="en-US" sz="2700" dirty="0" err="1"/>
              <a:t>daya</a:t>
            </a:r>
            <a:r>
              <a:rPr lang="en-US" sz="2700" dirty="0"/>
              <a:t> </a:t>
            </a:r>
            <a:r>
              <a:rPr lang="en-US" sz="2700" dirty="0" err="1"/>
              <a:t>alam</a:t>
            </a:r>
            <a:r>
              <a:rPr lang="en-US" sz="2700" dirty="0"/>
              <a:t> yang </a:t>
            </a:r>
            <a:r>
              <a:rPr lang="en-US" sz="2700" dirty="0" err="1"/>
              <a:t>berupa</a:t>
            </a:r>
            <a:r>
              <a:rPr lang="en-US" sz="2700" dirty="0"/>
              <a:t> </a:t>
            </a:r>
            <a:r>
              <a:rPr lang="en-US" sz="2700" dirty="0" err="1"/>
              <a:t>mahkluk</a:t>
            </a:r>
            <a:r>
              <a:rPr lang="en-US" sz="2700" dirty="0"/>
              <a:t> </a:t>
            </a:r>
            <a:r>
              <a:rPr lang="en-US" sz="2700" dirty="0" err="1"/>
              <a:t>hidup</a:t>
            </a:r>
            <a:r>
              <a:rPr lang="en-US" sz="2700" dirty="0"/>
              <a:t>. </a:t>
            </a:r>
            <a:r>
              <a:rPr lang="en-US" sz="2700" dirty="0" err="1"/>
              <a:t>Misalnya</a:t>
            </a:r>
            <a:r>
              <a:rPr lang="en-US" sz="2700" dirty="0"/>
              <a:t> : </a:t>
            </a:r>
            <a:r>
              <a:rPr lang="en-US" sz="2700" dirty="0" err="1"/>
              <a:t>hewan</a:t>
            </a:r>
            <a:r>
              <a:rPr lang="en-US" sz="2700" dirty="0"/>
              <a:t>, </a:t>
            </a:r>
            <a:r>
              <a:rPr lang="en-US" sz="2700" dirty="0" err="1"/>
              <a:t>tumbuhan</a:t>
            </a:r>
            <a:r>
              <a:rPr lang="en-US" sz="2700" dirty="0"/>
              <a:t>, </a:t>
            </a:r>
            <a:r>
              <a:rPr lang="en-US" sz="2700" dirty="0" err="1"/>
              <a:t>mikroba</a:t>
            </a:r>
            <a:r>
              <a:rPr lang="en-US" sz="2700" dirty="0"/>
              <a:t>, </a:t>
            </a:r>
            <a:r>
              <a:rPr lang="en-US" sz="2700" dirty="0" err="1"/>
              <a:t>dan</a:t>
            </a:r>
            <a:r>
              <a:rPr lang="en-US" sz="2700" dirty="0"/>
              <a:t> </a:t>
            </a:r>
            <a:r>
              <a:rPr lang="en-US" sz="2700" dirty="0" err="1"/>
              <a:t>manusia</a:t>
            </a:r>
            <a:r>
              <a:rPr lang="en-US" sz="2700" dirty="0"/>
              <a:t>. </a:t>
            </a:r>
            <a:endParaRPr lang="en-US" sz="2700" dirty="0" smtClean="0"/>
          </a:p>
        </p:txBody>
      </p:sp>
    </p:spTree>
    <p:extLst>
      <p:ext uri="{BB962C8B-B14F-4D97-AF65-F5344CB8AC3E}">
        <p14:creationId xmlns:p14="http://schemas.microsoft.com/office/powerpoint/2010/main" val="28994230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Aneka </a:t>
            </a:r>
            <a:r>
              <a:rPr lang="en-US" dirty="0" err="1"/>
              <a:t>Ragam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Pemanfaatannya</a:t>
            </a:r>
            <a:r>
              <a:rPr lang="en-US" dirty="0"/>
              <a:t> (</a:t>
            </a:r>
            <a:r>
              <a:rPr lang="en-US" dirty="0" err="1"/>
              <a:t>Kaligis</a:t>
            </a:r>
            <a:r>
              <a:rPr lang="en-US" dirty="0"/>
              <a:t>, 1986)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700" dirty="0"/>
              <a:t>1. Sumber </a:t>
            </a:r>
            <a:r>
              <a:rPr lang="sv-SE" sz="2700" dirty="0" smtClean="0"/>
              <a:t>Makanan </a:t>
            </a:r>
            <a:r>
              <a:rPr lang="sv-SE" sz="2700" dirty="0"/>
              <a:t>dan </a:t>
            </a:r>
            <a:r>
              <a:rPr lang="sv-SE" sz="2700" dirty="0" smtClean="0"/>
              <a:t>Obat-obatan</a:t>
            </a:r>
          </a:p>
          <a:p>
            <a:r>
              <a:rPr lang="en-US" sz="2700" dirty="0" smtClean="0"/>
              <a:t>SDA </a:t>
            </a:r>
            <a:r>
              <a:rPr lang="en-US" sz="2700" dirty="0" err="1"/>
              <a:t>hayati</a:t>
            </a:r>
            <a:r>
              <a:rPr lang="en-US" sz="2700" dirty="0"/>
              <a:t> </a:t>
            </a:r>
            <a:r>
              <a:rPr lang="en-US" sz="2700" dirty="0" err="1"/>
              <a:t>dan</a:t>
            </a:r>
            <a:r>
              <a:rPr lang="en-US" sz="2700" dirty="0"/>
              <a:t> </a:t>
            </a:r>
            <a:r>
              <a:rPr lang="en-US" sz="2700" dirty="0" err="1"/>
              <a:t>nabati</a:t>
            </a:r>
            <a:r>
              <a:rPr lang="en-US" sz="2700" dirty="0"/>
              <a:t> yang </a:t>
            </a:r>
            <a:r>
              <a:rPr lang="en-US" sz="2700" dirty="0" err="1"/>
              <a:t>berasal</a:t>
            </a:r>
            <a:r>
              <a:rPr lang="en-US" sz="2700" dirty="0"/>
              <a:t> </a:t>
            </a:r>
            <a:r>
              <a:rPr lang="en-US" sz="2700" dirty="0" err="1"/>
              <a:t>dari</a:t>
            </a:r>
            <a:r>
              <a:rPr lang="en-US" sz="2700" dirty="0"/>
              <a:t> </a:t>
            </a:r>
            <a:r>
              <a:rPr lang="en-US" sz="2700" dirty="0" err="1"/>
              <a:t>tumbuh-tumbuhan</a:t>
            </a:r>
            <a:r>
              <a:rPr lang="en-US" sz="2700" dirty="0"/>
              <a:t> </a:t>
            </a:r>
            <a:r>
              <a:rPr lang="en-US" sz="2700" dirty="0" err="1"/>
              <a:t>dan</a:t>
            </a:r>
            <a:r>
              <a:rPr lang="en-US" sz="2700" dirty="0"/>
              <a:t> </a:t>
            </a:r>
            <a:r>
              <a:rPr lang="en-US" sz="2700" dirty="0" err="1"/>
              <a:t>hewan</a:t>
            </a:r>
            <a:r>
              <a:rPr lang="en-US" sz="2700" dirty="0"/>
              <a:t>, </a:t>
            </a:r>
            <a:r>
              <a:rPr lang="en-US" sz="2700" dirty="0" err="1"/>
              <a:t>contoh</a:t>
            </a:r>
            <a:r>
              <a:rPr lang="en-US" sz="2700" dirty="0"/>
              <a:t> </a:t>
            </a:r>
            <a:r>
              <a:rPr lang="en-US" sz="2700" dirty="0" err="1"/>
              <a:t>untuk</a:t>
            </a:r>
            <a:r>
              <a:rPr lang="en-US" sz="2700" dirty="0"/>
              <a:t> </a:t>
            </a:r>
            <a:r>
              <a:rPr lang="en-US" sz="2700" dirty="0" err="1"/>
              <a:t>sumber</a:t>
            </a:r>
            <a:r>
              <a:rPr lang="en-US" sz="2700" dirty="0"/>
              <a:t> </a:t>
            </a:r>
            <a:r>
              <a:rPr lang="en-US" sz="2700" dirty="0" err="1"/>
              <a:t>makanan</a:t>
            </a:r>
            <a:r>
              <a:rPr lang="en-US" sz="2700" dirty="0"/>
              <a:t> </a:t>
            </a:r>
            <a:r>
              <a:rPr lang="en-US" sz="2700" dirty="0" err="1"/>
              <a:t>antara</a:t>
            </a:r>
            <a:r>
              <a:rPr lang="en-US" sz="2700" dirty="0"/>
              <a:t> lain </a:t>
            </a:r>
            <a:r>
              <a:rPr lang="en-US" sz="2700" dirty="0" err="1"/>
              <a:t>hewan</a:t>
            </a:r>
            <a:r>
              <a:rPr lang="en-US" sz="2700" dirty="0"/>
              <a:t> – </a:t>
            </a:r>
            <a:r>
              <a:rPr lang="en-US" sz="2700" dirty="0" err="1"/>
              <a:t>hewan</a:t>
            </a:r>
            <a:r>
              <a:rPr lang="en-US" sz="2700" dirty="0"/>
              <a:t> </a:t>
            </a:r>
            <a:r>
              <a:rPr lang="en-US" sz="2700" dirty="0" err="1"/>
              <a:t>ternak</a:t>
            </a:r>
            <a:r>
              <a:rPr lang="en-US" sz="2700" dirty="0"/>
              <a:t>, </a:t>
            </a:r>
            <a:r>
              <a:rPr lang="en-US" sz="2700" dirty="0" err="1"/>
              <a:t>berbagai</a:t>
            </a:r>
            <a:r>
              <a:rPr lang="en-US" sz="2700" dirty="0"/>
              <a:t> </a:t>
            </a:r>
            <a:r>
              <a:rPr lang="en-US" sz="2700" dirty="0" err="1"/>
              <a:t>umbi</a:t>
            </a:r>
            <a:r>
              <a:rPr lang="en-US" sz="2700" dirty="0"/>
              <a:t> – </a:t>
            </a:r>
            <a:r>
              <a:rPr lang="en-US" sz="2700" dirty="0" err="1"/>
              <a:t>umbian</a:t>
            </a:r>
            <a:r>
              <a:rPr lang="en-US" sz="2700" dirty="0"/>
              <a:t>, </a:t>
            </a:r>
            <a:r>
              <a:rPr lang="en-US" sz="2700" dirty="0" err="1"/>
              <a:t>berbagai</a:t>
            </a:r>
            <a:r>
              <a:rPr lang="en-US" sz="2700" dirty="0"/>
              <a:t> </a:t>
            </a:r>
            <a:r>
              <a:rPr lang="en-US" sz="2700" dirty="0" err="1"/>
              <a:t>jenis</a:t>
            </a:r>
            <a:r>
              <a:rPr lang="en-US" sz="2700" dirty="0"/>
              <a:t> </a:t>
            </a:r>
            <a:r>
              <a:rPr lang="en-US" sz="2700" dirty="0" err="1"/>
              <a:t>biji</a:t>
            </a:r>
            <a:r>
              <a:rPr lang="en-US" sz="2700" dirty="0"/>
              <a:t> – </a:t>
            </a:r>
            <a:r>
              <a:rPr lang="en-US" sz="2700" dirty="0" err="1"/>
              <a:t>bijian</a:t>
            </a:r>
            <a:r>
              <a:rPr lang="en-US" sz="2700" dirty="0"/>
              <a:t> </a:t>
            </a:r>
            <a:r>
              <a:rPr lang="en-US" sz="2700" dirty="0" err="1"/>
              <a:t>dan</a:t>
            </a:r>
            <a:r>
              <a:rPr lang="en-US" sz="2700" dirty="0"/>
              <a:t> </a:t>
            </a:r>
            <a:r>
              <a:rPr lang="en-US" sz="2700" dirty="0" err="1"/>
              <a:t>sebagainya</a:t>
            </a:r>
            <a:r>
              <a:rPr lang="en-US" sz="2700" dirty="0"/>
              <a:t>. </a:t>
            </a:r>
            <a:r>
              <a:rPr lang="en-US" sz="2700" dirty="0" err="1"/>
              <a:t>Sedangkan</a:t>
            </a:r>
            <a:r>
              <a:rPr lang="en-US" sz="2700" dirty="0"/>
              <a:t> </a:t>
            </a:r>
            <a:r>
              <a:rPr lang="en-US" sz="2700" dirty="0" err="1"/>
              <a:t>untuk</a:t>
            </a:r>
            <a:r>
              <a:rPr lang="en-US" sz="2700" dirty="0"/>
              <a:t> </a:t>
            </a:r>
            <a:r>
              <a:rPr lang="en-US" sz="2700" dirty="0" err="1"/>
              <a:t>sumber</a:t>
            </a:r>
            <a:r>
              <a:rPr lang="en-US" sz="2700" dirty="0"/>
              <a:t> </a:t>
            </a:r>
            <a:r>
              <a:rPr lang="en-US" sz="2700" dirty="0" err="1"/>
              <a:t>obat</a:t>
            </a:r>
            <a:r>
              <a:rPr lang="en-US" sz="2700" dirty="0"/>
              <a:t> – </a:t>
            </a:r>
            <a:r>
              <a:rPr lang="en-US" sz="2700" dirty="0" err="1"/>
              <a:t>obatan</a:t>
            </a:r>
            <a:r>
              <a:rPr lang="en-US" sz="2700" dirty="0"/>
              <a:t> </a:t>
            </a:r>
            <a:r>
              <a:rPr lang="en-US" sz="2700" dirty="0" err="1"/>
              <a:t>antara</a:t>
            </a:r>
            <a:r>
              <a:rPr lang="en-US" sz="2700" dirty="0"/>
              <a:t> lain </a:t>
            </a:r>
            <a:r>
              <a:rPr lang="en-US" sz="2700" dirty="0" err="1"/>
              <a:t>jahe</a:t>
            </a:r>
            <a:r>
              <a:rPr lang="en-US" sz="2700" dirty="0"/>
              <a:t>, </a:t>
            </a:r>
            <a:r>
              <a:rPr lang="en-US" sz="2700" dirty="0" err="1"/>
              <a:t>lempuyang</a:t>
            </a:r>
            <a:r>
              <a:rPr lang="en-US" sz="2700" dirty="0"/>
              <a:t>, </a:t>
            </a:r>
            <a:r>
              <a:rPr lang="en-US" sz="2700" dirty="0" err="1"/>
              <a:t>pasak</a:t>
            </a:r>
            <a:r>
              <a:rPr lang="en-US" sz="2700" dirty="0"/>
              <a:t> </a:t>
            </a:r>
            <a:r>
              <a:rPr lang="en-US" sz="2700" dirty="0" err="1"/>
              <a:t>bumi</a:t>
            </a:r>
            <a:r>
              <a:rPr lang="en-US" sz="2700" dirty="0"/>
              <a:t>, </a:t>
            </a:r>
            <a:r>
              <a:rPr lang="en-US" sz="2700" dirty="0" err="1"/>
              <a:t>laos</a:t>
            </a:r>
            <a:r>
              <a:rPr lang="en-US" sz="2700" dirty="0"/>
              <a:t>, </a:t>
            </a:r>
            <a:r>
              <a:rPr lang="en-US" sz="2700" dirty="0" err="1"/>
              <a:t>dan</a:t>
            </a:r>
            <a:r>
              <a:rPr lang="en-US" sz="2700" dirty="0"/>
              <a:t> </a:t>
            </a:r>
            <a:r>
              <a:rPr lang="en-US" sz="2700" dirty="0" err="1" smtClean="0"/>
              <a:t>sebagainya</a:t>
            </a:r>
            <a:r>
              <a:rPr lang="en-US" sz="2700" dirty="0" smtClean="0"/>
              <a:t>.</a:t>
            </a:r>
          </a:p>
          <a:p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4697046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endParaRPr lang="en-US" dirty="0" smtClean="0"/>
          </a:p>
          <a:p>
            <a:pPr marL="800100" indent="-514350">
              <a:buFont typeface="+mj-lt"/>
              <a:buAutoNum type="alphaLcParenR"/>
            </a:pPr>
            <a:r>
              <a:rPr lang="en-US" dirty="0" smtClean="0"/>
              <a:t>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contohnya</a:t>
            </a:r>
            <a:r>
              <a:rPr lang="en-US" dirty="0"/>
              <a:t> </a:t>
            </a:r>
            <a:r>
              <a:rPr lang="en-US" dirty="0" err="1"/>
              <a:t>minyak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, gas </a:t>
            </a:r>
            <a:r>
              <a:rPr lang="en-US" dirty="0" err="1"/>
              <a:t>bumi</a:t>
            </a:r>
            <a:r>
              <a:rPr lang="en-US" dirty="0"/>
              <a:t>, </a:t>
            </a:r>
            <a:r>
              <a:rPr lang="en-US" dirty="0" err="1"/>
              <a:t>batu</a:t>
            </a:r>
            <a:r>
              <a:rPr lang="en-US" dirty="0"/>
              <a:t> </a:t>
            </a:r>
            <a:r>
              <a:rPr lang="en-US" dirty="0" err="1"/>
              <a:t>bara</a:t>
            </a:r>
            <a:r>
              <a:rPr lang="en-US" dirty="0"/>
              <a:t>; </a:t>
            </a:r>
            <a:endParaRPr lang="en-US" dirty="0" smtClean="0"/>
          </a:p>
          <a:p>
            <a:pPr marL="800100" indent="-514350">
              <a:buFont typeface="+mj-lt"/>
              <a:buAutoNum type="alphaLcParenR"/>
            </a:pPr>
            <a:r>
              <a:rPr lang="en-US" dirty="0" smtClean="0"/>
              <a:t>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 </a:t>
            </a:r>
            <a:r>
              <a:rPr lang="en-US" dirty="0" err="1"/>
              <a:t>contohnya</a:t>
            </a:r>
            <a:r>
              <a:rPr lang="en-US" dirty="0"/>
              <a:t> </a:t>
            </a:r>
            <a:r>
              <a:rPr lang="en-US" dirty="0" err="1"/>
              <a:t>matahari</a:t>
            </a:r>
            <a:r>
              <a:rPr lang="en-US" dirty="0"/>
              <a:t>, </a:t>
            </a:r>
            <a:r>
              <a:rPr lang="en-US" dirty="0" err="1"/>
              <a:t>angin</a:t>
            </a:r>
            <a:r>
              <a:rPr lang="en-US" dirty="0"/>
              <a:t>; </a:t>
            </a:r>
            <a:endParaRPr lang="en-US" dirty="0" smtClean="0"/>
          </a:p>
          <a:p>
            <a:pPr marL="800100" indent="-514350">
              <a:buFont typeface="+mj-lt"/>
              <a:buAutoNum type="alphaLcParenR"/>
            </a:pPr>
            <a:r>
              <a:rPr lang="en-US" dirty="0" smtClean="0"/>
              <a:t>Air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pembangkit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listrik</a:t>
            </a:r>
            <a:r>
              <a:rPr lang="en-US" dirty="0"/>
              <a:t>; </a:t>
            </a:r>
            <a:endParaRPr lang="en-US" dirty="0" smtClean="0"/>
          </a:p>
          <a:p>
            <a:pPr marL="800100" indent="-514350">
              <a:buFont typeface="+mj-lt"/>
              <a:buAutoNum type="alphaLcParenR"/>
            </a:pPr>
            <a:r>
              <a:rPr lang="en-US" dirty="0" smtClean="0"/>
              <a:t>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biomas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kayu</a:t>
            </a:r>
            <a:r>
              <a:rPr lang="en-US" dirty="0"/>
              <a:t>, ranting, </a:t>
            </a:r>
            <a:r>
              <a:rPr lang="en-US" dirty="0" err="1"/>
              <a:t>zat-zat</a:t>
            </a:r>
            <a:r>
              <a:rPr lang="en-US" dirty="0"/>
              <a:t> </a:t>
            </a:r>
            <a:r>
              <a:rPr lang="en-US" dirty="0" err="1"/>
              <a:t>pati</a:t>
            </a:r>
            <a:r>
              <a:rPr lang="en-US" dirty="0"/>
              <a:t>, </a:t>
            </a:r>
            <a:r>
              <a:rPr lang="en-US" dirty="0" err="1"/>
              <a:t>gula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getah-getahan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tumbuh-tumbuhan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3695285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7037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/>
              <a:t>Devisa</a:t>
            </a:r>
            <a:r>
              <a:rPr lang="en-US" dirty="0"/>
              <a:t> </a:t>
            </a:r>
            <a:r>
              <a:rPr lang="en-US" dirty="0" smtClean="0"/>
              <a:t>Negara</a:t>
            </a:r>
          </a:p>
          <a:p>
            <a:pPr marL="800100" indent="-514350">
              <a:buFont typeface="+mj-lt"/>
              <a:buAutoNum type="alphaLcParenR"/>
            </a:pP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biotik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hasil-hasil</a:t>
            </a:r>
            <a:r>
              <a:rPr lang="en-US" dirty="0"/>
              <a:t> </a:t>
            </a:r>
            <a:r>
              <a:rPr lang="en-US" dirty="0" err="1"/>
              <a:t>perkebunan</a:t>
            </a:r>
            <a:r>
              <a:rPr lang="en-US" dirty="0"/>
              <a:t> (</a:t>
            </a:r>
            <a:r>
              <a:rPr lang="en-US" dirty="0" err="1"/>
              <a:t>teh</a:t>
            </a:r>
            <a:r>
              <a:rPr lang="en-US" dirty="0"/>
              <a:t>, </a:t>
            </a:r>
            <a:r>
              <a:rPr lang="en-US" dirty="0" err="1"/>
              <a:t>karet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lain-lain), </a:t>
            </a:r>
            <a:r>
              <a:rPr lang="en-US" dirty="0" err="1"/>
              <a:t>kehutanan</a:t>
            </a:r>
            <a:r>
              <a:rPr lang="en-US" dirty="0"/>
              <a:t> (</a:t>
            </a:r>
            <a:r>
              <a:rPr lang="en-US" dirty="0" err="1"/>
              <a:t>kayu</a:t>
            </a:r>
            <a:r>
              <a:rPr lang="en-US" dirty="0"/>
              <a:t>, </a:t>
            </a:r>
            <a:r>
              <a:rPr lang="en-US" dirty="0" err="1"/>
              <a:t>rotan</a:t>
            </a:r>
            <a:r>
              <a:rPr lang="en-US" dirty="0"/>
              <a:t>, </a:t>
            </a:r>
            <a:r>
              <a:rPr lang="en-US" dirty="0" err="1"/>
              <a:t>damar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lain-lain); </a:t>
            </a:r>
            <a:endParaRPr lang="en-US" dirty="0" smtClean="0"/>
          </a:p>
          <a:p>
            <a:pPr marL="800100" indent="-514350">
              <a:buFont typeface="+mj-lt"/>
              <a:buAutoNum type="alphaLcParenR"/>
            </a:pP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minyak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, gas </a:t>
            </a:r>
            <a:r>
              <a:rPr lang="en-US" dirty="0" err="1"/>
              <a:t>bumi</a:t>
            </a:r>
            <a:r>
              <a:rPr lang="en-US" dirty="0"/>
              <a:t>, </a:t>
            </a:r>
            <a:r>
              <a:rPr lang="en-US" dirty="0" err="1"/>
              <a:t>batu</a:t>
            </a:r>
            <a:r>
              <a:rPr lang="en-US" dirty="0"/>
              <a:t> </a:t>
            </a:r>
            <a:r>
              <a:rPr lang="en-US" dirty="0" err="1"/>
              <a:t>bara</a:t>
            </a:r>
            <a:r>
              <a:rPr lang="en-US" dirty="0"/>
              <a:t>, </a:t>
            </a:r>
            <a:r>
              <a:rPr lang="en-US" dirty="0" err="1"/>
              <a:t>besi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mineral </a:t>
            </a:r>
            <a:r>
              <a:rPr lang="en-US" dirty="0" err="1"/>
              <a:t>lainnya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endParaRPr lang="en-US" dirty="0" smtClean="0"/>
          </a:p>
          <a:p>
            <a:pPr marL="800100" indent="-514350">
              <a:buFont typeface="+mj-lt"/>
              <a:buAutoNum type="alphaLcParenR"/>
            </a:pP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laut</a:t>
            </a:r>
            <a:r>
              <a:rPr lang="en-US" dirty="0"/>
              <a:t> (air) </a:t>
            </a:r>
            <a:r>
              <a:rPr lang="en-US" dirty="0" err="1"/>
              <a:t>misanya</a:t>
            </a:r>
            <a:r>
              <a:rPr lang="en-US" dirty="0"/>
              <a:t> </a:t>
            </a:r>
            <a:r>
              <a:rPr lang="en-US" dirty="0" err="1"/>
              <a:t>udang</a:t>
            </a:r>
            <a:r>
              <a:rPr lang="en-US" dirty="0"/>
              <a:t>, </a:t>
            </a:r>
            <a:r>
              <a:rPr lang="en-US" dirty="0" err="1"/>
              <a:t>beraneka</a:t>
            </a:r>
            <a:r>
              <a:rPr lang="en-US" dirty="0"/>
              <a:t> </a:t>
            </a:r>
            <a:r>
              <a:rPr lang="en-US" dirty="0" err="1"/>
              <a:t>ragam</a:t>
            </a:r>
            <a:r>
              <a:rPr lang="en-US" dirty="0"/>
              <a:t> </a:t>
            </a:r>
            <a:r>
              <a:rPr lang="en-US" dirty="0" err="1"/>
              <a:t>ikan</a:t>
            </a:r>
            <a:r>
              <a:rPr lang="en-US" dirty="0"/>
              <a:t>, </a:t>
            </a:r>
            <a:r>
              <a:rPr lang="en-US" dirty="0" err="1"/>
              <a:t>rumput</a:t>
            </a:r>
            <a:r>
              <a:rPr lang="en-US" dirty="0"/>
              <a:t> </a:t>
            </a:r>
            <a:r>
              <a:rPr lang="en-US" dirty="0" err="1"/>
              <a:t>laut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lain-lain.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66604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705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Plasma </a:t>
            </a:r>
            <a:r>
              <a:rPr lang="en-US" dirty="0" err="1" smtClean="0"/>
              <a:t>Nutfah</a:t>
            </a:r>
            <a:r>
              <a:rPr lang="en-US" dirty="0" smtClean="0"/>
              <a:t> (</a:t>
            </a:r>
            <a:r>
              <a:rPr lang="en-US" dirty="0" err="1" smtClean="0"/>
              <a:t>keanekaragaman</a:t>
            </a:r>
            <a:r>
              <a:rPr lang="en-US" dirty="0" smtClean="0"/>
              <a:t> </a:t>
            </a:r>
            <a:r>
              <a:rPr lang="en-US" dirty="0" err="1" smtClean="0"/>
              <a:t>hayati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/>
              <a:t>biologis</a:t>
            </a:r>
            <a:r>
              <a:rPr lang="en-US" dirty="0"/>
              <a:t> yang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hutan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gudang</a:t>
            </a:r>
            <a:r>
              <a:rPr lang="en-US" dirty="0"/>
              <a:t> plasma </a:t>
            </a:r>
            <a:r>
              <a:rPr lang="en-US" dirty="0" err="1"/>
              <a:t>nutfah</a:t>
            </a:r>
            <a:r>
              <a:rPr lang="en-US" dirty="0"/>
              <a:t>. Plasma </a:t>
            </a:r>
            <a:r>
              <a:rPr lang="en-US" dirty="0" err="1"/>
              <a:t>nutfah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-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unggul</a:t>
            </a:r>
            <a:r>
              <a:rPr lang="en-US" dirty="0"/>
              <a:t> yang </a:t>
            </a:r>
            <a:r>
              <a:rPr lang="en-US" dirty="0" err="1"/>
              <a:t>diwariskan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turun</a:t>
            </a:r>
            <a:r>
              <a:rPr lang="en-US" dirty="0"/>
              <a:t> </a:t>
            </a:r>
            <a:r>
              <a:rPr lang="en-US" dirty="0" err="1"/>
              <a:t>temurun</a:t>
            </a:r>
            <a:r>
              <a:rPr lang="en-US" dirty="0" smtClean="0"/>
              <a:t>.</a:t>
            </a:r>
          </a:p>
          <a:p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yang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peranan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,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contohnya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pace (</a:t>
            </a:r>
            <a:r>
              <a:rPr lang="en-US" dirty="0" err="1"/>
              <a:t>mengkudu</a:t>
            </a:r>
            <a:r>
              <a:rPr lang="en-US" dirty="0"/>
              <a:t>) yang </a:t>
            </a:r>
            <a:r>
              <a:rPr lang="en-US" dirty="0" err="1"/>
              <a:t>semula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dimanfaatkan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khasiat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kebugaran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,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mengobati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err="1" smtClean="0"/>
              <a:t>Tanaman</a:t>
            </a:r>
            <a:r>
              <a:rPr lang="en-US" dirty="0" smtClean="0"/>
              <a:t> </a:t>
            </a:r>
            <a:r>
              <a:rPr lang="en-US" dirty="0"/>
              <a:t>mamba (</a:t>
            </a:r>
            <a:r>
              <a:rPr lang="en-US" dirty="0" err="1"/>
              <a:t>Azadirakhta</a:t>
            </a:r>
            <a:r>
              <a:rPr lang="en-US" dirty="0"/>
              <a:t> </a:t>
            </a:r>
            <a:r>
              <a:rPr lang="en-US" dirty="0" err="1"/>
              <a:t>indica</a:t>
            </a:r>
            <a:r>
              <a:rPr lang="en-US" dirty="0"/>
              <a:t>)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pagar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azadirakhtin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peranan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anti </a:t>
            </a:r>
            <a:r>
              <a:rPr lang="en-US" dirty="0" err="1"/>
              <a:t>hama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anti </a:t>
            </a:r>
            <a:r>
              <a:rPr lang="en-US" dirty="0" err="1"/>
              <a:t>bakteri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Adapula</a:t>
            </a:r>
            <a:r>
              <a:rPr lang="en-US" dirty="0" smtClean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gangga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kandungan</a:t>
            </a:r>
            <a:r>
              <a:rPr lang="en-US" dirty="0"/>
              <a:t> protein </a:t>
            </a:r>
            <a:r>
              <a:rPr lang="en-US" dirty="0" err="1"/>
              <a:t>tinggi</a:t>
            </a:r>
            <a:r>
              <a:rPr lang="en-US" dirty="0"/>
              <a:t>,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 Chlorella. (</a:t>
            </a:r>
            <a:r>
              <a:rPr lang="en-US" dirty="0" err="1"/>
              <a:t>Syamsuri</a:t>
            </a:r>
            <a:r>
              <a:rPr lang="en-US" dirty="0"/>
              <a:t>, 2002)</a:t>
            </a:r>
          </a:p>
        </p:txBody>
      </p:sp>
    </p:spTree>
    <p:extLst>
      <p:ext uri="{BB962C8B-B14F-4D97-AF65-F5344CB8AC3E}">
        <p14:creationId xmlns:p14="http://schemas.microsoft.com/office/powerpoint/2010/main" val="40495882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Pemanfaatan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diperbaharui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SDA yang tak dapat diperbaharui di bumi ini jumlahnya terbatas; logam, mineral, minyak bumi dan batu </a:t>
            </a:r>
            <a:r>
              <a:rPr lang="sv-SE" dirty="0" smtClean="0"/>
              <a:t>bara.</a:t>
            </a:r>
          </a:p>
          <a:p>
            <a:r>
              <a:rPr lang="en-US" dirty="0"/>
              <a:t>Agar </a:t>
            </a:r>
            <a:r>
              <a:rPr lang="en-US" dirty="0" err="1"/>
              <a:t>generasi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kehilangan</a:t>
            </a:r>
            <a:r>
              <a:rPr lang="en-US" dirty="0"/>
              <a:t> </a:t>
            </a:r>
            <a:r>
              <a:rPr lang="en-US" dirty="0" err="1"/>
              <a:t>haknya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konservasi</a:t>
            </a:r>
            <a:r>
              <a:rPr lang="en-US" dirty="0"/>
              <a:t> SDA. </a:t>
            </a:r>
            <a:r>
              <a:rPr lang="en-US" dirty="0" err="1"/>
              <a:t>Konservasi</a:t>
            </a:r>
            <a:r>
              <a:rPr lang="en-US" dirty="0"/>
              <a:t>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memelihara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mengelola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penghematan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, </a:t>
            </a:r>
            <a:r>
              <a:rPr lang="en-US" dirty="0" err="1"/>
              <a:t>pendaurulangan</a:t>
            </a:r>
            <a:r>
              <a:rPr lang="en-US" dirty="0"/>
              <a:t> (</a:t>
            </a:r>
            <a:r>
              <a:rPr lang="en-US" i="1" dirty="0"/>
              <a:t>recycle</a:t>
            </a:r>
            <a:r>
              <a:rPr lang="en-US" dirty="0"/>
              <a:t>), </a:t>
            </a:r>
            <a:r>
              <a:rPr lang="en-US" dirty="0" err="1"/>
              <a:t>penggunaulangan</a:t>
            </a:r>
            <a:r>
              <a:rPr lang="en-US" dirty="0"/>
              <a:t> (</a:t>
            </a:r>
            <a:r>
              <a:rPr lang="en-US" i="1" dirty="0"/>
              <a:t>reuse</a:t>
            </a:r>
            <a:r>
              <a:rPr lang="en-US" dirty="0"/>
              <a:t>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(</a:t>
            </a:r>
            <a:r>
              <a:rPr lang="en-US" i="1" dirty="0"/>
              <a:t>repair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06622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7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Republik</a:t>
            </a:r>
            <a:r>
              <a:rPr lang="en-US" dirty="0"/>
              <a:t> Indonesia </a:t>
            </a:r>
            <a:r>
              <a:rPr lang="en-US" dirty="0" err="1"/>
              <a:t>nomor</a:t>
            </a:r>
            <a:r>
              <a:rPr lang="en-US" dirty="0"/>
              <a:t> 4 </a:t>
            </a:r>
            <a:r>
              <a:rPr lang="en-US" dirty="0" err="1"/>
              <a:t>tahun</a:t>
            </a:r>
            <a:r>
              <a:rPr lang="en-US" dirty="0"/>
              <a:t> 1982,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ketentuan-ketentuan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, Bab I </a:t>
            </a:r>
            <a:r>
              <a:rPr lang="en-US" dirty="0" err="1"/>
              <a:t>pasal</a:t>
            </a:r>
            <a:r>
              <a:rPr lang="en-US" dirty="0"/>
              <a:t> I </a:t>
            </a:r>
            <a:r>
              <a:rPr lang="en-US" dirty="0" err="1"/>
              <a:t>dirumuskan</a:t>
            </a:r>
            <a:r>
              <a:rPr lang="en-US" dirty="0"/>
              <a:t>: “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, </a:t>
            </a:r>
            <a:r>
              <a:rPr lang="en-US" dirty="0" err="1"/>
              <a:t>daya</a:t>
            </a:r>
            <a:r>
              <a:rPr lang="en-US" dirty="0"/>
              <a:t>, </a:t>
            </a:r>
            <a:r>
              <a:rPr lang="en-US" dirty="0" err="1"/>
              <a:t>keadaan</a:t>
            </a:r>
            <a:r>
              <a:rPr lang="en-US" dirty="0"/>
              <a:t>, </a:t>
            </a:r>
            <a:r>
              <a:rPr lang="en-US" dirty="0" err="1"/>
              <a:t>mahluk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didalamnya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perilakunya</a:t>
            </a:r>
            <a:r>
              <a:rPr lang="en-US" dirty="0"/>
              <a:t>, yang </a:t>
            </a:r>
            <a:r>
              <a:rPr lang="en-US" dirty="0" err="1" smtClean="0"/>
              <a:t>mempengaruhi</a:t>
            </a:r>
            <a:r>
              <a:rPr lang="en-US" dirty="0"/>
              <a:t> </a:t>
            </a:r>
            <a:r>
              <a:rPr lang="en-US" dirty="0" err="1"/>
              <a:t>kelangsungan</a:t>
            </a:r>
            <a:r>
              <a:rPr lang="en-US" dirty="0"/>
              <a:t> </a:t>
            </a:r>
            <a:r>
              <a:rPr lang="en-US" dirty="0" err="1"/>
              <a:t>peri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mahluk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 smtClean="0"/>
              <a:t>”.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851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553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a. </a:t>
            </a:r>
            <a:r>
              <a:rPr lang="en-US" dirty="0" err="1"/>
              <a:t>Pendaurulangan</a:t>
            </a:r>
            <a:r>
              <a:rPr lang="en-US" dirty="0"/>
              <a:t> (</a:t>
            </a:r>
            <a:r>
              <a:rPr lang="en-US" i="1" dirty="0"/>
              <a:t>recycle</a:t>
            </a:r>
            <a:r>
              <a:rPr lang="en-US" dirty="0"/>
              <a:t>) </a:t>
            </a:r>
            <a:endParaRPr lang="en-US" dirty="0" smtClean="0"/>
          </a:p>
          <a:p>
            <a:pPr indent="0">
              <a:buNone/>
            </a:pPr>
            <a:r>
              <a:rPr lang="en-US" dirty="0" err="1" smtClean="0"/>
              <a:t>Pendaurulangan</a:t>
            </a:r>
            <a:r>
              <a:rPr lang="en-US" dirty="0" smtClean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sampah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diuraikan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dimanfaatkan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daur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i="1" dirty="0" smtClean="0"/>
              <a:t>recycle</a:t>
            </a:r>
            <a:r>
              <a:rPr lang="en-US" dirty="0" smtClean="0"/>
              <a:t>). </a:t>
            </a: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Sampah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daun-daun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kompos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b. </a:t>
            </a:r>
            <a:r>
              <a:rPr lang="en-US" dirty="0" err="1"/>
              <a:t>Penggunaulangan</a:t>
            </a:r>
            <a:r>
              <a:rPr lang="en-US" dirty="0"/>
              <a:t> (</a:t>
            </a:r>
            <a:r>
              <a:rPr lang="en-US" i="1" dirty="0"/>
              <a:t>reuse</a:t>
            </a:r>
            <a:r>
              <a:rPr lang="en-US" dirty="0" smtClean="0"/>
              <a:t>)</a:t>
            </a:r>
          </a:p>
          <a:p>
            <a:pPr marL="400050" indent="0">
              <a:buNone/>
            </a:pPr>
            <a:r>
              <a:rPr lang="en-US" dirty="0" err="1"/>
              <a:t>Penggunaulangan</a:t>
            </a:r>
            <a:r>
              <a:rPr lang="en-US" dirty="0"/>
              <a:t> </a:t>
            </a:r>
            <a:r>
              <a:rPr lang="en-US" dirty="0" err="1" smtClean="0"/>
              <a:t>sampah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diuraikan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sampah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dibiarkan</a:t>
            </a:r>
            <a:r>
              <a:rPr lang="en-US" dirty="0"/>
              <a:t> di </a:t>
            </a:r>
            <a:r>
              <a:rPr lang="en-US" dirty="0" err="1"/>
              <a:t>lingkungan</a:t>
            </a:r>
            <a:r>
              <a:rPr lang="en-US" dirty="0"/>
              <a:t>. Kita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sampah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penggunaulangan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: </a:t>
            </a:r>
            <a:r>
              <a:rPr lang="en-US" dirty="0" err="1"/>
              <a:t>kaleng</a:t>
            </a:r>
            <a:r>
              <a:rPr lang="en-US" dirty="0"/>
              <a:t> </a:t>
            </a:r>
            <a:r>
              <a:rPr lang="en-US" dirty="0" err="1"/>
              <a:t>bekas</a:t>
            </a:r>
            <a:r>
              <a:rPr lang="en-US" dirty="0"/>
              <a:t> </a:t>
            </a:r>
            <a:r>
              <a:rPr lang="en-US" dirty="0" err="1"/>
              <a:t>kue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wadah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botol</a:t>
            </a:r>
            <a:r>
              <a:rPr lang="en-US" dirty="0"/>
              <a:t> </a:t>
            </a:r>
            <a:r>
              <a:rPr lang="en-US" dirty="0" err="1"/>
              <a:t>bekas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menyimpan</a:t>
            </a:r>
            <a:r>
              <a:rPr lang="en-US" dirty="0"/>
              <a:t> </a:t>
            </a:r>
            <a:r>
              <a:rPr lang="en-US" dirty="0" err="1"/>
              <a:t>minum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. </a:t>
            </a:r>
            <a:r>
              <a:rPr lang="en-US" dirty="0" err="1"/>
              <a:t>Pemanfaatan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sebagi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 </a:t>
            </a:r>
            <a:endParaRPr lang="en-US" dirty="0" smtClean="0"/>
          </a:p>
          <a:p>
            <a:pPr marL="1028700" indent="-514350">
              <a:buFont typeface="+mj-lt"/>
              <a:buAutoNum type="arabicParenR"/>
            </a:pP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/>
              <a:t>sampah</a:t>
            </a:r>
            <a:r>
              <a:rPr lang="en-US" dirty="0"/>
              <a:t> agar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mengotori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endParaRPr lang="en-US" dirty="0" smtClean="0"/>
          </a:p>
          <a:p>
            <a:pPr marL="1028700" indent="-514350">
              <a:buFont typeface="+mj-lt"/>
              <a:buAutoNum type="arabicParenR"/>
            </a:pPr>
            <a:r>
              <a:rPr lang="en-US" dirty="0" err="1" smtClean="0"/>
              <a:t>Menghemat</a:t>
            </a:r>
            <a:r>
              <a:rPr lang="en-US" dirty="0" smtClean="0"/>
              <a:t> </a:t>
            </a:r>
            <a:r>
              <a:rPr lang="en-US" dirty="0"/>
              <a:t>SDA </a:t>
            </a:r>
            <a:endParaRPr lang="en-US" dirty="0" smtClean="0"/>
          </a:p>
          <a:p>
            <a:pPr marL="1028700" indent="-514350">
              <a:buFont typeface="+mj-lt"/>
              <a:buAutoNum type="arabicParenR"/>
            </a:pPr>
            <a:r>
              <a:rPr lang="en-US" dirty="0" err="1" smtClean="0"/>
              <a:t>Menghemat</a:t>
            </a:r>
            <a:r>
              <a:rPr lang="en-US" dirty="0" smtClean="0"/>
              <a:t>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endParaRPr lang="en-US" dirty="0" smtClean="0"/>
          </a:p>
          <a:p>
            <a:pPr marL="1028700" indent="-514350">
              <a:buFont typeface="+mj-lt"/>
              <a:buAutoNum type="arabicParenR"/>
            </a:pPr>
            <a:r>
              <a:rPr lang="en-US" dirty="0" err="1" smtClean="0"/>
              <a:t>Menumbuhkan</a:t>
            </a:r>
            <a:r>
              <a:rPr lang="en-US" dirty="0" smtClean="0"/>
              <a:t> </a:t>
            </a:r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kepedulian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8264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5532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c. </a:t>
            </a:r>
            <a:r>
              <a:rPr lang="en-US" dirty="0" err="1"/>
              <a:t>Perawatan</a:t>
            </a:r>
            <a:r>
              <a:rPr lang="en-US" dirty="0"/>
              <a:t> (</a:t>
            </a:r>
            <a:r>
              <a:rPr lang="en-US" i="1" dirty="0"/>
              <a:t>repair</a:t>
            </a:r>
            <a:r>
              <a:rPr lang="en-US" dirty="0"/>
              <a:t>) </a:t>
            </a:r>
            <a:endParaRPr lang="en-US" dirty="0" smtClean="0"/>
          </a:p>
          <a:p>
            <a:pPr indent="0">
              <a:buNone/>
            </a:pP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 agar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bertahan</a:t>
            </a:r>
            <a:r>
              <a:rPr lang="en-US" dirty="0"/>
              <a:t> lama, </a:t>
            </a:r>
            <a:r>
              <a:rPr lang="en-US" dirty="0" err="1"/>
              <a:t>contohnya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 </a:t>
            </a:r>
            <a:endParaRPr lang="en-US" dirty="0" smtClean="0"/>
          </a:p>
          <a:p>
            <a:pPr marL="457200" indent="0">
              <a:buNone/>
            </a:pPr>
            <a:r>
              <a:rPr lang="en-US" dirty="0" smtClean="0"/>
              <a:t>1</a:t>
            </a:r>
            <a:r>
              <a:rPr lang="en-US" dirty="0"/>
              <a:t>) </a:t>
            </a:r>
            <a:r>
              <a:rPr lang="en-US" dirty="0" err="1"/>
              <a:t>Membersihkan</a:t>
            </a:r>
            <a:r>
              <a:rPr lang="en-US" dirty="0"/>
              <a:t> </a:t>
            </a:r>
            <a:r>
              <a:rPr lang="en-US" dirty="0" err="1"/>
              <a:t>sumbu</a:t>
            </a:r>
            <a:r>
              <a:rPr lang="en-US" dirty="0"/>
              <a:t> </a:t>
            </a:r>
            <a:r>
              <a:rPr lang="en-US" dirty="0" err="1"/>
              <a:t>kompor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berkala</a:t>
            </a:r>
            <a:r>
              <a:rPr lang="en-US" dirty="0"/>
              <a:t>. </a:t>
            </a:r>
            <a:endParaRPr lang="en-US" dirty="0" smtClean="0"/>
          </a:p>
          <a:p>
            <a:pPr marL="457200" indent="0">
              <a:buNone/>
            </a:pPr>
            <a:r>
              <a:rPr lang="en-US" dirty="0" smtClean="0"/>
              <a:t>2</a:t>
            </a:r>
            <a:r>
              <a:rPr lang="en-US" dirty="0"/>
              <a:t>) </a:t>
            </a:r>
            <a:r>
              <a:rPr lang="en-US" dirty="0" err="1"/>
              <a:t>Merawat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jahit</a:t>
            </a:r>
            <a:r>
              <a:rPr lang="en-US" dirty="0"/>
              <a:t>,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lain.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</a:t>
            </a:r>
            <a:r>
              <a:rPr lang="en-US" dirty="0"/>
              <a:t>. </a:t>
            </a:r>
            <a:r>
              <a:rPr lang="en-US" dirty="0" err="1"/>
              <a:t>Penghematan</a:t>
            </a:r>
            <a:r>
              <a:rPr lang="en-US" dirty="0"/>
              <a:t> (</a:t>
            </a:r>
            <a:r>
              <a:rPr lang="en-US" i="1" dirty="0"/>
              <a:t>reduce</a:t>
            </a:r>
            <a:r>
              <a:rPr lang="en-US" dirty="0"/>
              <a:t>) </a:t>
            </a:r>
            <a:endParaRPr lang="en-US" dirty="0" smtClean="0"/>
          </a:p>
          <a:p>
            <a:pPr indent="0">
              <a:buNone/>
            </a:pPr>
            <a:r>
              <a:rPr lang="en-US" dirty="0" err="1" smtClean="0"/>
              <a:t>Penghematan</a:t>
            </a:r>
            <a:r>
              <a:rPr lang="en-US" dirty="0" smtClean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barang-barang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/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bekas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botol</a:t>
            </a:r>
            <a:r>
              <a:rPr lang="en-US" dirty="0"/>
              <a:t> </a:t>
            </a:r>
            <a:r>
              <a:rPr lang="en-US" dirty="0" err="1"/>
              <a:t>bekas</a:t>
            </a:r>
            <a:r>
              <a:rPr lang="en-US" dirty="0"/>
              <a:t> </a:t>
            </a:r>
            <a:r>
              <a:rPr lang="en-US" dirty="0" err="1"/>
              <a:t>selai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menyimpan</a:t>
            </a:r>
            <a:r>
              <a:rPr lang="en-US" dirty="0"/>
              <a:t> </a:t>
            </a:r>
            <a:r>
              <a:rPr lang="en-US" dirty="0" err="1"/>
              <a:t>gula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.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wadah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. </a:t>
            </a:r>
            <a:r>
              <a:rPr lang="en-US" dirty="0" err="1"/>
              <a:t>Alasannya</a:t>
            </a:r>
            <a:r>
              <a:rPr lang="en-US" dirty="0"/>
              <a:t>: </a:t>
            </a:r>
            <a:endParaRPr lang="en-US" dirty="0" smtClean="0"/>
          </a:p>
          <a:p>
            <a:pPr marL="857250" indent="-514350">
              <a:buFont typeface="+mj-lt"/>
              <a:buAutoNum type="arabicParenR"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menghemat</a:t>
            </a:r>
            <a:r>
              <a:rPr lang="en-US" dirty="0"/>
              <a:t> SDA, </a:t>
            </a:r>
            <a:r>
              <a:rPr lang="en-US" dirty="0" err="1"/>
              <a:t>terutama</a:t>
            </a:r>
            <a:r>
              <a:rPr lang="en-US" dirty="0"/>
              <a:t> SDA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terpulihkan</a:t>
            </a:r>
            <a:r>
              <a:rPr lang="en-US" dirty="0"/>
              <a:t>. </a:t>
            </a:r>
            <a:endParaRPr lang="en-US" dirty="0" smtClean="0"/>
          </a:p>
          <a:p>
            <a:pPr marL="857250" indent="-514350">
              <a:buFont typeface="+mj-lt"/>
              <a:buAutoNum type="arabicParenR"/>
            </a:pP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/>
              <a:t>sampah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pencemaran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152314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Pemanfaatan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diperbaharui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tumbuhan</a:t>
            </a:r>
            <a:r>
              <a:rPr lang="en-US" dirty="0"/>
              <a:t>,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mikroorganisme</a:t>
            </a:r>
            <a:r>
              <a:rPr lang="en-US" dirty="0"/>
              <a:t> (SDA </a:t>
            </a:r>
            <a:r>
              <a:rPr lang="en-US" dirty="0" err="1"/>
              <a:t>Hayati</a:t>
            </a:r>
            <a:r>
              <a:rPr lang="en-US" dirty="0"/>
              <a:t> = SDAH)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diperbaharui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pemanfaatannya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diikuti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pelestariaannya</a:t>
            </a:r>
            <a:r>
              <a:rPr lang="en-US" dirty="0"/>
              <a:t>.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tumbuhan</a:t>
            </a:r>
            <a:r>
              <a:rPr lang="en-US" dirty="0"/>
              <a:t> di </a:t>
            </a:r>
            <a:r>
              <a:rPr lang="en-US" dirty="0" err="1"/>
              <a:t>panen</a:t>
            </a:r>
            <a:r>
              <a:rPr lang="en-US" dirty="0"/>
              <a:t> </a:t>
            </a:r>
            <a:r>
              <a:rPr lang="en-US" dirty="0" err="1" smtClean="0"/>
              <a:t>atau</a:t>
            </a:r>
            <a:r>
              <a:rPr lang="en-US" dirty="0"/>
              <a:t> </a:t>
            </a:r>
            <a:r>
              <a:rPr lang="en-US" dirty="0" err="1"/>
              <a:t>dimanfaatkan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menerus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dirawat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SDAH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terancam</a:t>
            </a:r>
            <a:r>
              <a:rPr lang="en-US" dirty="0"/>
              <a:t> </a:t>
            </a:r>
            <a:r>
              <a:rPr lang="en-US" dirty="0" err="1"/>
              <a:t>kelestariannya</a:t>
            </a:r>
            <a:r>
              <a:rPr lang="en-US" dirty="0"/>
              <a:t>,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akhirnya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punah</a:t>
            </a:r>
            <a:r>
              <a:rPr lang="en-US" dirty="0"/>
              <a:t>. (</a:t>
            </a:r>
            <a:r>
              <a:rPr lang="en-US" dirty="0" err="1"/>
              <a:t>Syamsuri</a:t>
            </a:r>
            <a:r>
              <a:rPr lang="en-US" dirty="0"/>
              <a:t>; 2002</a:t>
            </a:r>
            <a:r>
              <a:rPr lang="en-US" dirty="0" smtClean="0"/>
              <a:t>).</a:t>
            </a:r>
          </a:p>
          <a:p>
            <a:r>
              <a:rPr lang="en-US" dirty="0" smtClean="0"/>
              <a:t>Air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merupakan</a:t>
            </a:r>
            <a:r>
              <a:rPr lang="en-US" dirty="0"/>
              <a:t> SDA </a:t>
            </a:r>
            <a:r>
              <a:rPr lang="en-US" dirty="0" err="1"/>
              <a:t>terpulihkan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bijaksana</a:t>
            </a:r>
            <a:r>
              <a:rPr lang="en-US" dirty="0"/>
              <a:t>. Agar proses </a:t>
            </a:r>
            <a:r>
              <a:rPr lang="en-US" dirty="0" err="1" smtClean="0"/>
              <a:t>pemulihan</a:t>
            </a:r>
            <a:r>
              <a:rPr lang="en-US" dirty="0" smtClean="0"/>
              <a:t> air </a:t>
            </a:r>
            <a:r>
              <a:rPr lang="en-US" dirty="0" err="1"/>
              <a:t>berlangsung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lintasan</a:t>
            </a:r>
            <a:r>
              <a:rPr lang="en-US" dirty="0"/>
              <a:t> </a:t>
            </a:r>
            <a:r>
              <a:rPr lang="en-US" dirty="0" err="1"/>
              <a:t>daur</a:t>
            </a:r>
            <a:r>
              <a:rPr lang="en-US" dirty="0"/>
              <a:t> air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jaga</a:t>
            </a:r>
            <a:r>
              <a:rPr lang="en-US" dirty="0"/>
              <a:t> </a:t>
            </a:r>
            <a:r>
              <a:rPr lang="en-US" dirty="0" err="1"/>
              <a:t>kelestariannya</a:t>
            </a:r>
            <a:r>
              <a:rPr lang="en-US" dirty="0"/>
              <a:t>. </a:t>
            </a:r>
            <a:r>
              <a:rPr lang="en-US" dirty="0" err="1" smtClean="0"/>
              <a:t>Demikian</a:t>
            </a:r>
            <a:r>
              <a:rPr lang="en-US" dirty="0" smtClean="0"/>
              <a:t> pula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dijaga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polusi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/>
              <a:t>hutan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. </a:t>
            </a:r>
            <a:r>
              <a:rPr lang="en-US" dirty="0" err="1"/>
              <a:t>Pencemaran</a:t>
            </a:r>
            <a:r>
              <a:rPr lang="en-US" dirty="0"/>
              <a:t> </a:t>
            </a:r>
            <a:r>
              <a:rPr lang="en-US" dirty="0" smtClean="0"/>
              <a:t>air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pencemaran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  <a:r>
              <a:rPr lang="en-US" dirty="0" err="1" smtClean="0"/>
              <a:t>dikurangi</a:t>
            </a:r>
            <a:r>
              <a:rPr lang="en-US" dirty="0" smtClean="0"/>
              <a:t> 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/>
              <a:t>penggunaan</a:t>
            </a:r>
            <a:r>
              <a:rPr lang="en-US" dirty="0"/>
              <a:t> air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dihemat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191486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/>
          </a:bodyPr>
          <a:lstStyle/>
          <a:p>
            <a:r>
              <a:rPr lang="en-US" dirty="0"/>
              <a:t>SEKIAN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DAN </a:t>
            </a:r>
            <a:br>
              <a:rPr lang="en-US" dirty="0" smtClean="0"/>
            </a:br>
            <a:r>
              <a:rPr lang="en-US" dirty="0" smtClean="0"/>
              <a:t>TERIMAKASIH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89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Dari </a:t>
            </a:r>
            <a:r>
              <a:rPr lang="en-US" dirty="0" err="1"/>
              <a:t>rumusan-rumusan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dikemukakan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ditarik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komponennya</a:t>
            </a:r>
            <a:r>
              <a:rPr lang="en-US" dirty="0"/>
              <a:t>.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(biotic)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tumbuhan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(abiotic)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, gas, mineral, </a:t>
            </a:r>
            <a:r>
              <a:rPr lang="en-US" dirty="0" err="1"/>
              <a:t>energi</a:t>
            </a:r>
            <a:r>
              <a:rPr lang="en-US" dirty="0"/>
              <a:t>, </a:t>
            </a:r>
            <a:r>
              <a:rPr lang="en-US" dirty="0" err="1"/>
              <a:t>suhu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sinar</a:t>
            </a:r>
            <a:r>
              <a:rPr lang="en-US" dirty="0"/>
              <a:t> </a:t>
            </a:r>
            <a:r>
              <a:rPr lang="en-US" dirty="0" err="1"/>
              <a:t>matahari</a:t>
            </a:r>
            <a:r>
              <a:rPr lang="en-US" dirty="0"/>
              <a:t>, </a:t>
            </a:r>
            <a:r>
              <a:rPr lang="en-US" dirty="0" err="1"/>
              <a:t>selanjutnya</a:t>
            </a:r>
            <a:r>
              <a:rPr lang="en-US" dirty="0"/>
              <a:t>,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sekeliling</a:t>
            </a:r>
            <a:r>
              <a:rPr lang="en-US" dirty="0"/>
              <a:t> </a:t>
            </a:r>
            <a:r>
              <a:rPr lang="en-US" dirty="0" err="1"/>
              <a:t>mahluk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organisme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(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sorotan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mahluk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tadi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demikian</a:t>
            </a:r>
            <a:r>
              <a:rPr lang="en-US" dirty="0"/>
              <a:t>,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(</a:t>
            </a:r>
            <a:r>
              <a:rPr lang="en-US" dirty="0" err="1"/>
              <a:t>benda</a:t>
            </a:r>
            <a:r>
              <a:rPr lang="en-US" dirty="0"/>
              <a:t>, </a:t>
            </a:r>
            <a:r>
              <a:rPr lang="en-US" dirty="0" err="1"/>
              <a:t>kondisi</a:t>
            </a:r>
            <a:r>
              <a:rPr lang="en-US" dirty="0"/>
              <a:t>, </a:t>
            </a:r>
            <a:r>
              <a:rPr lang="en-US" dirty="0" err="1"/>
              <a:t>situasi</a:t>
            </a:r>
            <a:r>
              <a:rPr lang="en-US" dirty="0"/>
              <a:t>)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disekeliling</a:t>
            </a:r>
            <a:r>
              <a:rPr lang="en-US" dirty="0"/>
              <a:t> </a:t>
            </a:r>
            <a:r>
              <a:rPr lang="en-US" dirty="0" err="1"/>
              <a:t>mahluk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yang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(</a:t>
            </a:r>
            <a:r>
              <a:rPr lang="en-US" dirty="0" err="1"/>
              <a:t>sifat</a:t>
            </a:r>
            <a:r>
              <a:rPr lang="en-US" dirty="0"/>
              <a:t>, </a:t>
            </a:r>
            <a:r>
              <a:rPr lang="en-US" dirty="0" err="1"/>
              <a:t>pertumbuhan</a:t>
            </a:r>
            <a:r>
              <a:rPr lang="en-US" dirty="0"/>
              <a:t>, </a:t>
            </a:r>
            <a:r>
              <a:rPr lang="en-US" dirty="0" err="1"/>
              <a:t>persebaran</a:t>
            </a:r>
            <a:r>
              <a:rPr lang="en-US" dirty="0"/>
              <a:t>) </a:t>
            </a:r>
            <a:r>
              <a:rPr lang="en-US" dirty="0" err="1"/>
              <a:t>mahluk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48229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HUBUNGAN MANUSIA DENGAN ALAM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da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paham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Paham</a:t>
            </a:r>
            <a:r>
              <a:rPr lang="en-US" dirty="0" smtClean="0"/>
              <a:t> </a:t>
            </a:r>
            <a:r>
              <a:rPr lang="en-US" dirty="0" err="1"/>
              <a:t>determinisme</a:t>
            </a:r>
            <a:r>
              <a:rPr lang="en-US" dirty="0"/>
              <a:t>,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Paham</a:t>
            </a:r>
            <a:r>
              <a:rPr lang="en-US" dirty="0" smtClean="0"/>
              <a:t> </a:t>
            </a:r>
            <a:r>
              <a:rPr lang="en-US" dirty="0" err="1"/>
              <a:t>posibilisme</a:t>
            </a:r>
            <a:r>
              <a:rPr lang="en-US" dirty="0"/>
              <a:t>,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Paham</a:t>
            </a:r>
            <a:r>
              <a:rPr lang="en-US" dirty="0" smtClean="0"/>
              <a:t> </a:t>
            </a:r>
            <a:r>
              <a:rPr lang="en-US" dirty="0" err="1"/>
              <a:t>optimisme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Paham</a:t>
            </a:r>
            <a:r>
              <a:rPr lang="en-US" dirty="0" smtClean="0"/>
              <a:t> </a:t>
            </a:r>
            <a:r>
              <a:rPr lang="en-US" dirty="0" err="1"/>
              <a:t>keyakinan</a:t>
            </a:r>
            <a:r>
              <a:rPr lang="en-US" dirty="0"/>
              <a:t> </a:t>
            </a:r>
            <a:r>
              <a:rPr lang="en-US" dirty="0" err="1"/>
              <a:t>ketuhanan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3367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Paham</a:t>
            </a:r>
            <a:r>
              <a:rPr lang="en-US" dirty="0"/>
              <a:t> </a:t>
            </a:r>
            <a:r>
              <a:rPr lang="en-US" dirty="0" err="1"/>
              <a:t>Determinisme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Orang-orang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dipandang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 </a:t>
            </a:r>
            <a:r>
              <a:rPr lang="en-US" dirty="0" err="1"/>
              <a:t>paham</a:t>
            </a:r>
            <a:r>
              <a:rPr lang="en-US" dirty="0"/>
              <a:t> </a:t>
            </a:r>
            <a:r>
              <a:rPr lang="en-US" dirty="0" err="1"/>
              <a:t>determinisme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b="1" dirty="0"/>
              <a:t>Charles Darwin, </a:t>
            </a:r>
            <a:r>
              <a:rPr lang="en-US" b="1" dirty="0" err="1"/>
              <a:t>Friederich</a:t>
            </a:r>
            <a:r>
              <a:rPr lang="en-US" b="1" dirty="0"/>
              <a:t> </a:t>
            </a:r>
            <a:r>
              <a:rPr lang="en-US" b="1" dirty="0" err="1"/>
              <a:t>Ratzel</a:t>
            </a:r>
            <a:r>
              <a:rPr lang="en-US" b="1" dirty="0"/>
              <a:t>,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Elsworth</a:t>
            </a:r>
            <a:r>
              <a:rPr lang="en-US" b="1" dirty="0"/>
              <a:t> Huntington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Determenisme</a:t>
            </a:r>
            <a:r>
              <a:rPr lang="en-US" dirty="0" smtClean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menempatkan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mahluk</a:t>
            </a:r>
            <a:r>
              <a:rPr lang="en-US" dirty="0"/>
              <a:t> yang </a:t>
            </a:r>
            <a:r>
              <a:rPr lang="en-US" dirty="0" err="1"/>
              <a:t>tunduk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,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. </a:t>
            </a:r>
            <a:endParaRPr lang="en-US" dirty="0" smtClean="0"/>
          </a:p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/>
              <a:t>Charles Darwin (1809-1882),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evolusinya</a:t>
            </a:r>
            <a:r>
              <a:rPr lang="en-US" dirty="0"/>
              <a:t>,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mahluk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(</a:t>
            </a:r>
            <a:r>
              <a:rPr lang="en-US" dirty="0" err="1"/>
              <a:t>tumbuh-tumbuhan</a:t>
            </a:r>
            <a:r>
              <a:rPr lang="en-US" dirty="0"/>
              <a:t>, </a:t>
            </a:r>
            <a:r>
              <a:rPr lang="en-US" dirty="0" err="1"/>
              <a:t>hewan</a:t>
            </a:r>
            <a:r>
              <a:rPr lang="en-US" dirty="0"/>
              <a:t>, </a:t>
            </a:r>
            <a:r>
              <a:rPr lang="en-US" dirty="0" err="1"/>
              <a:t>manusia</a:t>
            </a:r>
            <a:r>
              <a:rPr lang="en-US" dirty="0"/>
              <a:t>),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berkesinambungan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perjuangan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(</a:t>
            </a:r>
            <a:r>
              <a:rPr lang="en-US" i="1" dirty="0"/>
              <a:t>struggle for life, struggle for existence</a:t>
            </a:r>
            <a:r>
              <a:rPr lang="en-US" dirty="0"/>
              <a:t>), </a:t>
            </a:r>
            <a:r>
              <a:rPr lang="en-US" dirty="0" err="1"/>
              <a:t>seleksi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(</a:t>
            </a:r>
            <a:r>
              <a:rPr lang="en-US" i="1" dirty="0"/>
              <a:t>natural selection</a:t>
            </a:r>
            <a:r>
              <a:rPr lang="en-US" dirty="0"/>
              <a:t>),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bertahan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(</a:t>
            </a:r>
            <a:r>
              <a:rPr lang="en-US" i="1" dirty="0"/>
              <a:t>survival of the fittest</a:t>
            </a:r>
            <a:r>
              <a:rPr lang="en-US" dirty="0"/>
              <a:t>).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tadi</a:t>
            </a:r>
            <a:r>
              <a:rPr lang="en-US" dirty="0"/>
              <a:t>,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854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Ratzel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populasi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kebudayannya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.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dipandang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makhluk</a:t>
            </a:r>
            <a:r>
              <a:rPr lang="en-US" dirty="0"/>
              <a:t> yang </a:t>
            </a:r>
            <a:r>
              <a:rPr lang="en-US" dirty="0" err="1"/>
              <a:t>dinamis</a:t>
            </a:r>
            <a:r>
              <a:rPr lang="en-US" dirty="0"/>
              <a:t>, </a:t>
            </a:r>
            <a:r>
              <a:rPr lang="en-US" dirty="0" err="1"/>
              <a:t>mobilitasnya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dibatasi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di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Huntington </a:t>
            </a:r>
            <a:r>
              <a:rPr lang="en-US" dirty="0" err="1"/>
              <a:t>berpandangan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iklim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kebudayaan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iklim</a:t>
            </a:r>
            <a:r>
              <a:rPr lang="en-US" dirty="0"/>
              <a:t> di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bervariasi</a:t>
            </a:r>
            <a:r>
              <a:rPr lang="en-US" dirty="0"/>
              <a:t>, </a:t>
            </a:r>
            <a:r>
              <a:rPr lang="en-US" dirty="0" err="1"/>
              <a:t>kebudayaan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pun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beraneka</a:t>
            </a:r>
            <a:r>
              <a:rPr lang="en-US" dirty="0"/>
              <a:t> </a:t>
            </a:r>
            <a:r>
              <a:rPr lang="en-US" dirty="0" err="1"/>
              <a:t>ragam</a:t>
            </a:r>
            <a:r>
              <a:rPr lang="en-US" dirty="0"/>
              <a:t>.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, agama, </a:t>
            </a:r>
            <a:r>
              <a:rPr lang="en-US" dirty="0" err="1"/>
              <a:t>pemerintahan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segi-segi</a:t>
            </a:r>
            <a:r>
              <a:rPr lang="en-US" dirty="0"/>
              <a:t> </a:t>
            </a:r>
            <a:r>
              <a:rPr lang="en-US" dirty="0" err="1"/>
              <a:t>kebudayaan</a:t>
            </a:r>
            <a:r>
              <a:rPr lang="en-US" dirty="0"/>
              <a:t> lain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sbergantung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iklim</a:t>
            </a:r>
            <a:r>
              <a:rPr lang="en-US" dirty="0"/>
              <a:t> </a:t>
            </a:r>
            <a:r>
              <a:rPr lang="en-US" dirty="0" err="1"/>
              <a:t>setempat</a:t>
            </a:r>
            <a:r>
              <a:rPr lang="en-US" dirty="0"/>
              <a:t>. </a:t>
            </a:r>
            <a:r>
              <a:rPr lang="en-US" dirty="0" err="1"/>
              <a:t>Paham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pandangannya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“</a:t>
            </a:r>
            <a:r>
              <a:rPr lang="en-US" dirty="0" err="1"/>
              <a:t>determinisme</a:t>
            </a:r>
            <a:r>
              <a:rPr lang="en-US" dirty="0"/>
              <a:t> </a:t>
            </a:r>
            <a:r>
              <a:rPr lang="en-US" dirty="0" err="1"/>
              <a:t>iklim</a:t>
            </a:r>
            <a:r>
              <a:rPr lang="en-US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755253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</a:t>
            </a:r>
            <a:r>
              <a:rPr lang="en-US" dirty="0" err="1"/>
              <a:t>Paham</a:t>
            </a:r>
            <a:r>
              <a:rPr lang="en-US" dirty="0"/>
              <a:t> </a:t>
            </a:r>
            <a:r>
              <a:rPr lang="en-US" dirty="0" err="1"/>
              <a:t>Posibilisme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dipandang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menentukan</a:t>
            </a:r>
            <a:r>
              <a:rPr lang="en-US" dirty="0"/>
              <a:t>.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budayanya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/>
              <a:t>cocok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lingkungannya</a:t>
            </a:r>
            <a:r>
              <a:rPr lang="en-US" dirty="0"/>
              <a:t>,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dipandang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yang </a:t>
            </a:r>
            <a:r>
              <a:rPr lang="en-US" dirty="0" err="1"/>
              <a:t>dimilikinya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paham</a:t>
            </a:r>
            <a:r>
              <a:rPr lang="en-US" dirty="0"/>
              <a:t> </a:t>
            </a:r>
            <a:r>
              <a:rPr lang="en-US" dirty="0" err="1"/>
              <a:t>posibilisme</a:t>
            </a:r>
            <a:r>
              <a:rPr lang="en-US" dirty="0"/>
              <a:t>,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peranan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mengontrol</a:t>
            </a:r>
            <a:r>
              <a:rPr lang="en-US" dirty="0"/>
              <a:t> </a:t>
            </a:r>
            <a:r>
              <a:rPr lang="en-US" dirty="0" err="1"/>
              <a:t>kehidupannya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berhak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proses </a:t>
            </a:r>
            <a:r>
              <a:rPr lang="en-US" dirty="0" err="1"/>
              <a:t>produksi</a:t>
            </a:r>
            <a:r>
              <a:rPr lang="en-US" dirty="0"/>
              <a:t> yang </a:t>
            </a:r>
            <a:r>
              <a:rPr lang="en-US" dirty="0" err="1"/>
              <a:t>dipilihnya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4414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kemjuan</a:t>
            </a:r>
            <a:r>
              <a:rPr lang="en-US" dirty="0"/>
              <a:t> IPTEK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alami</a:t>
            </a:r>
            <a:r>
              <a:rPr lang="en-US" dirty="0"/>
              <a:t> </a:t>
            </a:r>
            <a:r>
              <a:rPr lang="en-US" dirty="0" err="1"/>
              <a:t>dewasa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“</a:t>
            </a:r>
            <a:r>
              <a:rPr lang="en-US" dirty="0" err="1"/>
              <a:t>seolah-olah</a:t>
            </a:r>
            <a:r>
              <a:rPr lang="en-US" dirty="0"/>
              <a:t>”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pemanfaatannya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“</a:t>
            </a:r>
            <a:r>
              <a:rPr lang="en-US" dirty="0" err="1"/>
              <a:t>kemungkinan</a:t>
            </a:r>
            <a:r>
              <a:rPr lang="en-US" dirty="0"/>
              <a:t>”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memanfaatkan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suasana</a:t>
            </a:r>
            <a:r>
              <a:rPr lang="en-US" dirty="0"/>
              <a:t> yang </a:t>
            </a:r>
            <a:r>
              <a:rPr lang="en-US" dirty="0" err="1"/>
              <a:t>demikian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“</a:t>
            </a:r>
            <a:r>
              <a:rPr lang="en-US" dirty="0" err="1"/>
              <a:t>posibilisme</a:t>
            </a:r>
            <a:r>
              <a:rPr lang="en-US" dirty="0"/>
              <a:t> </a:t>
            </a:r>
            <a:r>
              <a:rPr lang="en-US" dirty="0" err="1"/>
              <a:t>optimis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” yang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optimis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523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2034</TotalTime>
  <Words>2749</Words>
  <Application>Microsoft Office PowerPoint</Application>
  <PresentationFormat>On-screen Show (4:3)</PresentationFormat>
  <Paragraphs>114</Paragraphs>
  <Slides>33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EKOLOGI DAN ILMU LINGKUNGAN</vt:lpstr>
      <vt:lpstr>LINGKUNGAN</vt:lpstr>
      <vt:lpstr>PowerPoint Presentation</vt:lpstr>
      <vt:lpstr>PowerPoint Presentation</vt:lpstr>
      <vt:lpstr>HUBUNGAN MANUSIA DENGAN ALAM</vt:lpstr>
      <vt:lpstr>1. Paham Determinisme</vt:lpstr>
      <vt:lpstr>PowerPoint Presentation</vt:lpstr>
      <vt:lpstr>2. Paham Posibilisme</vt:lpstr>
      <vt:lpstr>PowerPoint Presentation</vt:lpstr>
      <vt:lpstr>3. Paham Optimisme Teknologi</vt:lpstr>
      <vt:lpstr>PowerPoint Presentation</vt:lpstr>
      <vt:lpstr>4. Paham Keyakinan Ketuhanan</vt:lpstr>
      <vt:lpstr>PowerPoint Presentation</vt:lpstr>
      <vt:lpstr>FAKTOR-FAKTOR YANG MEMPENGARUHI LINGKUNGAN HIDUP</vt:lpstr>
      <vt:lpstr>PowerPoint Presentation</vt:lpstr>
      <vt:lpstr>Perubahan Lingkungan karena Campur Tangan Manusia</vt:lpstr>
      <vt:lpstr>PowerPoint Presentation</vt:lpstr>
      <vt:lpstr>PowerPoint Presentation</vt:lpstr>
      <vt:lpstr>PowerPoint Presentation</vt:lpstr>
      <vt:lpstr>PowerPoint Presentation</vt:lpstr>
      <vt:lpstr>Sumber Daya Alam</vt:lpstr>
      <vt:lpstr>Klasifikasi Sumber Daya Alam</vt:lpstr>
      <vt:lpstr>PowerPoint Presentation</vt:lpstr>
      <vt:lpstr>PowerPoint Presentation</vt:lpstr>
      <vt:lpstr>Aneka Ragam Sumber Daya Alam dan Pemanfaatannya (Kaligis, 1986) :</vt:lpstr>
      <vt:lpstr>PowerPoint Presentation</vt:lpstr>
      <vt:lpstr>PowerPoint Presentation</vt:lpstr>
      <vt:lpstr>PowerPoint Presentation</vt:lpstr>
      <vt:lpstr>Pemanfaatan Sumber Daya Alam yang tidak dapat diperbaharui</vt:lpstr>
      <vt:lpstr>PowerPoint Presentation</vt:lpstr>
      <vt:lpstr>PowerPoint Presentation</vt:lpstr>
      <vt:lpstr>Pemanfaatan Sumber Daya Alam yang dapat diperbaharui</vt:lpstr>
      <vt:lpstr>SEKIAN  DAN  TERIMAKASIH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EKOLOGI DAN ILMU LINGKUNGAN</dc:title>
  <dc:creator>Toshiba-User</dc:creator>
  <cp:lastModifiedBy>Toshiba-User</cp:lastModifiedBy>
  <cp:revision>94</cp:revision>
  <dcterms:created xsi:type="dcterms:W3CDTF">2019-03-10T02:39:05Z</dcterms:created>
  <dcterms:modified xsi:type="dcterms:W3CDTF">2019-05-31T09:30:43Z</dcterms:modified>
</cp:coreProperties>
</file>