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3" r:id="rId2"/>
    <p:sldId id="310" r:id="rId3"/>
    <p:sldId id="330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32" r:id="rId20"/>
    <p:sldId id="324" r:id="rId21"/>
    <p:sldId id="325" r:id="rId22"/>
    <p:sldId id="357" r:id="rId23"/>
    <p:sldId id="326" r:id="rId24"/>
    <p:sldId id="327" r:id="rId25"/>
    <p:sldId id="328" r:id="rId26"/>
    <p:sldId id="311" r:id="rId27"/>
    <p:sldId id="312" r:id="rId28"/>
    <p:sldId id="314" r:id="rId29"/>
    <p:sldId id="315" r:id="rId30"/>
    <p:sldId id="316" r:id="rId31"/>
    <p:sldId id="317" r:id="rId32"/>
    <p:sldId id="345" r:id="rId33"/>
    <p:sldId id="349" r:id="rId34"/>
    <p:sldId id="344" r:id="rId35"/>
    <p:sldId id="346" r:id="rId36"/>
    <p:sldId id="348" r:id="rId37"/>
    <p:sldId id="318" r:id="rId38"/>
    <p:sldId id="319" r:id="rId39"/>
    <p:sldId id="320" r:id="rId40"/>
    <p:sldId id="321" r:id="rId41"/>
    <p:sldId id="342" r:id="rId42"/>
    <p:sldId id="343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9F91-710F-4D98-9E50-FA60A3CD4653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70309-87CA-4AF5-9C40-7EFF4C9E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DF92-3BED-44F2-AA2A-FEBFB118E10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r>
              <a:rPr lang="en-US" b="1" dirty="0" smtClean="0"/>
              <a:t>EKOLOGI DAN ILMU LINGKUNGAN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504" y="3505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ANALISIS MENGENAI DAMPAK LINGKUNGAN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(AMDAL)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2959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3891" y="6096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MATERI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d. </a:t>
            </a:r>
            <a:r>
              <a:rPr lang="en-US" sz="3200" dirty="0" err="1"/>
              <a:t>Rencana</a:t>
            </a:r>
            <a:r>
              <a:rPr lang="en-US" sz="3200" dirty="0"/>
              <a:t> </a:t>
            </a:r>
            <a:r>
              <a:rPr lang="en-US" sz="3200" dirty="0" err="1"/>
              <a:t>Pemantauan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(RPL</a:t>
            </a:r>
            <a:r>
              <a:rPr lang="en-US" sz="3200" dirty="0" smtClean="0"/>
              <a:t>):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RPL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yang </a:t>
            </a:r>
            <a:r>
              <a:rPr lang="en-US" sz="2800" dirty="0" err="1"/>
              <a:t>memuat</a:t>
            </a:r>
            <a:r>
              <a:rPr lang="en-US" sz="2800" dirty="0"/>
              <a:t> program-program </a:t>
            </a:r>
            <a:r>
              <a:rPr lang="en-US" sz="2800" dirty="0" err="1"/>
              <a:t>pemantauan</a:t>
            </a:r>
            <a:r>
              <a:rPr lang="en-US" sz="2800" dirty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sv-SE" sz="2800" dirty="0" smtClean="0"/>
              <a:t>melihat </a:t>
            </a:r>
            <a:r>
              <a:rPr lang="sv-SE" sz="2800" dirty="0"/>
              <a:t>perubahan lingkungan yang disebabkan oleh </a:t>
            </a:r>
            <a:r>
              <a:rPr lang="sv-SE" sz="2800" dirty="0" smtClean="0"/>
              <a:t>dampak-dampak </a:t>
            </a:r>
            <a:r>
              <a:rPr lang="en-US" sz="2800" dirty="0" smtClean="0"/>
              <a:t>yang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.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pemantauan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sv-SE" sz="2800" dirty="0" smtClean="0"/>
              <a:t>untuk </a:t>
            </a:r>
            <a:r>
              <a:rPr lang="sv-SE" sz="2800" dirty="0"/>
              <a:t>mengevaluasi efektifitas upaya-upaya pengelolaan </a:t>
            </a:r>
            <a:r>
              <a:rPr lang="sv-SE" sz="2800" dirty="0" smtClean="0"/>
              <a:t>lingkungan </a:t>
            </a:r>
            <a:r>
              <a:rPr lang="en-US" sz="2800" dirty="0" smtClean="0"/>
              <a:t>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, </a:t>
            </a:r>
            <a:r>
              <a:rPr lang="en-US" sz="2800" dirty="0" err="1"/>
              <a:t>ketaatan</a:t>
            </a:r>
            <a:r>
              <a:rPr lang="en-US" sz="2800" dirty="0"/>
              <a:t> </a:t>
            </a:r>
            <a:r>
              <a:rPr lang="en-US" sz="2800" dirty="0" err="1"/>
              <a:t>pemrakarsa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mengevaluasi</a:t>
            </a:r>
            <a:r>
              <a:rPr lang="en-US" sz="2800" dirty="0"/>
              <a:t> </a:t>
            </a:r>
            <a:r>
              <a:rPr lang="en-US" sz="2800" dirty="0" err="1" smtClean="0"/>
              <a:t>akurasi</a:t>
            </a:r>
            <a:r>
              <a:rPr lang="en-US" sz="2800" dirty="0" smtClean="0"/>
              <a:t> </a:t>
            </a:r>
            <a:r>
              <a:rPr lang="en-US" sz="2800" dirty="0" err="1" smtClean="0"/>
              <a:t>prediksi</a:t>
            </a:r>
            <a:r>
              <a:rPr lang="en-US" sz="2800" dirty="0" smtClean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ANDAL.</a:t>
            </a:r>
          </a:p>
        </p:txBody>
      </p:sp>
    </p:spTree>
    <p:extLst>
      <p:ext uri="{BB962C8B-B14F-4D97-AF65-F5344CB8AC3E}">
        <p14:creationId xmlns:p14="http://schemas.microsoft.com/office/powerpoint/2010/main" val="21556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52988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 smtClean="0"/>
              <a:t>PASAL 3 AYAT(1) PP 27 TAHUN 1999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 smtClean="0"/>
              <a:t>USAHA/KEGIATAN Y</a:t>
            </a:r>
            <a:r>
              <a:rPr lang="id-ID" sz="2400" dirty="0" smtClean="0"/>
              <a:t>AN</a:t>
            </a:r>
            <a:r>
              <a:rPr lang="en-US" sz="2400" dirty="0" smtClean="0"/>
              <a:t>G DIPERKIRAKAN</a:t>
            </a:r>
            <a:r>
              <a:rPr lang="id-ID" sz="2400" dirty="0" smtClean="0"/>
              <a:t> </a:t>
            </a:r>
            <a:r>
              <a:rPr lang="en-US" sz="2400" dirty="0" smtClean="0"/>
              <a:t>MEMPUNYAI DAMPAK</a:t>
            </a:r>
            <a:endParaRPr lang="id-ID" sz="2400" dirty="0" smtClean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 smtClean="0"/>
              <a:t>PENTINGTERHADAP:</a:t>
            </a:r>
          </a:p>
          <a:p>
            <a:pPr marL="560388" lvl="1" indent="-381000" eaLnBrk="1" hangingPunct="1">
              <a:buFont typeface="Wingdings" pitchFamily="2" charset="2"/>
              <a:buAutoNum type="arabicPeriod"/>
            </a:pPr>
            <a:r>
              <a:rPr lang="en-US" sz="2400" dirty="0" err="1" smtClean="0"/>
              <a:t>Pengubahan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bentang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endParaRPr lang="id-ID" sz="2400" dirty="0" smtClean="0"/>
          </a:p>
          <a:p>
            <a:pPr marL="1306513" lvl="2" indent="-342900" eaLnBrk="1" hangingPunct="1"/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/>
          </a:p>
          <a:p>
            <a:pPr marL="1306513" lvl="2" indent="-342900" eaLnBrk="1" hangingPunct="1"/>
            <a:r>
              <a:rPr lang="en-US" dirty="0" err="1" smtClean="0"/>
              <a:t>Bendungan</a:t>
            </a:r>
            <a:endParaRPr lang="en-US" dirty="0" smtClean="0"/>
          </a:p>
          <a:p>
            <a:pPr marL="1306513" lvl="2" indent="-342900" eaLnBrk="1" hangingPunct="1"/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kereta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endParaRPr lang="en-US" dirty="0" smtClean="0"/>
          </a:p>
          <a:p>
            <a:pPr marL="1306513" lvl="2" indent="-342900" eaLnBrk="1" hangingPunct="1"/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endParaRPr lang="en-US" dirty="0" smtClean="0"/>
          </a:p>
          <a:p>
            <a:pPr marL="560388" lvl="1" indent="-381000" eaLnBrk="1" hangingPunct="1">
              <a:buFont typeface="Wingdings" pitchFamily="2" charset="2"/>
              <a:buAutoNum type="arabicPeriod"/>
            </a:pPr>
            <a:r>
              <a:rPr lang="en-US" sz="2400" dirty="0" err="1" smtClean="0"/>
              <a:t>Eksploitasi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(SDA) </a:t>
            </a:r>
            <a:r>
              <a:rPr lang="en-US" sz="2400" dirty="0" err="1" smtClean="0"/>
              <a:t>baik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terbaharui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terbaharui</a:t>
            </a:r>
            <a:endParaRPr lang="id-ID" sz="2400" dirty="0" smtClean="0"/>
          </a:p>
          <a:p>
            <a:pPr marL="1306513" lvl="2" indent="-342900" eaLnBrk="1" hangingPunct="1"/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pertambangan</a:t>
            </a:r>
            <a:endParaRPr lang="en-US" dirty="0" smtClean="0"/>
          </a:p>
          <a:p>
            <a:pPr marL="1306513" lvl="2" indent="-342900" eaLnBrk="1" hangingPunct="1"/>
            <a:r>
              <a:rPr lang="en-US" dirty="0" err="1" smtClean="0"/>
              <a:t>Eksploitasi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endParaRPr lang="sv-SE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2000" b="1" i="1" dirty="0" err="1"/>
              <a:t>Dampak</a:t>
            </a:r>
            <a:r>
              <a:rPr sz="2000" b="1" i="1" dirty="0"/>
              <a:t> </a:t>
            </a:r>
            <a:r>
              <a:rPr sz="2000" b="1" i="1" dirty="0" err="1"/>
              <a:t>besar</a:t>
            </a:r>
            <a:r>
              <a:rPr sz="2000" b="1" i="1" dirty="0"/>
              <a:t> </a:t>
            </a:r>
            <a:r>
              <a:rPr sz="2000" b="1" i="1" dirty="0" err="1"/>
              <a:t>dan</a:t>
            </a:r>
            <a:r>
              <a:rPr sz="2000" b="1" i="1" dirty="0"/>
              <a:t> </a:t>
            </a:r>
            <a:r>
              <a:rPr sz="2000" b="1" i="1" dirty="0" err="1"/>
              <a:t>penting</a:t>
            </a:r>
            <a:r>
              <a:rPr sz="2000" b="1" i="1" dirty="0"/>
              <a:t>:</a:t>
            </a:r>
            <a:br>
              <a:rPr sz="2000" b="1" i="1" dirty="0"/>
            </a:br>
            <a:r>
              <a:rPr sz="2000" b="1" i="1" dirty="0" err="1"/>
              <a:t>Perubahan</a:t>
            </a:r>
            <a:r>
              <a:rPr sz="2000" b="1" i="1" dirty="0"/>
              <a:t> </a:t>
            </a:r>
            <a:r>
              <a:rPr sz="2000" b="1" i="1" dirty="0" err="1"/>
              <a:t>lingkungan</a:t>
            </a:r>
            <a:r>
              <a:rPr sz="2000" b="1" i="1" dirty="0"/>
              <a:t> yang </a:t>
            </a:r>
            <a:r>
              <a:rPr sz="2000" b="1" i="1" dirty="0" err="1"/>
              <a:t>sangat</a:t>
            </a:r>
            <a:r>
              <a:rPr sz="2000" b="1" i="1" dirty="0"/>
              <a:t> </a:t>
            </a:r>
            <a:r>
              <a:rPr sz="2000" b="1" i="1" dirty="0" err="1"/>
              <a:t>mendasar</a:t>
            </a:r>
            <a:r>
              <a:rPr sz="2000" b="1" i="1" dirty="0"/>
              <a:t>, yang </a:t>
            </a:r>
            <a:r>
              <a:rPr sz="2000" b="1" i="1" dirty="0" err="1" smtClean="0"/>
              <a:t>diakibatkan</a:t>
            </a:r>
            <a:r>
              <a:rPr lang="en-US" sz="2000" b="1" i="1" dirty="0" smtClean="0"/>
              <a:t> </a:t>
            </a:r>
            <a:r>
              <a:rPr sz="2000" b="1" i="1" dirty="0" err="1" smtClean="0"/>
              <a:t>oleh</a:t>
            </a:r>
            <a:r>
              <a:rPr sz="2000" b="1" i="1" dirty="0" smtClean="0"/>
              <a:t> </a:t>
            </a:r>
            <a:r>
              <a:rPr sz="2000" b="1" i="1" dirty="0" err="1"/>
              <a:t>suatu</a:t>
            </a:r>
            <a:r>
              <a:rPr sz="2000" b="1" i="1" dirty="0"/>
              <a:t> </a:t>
            </a:r>
            <a:r>
              <a:rPr sz="2000" b="1" i="1" dirty="0" err="1"/>
              <a:t>usaha</a:t>
            </a:r>
            <a:r>
              <a:rPr sz="2000" b="1" i="1" dirty="0"/>
              <a:t> </a:t>
            </a:r>
            <a:r>
              <a:rPr sz="2000" b="1" i="1" dirty="0" err="1"/>
              <a:t>dan</a:t>
            </a:r>
            <a:r>
              <a:rPr sz="2000" b="1" i="1" dirty="0"/>
              <a:t>/</a:t>
            </a:r>
            <a:r>
              <a:rPr sz="2000" b="1" i="1" dirty="0" err="1"/>
              <a:t>atau</a:t>
            </a:r>
            <a:r>
              <a:rPr sz="2000" b="1" i="1" dirty="0"/>
              <a:t> </a:t>
            </a:r>
            <a:r>
              <a:rPr sz="2000" b="1" i="1" dirty="0" err="1"/>
              <a:t>kegiatan</a:t>
            </a:r>
            <a:r>
              <a:rPr sz="2000" b="1" i="1" dirty="0"/>
              <a:t> </a:t>
            </a:r>
            <a:r>
              <a:rPr sz="2000" dirty="0"/>
              <a:t/>
            </a:r>
            <a:br>
              <a:rPr sz="2000" dirty="0"/>
            </a:b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1586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>
            <a:normAutofit/>
          </a:bodyPr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id-ID" sz="2400" dirty="0" smtClean="0"/>
              <a:t>3.   </a:t>
            </a:r>
            <a:r>
              <a:rPr lang="sv-SE" sz="2400" dirty="0" smtClean="0"/>
              <a:t>Proses dan kegiatan yang secara potensial dapat menimbulkan pemborosan, kerusakan dan pemerosotan SDA dalam pemanfaatannya</a:t>
            </a:r>
          </a:p>
          <a:p>
            <a:pPr marL="1371600" lvl="2" indent="-457200" eaLnBrk="1" hangingPunct="1"/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endParaRPr lang="en-US" dirty="0" smtClean="0"/>
          </a:p>
          <a:p>
            <a:pPr marL="1371600" lvl="2" indent="-457200" eaLnBrk="1" hangingPunct="1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mengefisienkan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endParaRPr lang="id-ID" dirty="0" smtClean="0"/>
          </a:p>
          <a:p>
            <a:pPr marL="1371600" lvl="2" indent="-457200" eaLnBrk="1" hangingPunct="1"/>
            <a:endParaRPr lang="sv-SE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id-ID" sz="2400" dirty="0" smtClean="0"/>
              <a:t>4.   </a:t>
            </a:r>
            <a:r>
              <a:rPr lang="sv-SE" sz="2400" dirty="0" smtClean="0"/>
              <a:t>Proses dan kegiatan yang hasilnya dapat mempengaruhi lingkungan SosBud</a:t>
            </a:r>
          </a:p>
          <a:p>
            <a:pPr marL="1371600" lvl="2" indent="-457200" eaLnBrk="1" hangingPunct="1"/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46777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400" dirty="0" smtClean="0"/>
              <a:t>5.   </a:t>
            </a:r>
            <a:r>
              <a:rPr lang="sv-SE" sz="2400" dirty="0" smtClean="0"/>
              <a:t>Proses dan kegiatan yang hasilnya dapat mempengaruhi pelestarian kawasan konservasi SDA dan atau pelindungan cagar budaya</a:t>
            </a:r>
            <a:endParaRPr lang="id-ID" sz="2400" dirty="0" smtClean="0"/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dirty="0" err="1" smtClean="0"/>
              <a:t>kegiatan</a:t>
            </a:r>
            <a:r>
              <a:rPr lang="en-US" dirty="0" smtClean="0"/>
              <a:t> yang proses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cagar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id-ID" dirty="0" smtClean="0"/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sv-SE" sz="2400" dirty="0" smtClean="0"/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400" dirty="0" smtClean="0"/>
              <a:t>6.   </a:t>
            </a:r>
            <a:r>
              <a:rPr lang="sv-SE" sz="2400" dirty="0" smtClean="0"/>
              <a:t>Introduksi jenis tumbuh-tumbuhan, jenis hewan dan jasad renik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dirty="0" err="1" smtClean="0"/>
              <a:t>Introduksi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artau</a:t>
            </a:r>
            <a:r>
              <a:rPr lang="en-US" dirty="0" smtClean="0"/>
              <a:t> </a:t>
            </a:r>
            <a:r>
              <a:rPr lang="en-US" dirty="0" err="1" smtClean="0"/>
              <a:t>jasad</a:t>
            </a:r>
            <a:r>
              <a:rPr lang="en-US" dirty="0" smtClean="0"/>
              <a:t> </a:t>
            </a:r>
            <a:r>
              <a:rPr lang="en-US" dirty="0" err="1" smtClean="0"/>
              <a:t>renik</a:t>
            </a:r>
            <a:r>
              <a:rPr lang="en-US" dirty="0" smtClean="0"/>
              <a:t> (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)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dirty="0" err="1" smtClean="0"/>
              <a:t>Introduksi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17977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5976937"/>
          </a:xfrm>
        </p:spPr>
        <p:txBody>
          <a:bodyPr>
            <a:normAutofit/>
          </a:bodyPr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id-ID" sz="2400" dirty="0" smtClean="0"/>
              <a:t>7.   </a:t>
            </a:r>
            <a:r>
              <a:rPr lang="sv-SE" sz="2400" dirty="0" smtClean="0"/>
              <a:t>Pembuatan dan penggunaan bahan hayati dan nonhayati</a:t>
            </a:r>
            <a:endParaRPr lang="id-ID" sz="2400" dirty="0" smtClean="0"/>
          </a:p>
          <a:p>
            <a:pPr marL="1371600" lvl="2" indent="-457200" eaLnBrk="1" hangingPunct="1"/>
            <a:r>
              <a:rPr lang="en-US" dirty="0" err="1" smtClean="0"/>
              <a:t>Penggunaan</a:t>
            </a:r>
            <a:r>
              <a:rPr lang="en-US" dirty="0" smtClean="0"/>
              <a:t> yang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: </a:t>
            </a:r>
            <a:r>
              <a:rPr lang="en-US" dirty="0" err="1" smtClean="0"/>
              <a:t>pengubahan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id-ID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sv-SE" sz="2400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id-ID" sz="2400" dirty="0" smtClean="0"/>
              <a:t>8.   </a:t>
            </a:r>
            <a:r>
              <a:rPr lang="sv-SE" sz="2400" dirty="0" smtClean="0"/>
              <a:t>Penerapan teknologi</a:t>
            </a:r>
            <a:r>
              <a:rPr lang="id-ID" sz="2400" dirty="0" smtClean="0"/>
              <a:t> </a:t>
            </a:r>
            <a:r>
              <a:rPr lang="sv-SE" sz="2400" dirty="0" smtClean="0"/>
              <a:t>y</a:t>
            </a:r>
            <a:r>
              <a:rPr lang="id-ID" sz="2400" dirty="0" smtClean="0"/>
              <a:t>an</a:t>
            </a:r>
            <a:r>
              <a:rPr lang="sv-SE" sz="2400" dirty="0" smtClean="0"/>
              <a:t>g diperkirakan mempunyai potensi besar untuk mempengaruhi lingkungan</a:t>
            </a:r>
            <a:endParaRPr lang="id-ID" sz="2400" dirty="0" smtClean="0"/>
          </a:p>
          <a:p>
            <a:pPr marL="1371600" lvl="2" indent="-457200" eaLnBrk="1" hangingPunct="1"/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id-ID" dirty="0" smtClean="0"/>
          </a:p>
          <a:p>
            <a:pPr marL="990600" lvl="1" indent="-533400" eaLnBrk="1" hangingPunct="1">
              <a:buFont typeface="Wingdings" pitchFamily="2" charset="2"/>
              <a:buAutoNum type="arabicPeriod" startAt="8"/>
            </a:pPr>
            <a:endParaRPr lang="en-US" sz="2400" dirty="0" smtClean="0"/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id-ID" sz="2400" dirty="0" smtClean="0"/>
              <a:t>9.  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pertahanan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endParaRPr lang="id-ID" sz="2400" dirty="0" smtClean="0"/>
          </a:p>
          <a:p>
            <a:pPr marL="1371600" lvl="2" indent="-457200" eaLnBrk="1" hangingPunct="1"/>
            <a:r>
              <a:rPr lang="en-US" dirty="0" smtClean="0"/>
              <a:t>PLTN</a:t>
            </a:r>
            <a:endParaRPr lang="nl-NL" dirty="0" smtClean="0"/>
          </a:p>
          <a:p>
            <a:pPr marL="1371600" lvl="2" indent="-457200" eaLnBrk="1" hangingPunct="1"/>
            <a:r>
              <a:rPr lang="nl-NL" dirty="0" smtClean="0"/>
              <a:t>Gudang dan pabrik mesiu dan senjata</a:t>
            </a:r>
            <a:endParaRPr lang="en-US" dirty="0" smtClean="0"/>
          </a:p>
          <a:p>
            <a:pPr marL="1371600" lvl="2" indent="-457200" eaLnBrk="1" hangingPunct="1"/>
            <a:r>
              <a:rPr lang="en-US" dirty="0" err="1" smtClean="0"/>
              <a:t>Pangkalan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ABRI</a:t>
            </a:r>
            <a:endParaRPr lang="id-ID" dirty="0" smtClean="0"/>
          </a:p>
          <a:p>
            <a:pPr marL="1371600" lvl="2" indent="-457200" eaLnBrk="1" hangingPunct="1"/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23132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sv-SE" sz="2400" b="1" dirty="0" smtClean="0"/>
              <a:t>DAMPAK PENTING KEGIATAN DITENTUKAN </a:t>
            </a:r>
            <a:r>
              <a:rPr lang="sv-SE" sz="2400" b="1" dirty="0" smtClean="0"/>
              <a:t>OLEH :</a:t>
            </a:r>
            <a:endParaRPr lang="id-ID" sz="2400" b="1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d-ID" sz="2400" b="1" dirty="0" smtClean="0"/>
              <a:t>1.     </a:t>
            </a:r>
            <a:r>
              <a:rPr lang="en-US" sz="2400" b="1" dirty="0" smtClean="0"/>
              <a:t>JUMLAH MANUSIA YANG AKAN TERKENA DAMPAK</a:t>
            </a:r>
          </a:p>
          <a:p>
            <a:pPr marL="990600" lvl="1" indent="-533400" eaLnBrk="1" hangingPunct="1"/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ANDAL,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menikmati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, </a:t>
            </a:r>
            <a:r>
              <a:rPr lang="en-US" sz="2400" dirty="0" err="1" smtClean="0"/>
              <a:t>jumlahnya</a:t>
            </a:r>
            <a:r>
              <a:rPr lang="en-US" sz="2400" dirty="0" smtClean="0"/>
              <a:t> ≥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menikmati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endParaRPr lang="id-ID" sz="2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d-ID" sz="2400" b="1" dirty="0" smtClean="0"/>
              <a:t>2.     </a:t>
            </a:r>
            <a:r>
              <a:rPr lang="en-US" sz="2400" b="1" dirty="0" smtClean="0"/>
              <a:t>LUAS WILAYAH PERSEBARAN DAMPAK</a:t>
            </a:r>
          </a:p>
          <a:p>
            <a:pPr marL="990600" lvl="1" indent="-533400" eaLnBrk="1" hangingPunct="1"/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mendasar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segi</a:t>
            </a:r>
            <a:r>
              <a:rPr lang="en-US" sz="2400" dirty="0" smtClean="0"/>
              <a:t> </a:t>
            </a:r>
            <a:r>
              <a:rPr lang="en-US" sz="2400" dirty="0" err="1" smtClean="0"/>
              <a:t>intensitas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berbaliknya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segi</a:t>
            </a:r>
            <a:r>
              <a:rPr lang="en-US" sz="2400" dirty="0" smtClean="0"/>
              <a:t> </a:t>
            </a:r>
            <a:r>
              <a:rPr lang="en-US" sz="2400" dirty="0" err="1" smtClean="0"/>
              <a:t>kumulatif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endParaRPr lang="en-US" sz="2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d-ID" sz="2400" b="1" dirty="0" smtClean="0"/>
              <a:t>3.    </a:t>
            </a:r>
            <a:r>
              <a:rPr lang="en-US" sz="2400" b="1" dirty="0" smtClean="0"/>
              <a:t>LAMANYA DAMPAK BERLANGSUNG </a:t>
            </a:r>
          </a:p>
          <a:p>
            <a:pPr marL="990600" lvl="1" indent="-533400" eaLnBrk="1" hangingPunct="1"/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timbulnya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tahapan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endParaRPr lang="id-ID" sz="2400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229600" cy="1139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dirty="0"/>
              <a:t>KEP 056 TAHUN 1994 DAN </a:t>
            </a:r>
            <a:r>
              <a:rPr lang="id-ID" sz="3200" dirty="0"/>
              <a:t/>
            </a:r>
            <a:br>
              <a:rPr lang="id-ID" sz="3200" dirty="0"/>
            </a:br>
            <a:r>
              <a:rPr sz="3200" dirty="0"/>
              <a:t>PASAL 5 AYAT (1) PP TAHUN </a:t>
            </a:r>
            <a:r>
              <a:rPr sz="3200" dirty="0" smtClean="0"/>
              <a:t>1999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82135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400" b="1" dirty="0" smtClean="0"/>
              <a:t>4.    </a:t>
            </a:r>
            <a:r>
              <a:rPr lang="fi-FI" sz="2400" b="1" dirty="0" smtClean="0"/>
              <a:t>INTENSITAS DAMPAK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400" dirty="0" smtClean="0"/>
              <a:t>       </a:t>
            </a:r>
            <a:r>
              <a:rPr lang="fi-FI" sz="2400" dirty="0" smtClean="0"/>
              <a:t>Mengakibatkan perubahan/kerusakan: </a:t>
            </a: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fi-FI" sz="2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fi-FI" sz="2400" dirty="0" smtClean="0"/>
              <a:t>pada sifat2 fisik atau hayati lingkungan yang melampaui baku mutu lingkungan menurut UU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fi-FI" sz="2400" dirty="0" smtClean="0"/>
              <a:t>pada komponen lingkungan yang melampaui kriteria yang diakui berdasarkan pertimbangan ilmiah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err="1" smtClean="0"/>
              <a:t>spesies</a:t>
            </a:r>
            <a:r>
              <a:rPr lang="en-US" sz="2400" dirty="0" smtClean="0"/>
              <a:t> </a:t>
            </a:r>
            <a:r>
              <a:rPr lang="en-US" sz="2400" dirty="0" err="1" smtClean="0"/>
              <a:t>langka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endemik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dilindungi</a:t>
            </a:r>
            <a:r>
              <a:rPr lang="en-US" sz="2400" dirty="0" smtClean="0"/>
              <a:t> </a:t>
            </a:r>
            <a:r>
              <a:rPr lang="en-US" sz="2400" dirty="0" err="1" smtClean="0"/>
              <a:t>terancam</a:t>
            </a:r>
            <a:r>
              <a:rPr lang="en-US" sz="2400" dirty="0" smtClean="0"/>
              <a:t> </a:t>
            </a:r>
            <a:r>
              <a:rPr lang="en-US" sz="2400" dirty="0" err="1" smtClean="0"/>
              <a:t>punah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habitatnya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kerusakan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lindung</a:t>
            </a:r>
            <a:r>
              <a:rPr lang="en-US" sz="2400" dirty="0" smtClean="0"/>
              <a:t> (</a:t>
            </a:r>
            <a:r>
              <a:rPr lang="en-US" sz="2400" dirty="0" err="1" smtClean="0"/>
              <a:t>hutan</a:t>
            </a:r>
            <a:r>
              <a:rPr lang="en-US" sz="2400" dirty="0" smtClean="0"/>
              <a:t> </a:t>
            </a:r>
            <a:r>
              <a:rPr lang="en-US" sz="2400" dirty="0" err="1" smtClean="0"/>
              <a:t>lindung</a:t>
            </a:r>
            <a:r>
              <a:rPr lang="en-US" sz="2400" dirty="0" smtClean="0"/>
              <a:t>, </a:t>
            </a:r>
            <a:r>
              <a:rPr lang="en-US" sz="2400" dirty="0" err="1" smtClean="0"/>
              <a:t>cagar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, </a:t>
            </a:r>
            <a:r>
              <a:rPr lang="en-US" sz="2400" dirty="0" err="1" smtClean="0"/>
              <a:t>taman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, </a:t>
            </a:r>
            <a:r>
              <a:rPr lang="en-US" sz="2400" dirty="0" err="1" smtClean="0"/>
              <a:t>suaka</a:t>
            </a:r>
            <a:r>
              <a:rPr lang="en-US" sz="2400" dirty="0" smtClean="0"/>
              <a:t> </a:t>
            </a:r>
            <a:r>
              <a:rPr lang="en-US" sz="2400" dirty="0" err="1" smtClean="0"/>
              <a:t>margasatwa</a:t>
            </a:r>
            <a:r>
              <a:rPr lang="en-US" sz="24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benda-benda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peninggalan</a:t>
            </a:r>
            <a:r>
              <a:rPr lang="en-US" sz="2400" dirty="0" smtClean="0"/>
              <a:t> </a:t>
            </a:r>
            <a:r>
              <a:rPr lang="en-US" sz="2400" dirty="0" err="1" smtClean="0"/>
              <a:t>sejarah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rawan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kontroversi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pemda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memodifikasi</a:t>
            </a:r>
            <a:r>
              <a:rPr lang="en-US" sz="2400" dirty="0" smtClean="0"/>
              <a:t> areal yang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keindahan</a:t>
            </a:r>
            <a:r>
              <a:rPr lang="en-US" sz="2400" dirty="0" smtClean="0"/>
              <a:t> </a:t>
            </a:r>
            <a:r>
              <a:rPr lang="en-US" sz="2400" dirty="0" err="1" smtClean="0"/>
              <a:t>alami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4951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3388"/>
            <a:ext cx="8229600" cy="5510212"/>
          </a:xfrm>
        </p:spPr>
        <p:txBody>
          <a:bodyPr>
            <a:no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id-ID" sz="2400" b="1" dirty="0" smtClean="0"/>
              <a:t>5.    </a:t>
            </a:r>
            <a:r>
              <a:rPr lang="en-US" sz="2400" b="1" dirty="0" smtClean="0"/>
              <a:t> </a:t>
            </a:r>
            <a:r>
              <a:rPr lang="sv-SE" sz="2400" b="1" dirty="0" smtClean="0"/>
              <a:t>BANYAKNYA </a:t>
            </a:r>
            <a:r>
              <a:rPr lang="sv-SE" sz="2400" b="1" dirty="0" smtClean="0"/>
              <a:t>KOMPONEN LINGKUNGAN LAIN YANG AKAN TERKENA DAMPAK</a:t>
            </a:r>
          </a:p>
          <a:p>
            <a:pPr marL="990600" lvl="1" indent="-533400" eaLnBrk="1" hangingPunct="1"/>
            <a:r>
              <a:rPr lang="sv-SE" sz="2400" dirty="0" smtClean="0"/>
              <a:t>Yang dampak menimbulkan dampak sekunder atau dampak lanjutan yang jumlah komponennya ≥ dengan komponen yang akan terkena dampak primer.</a:t>
            </a:r>
            <a:endParaRPr lang="id-ID" sz="2400" dirty="0" smtClean="0"/>
          </a:p>
          <a:p>
            <a:pPr marL="990600" lvl="1" indent="-533400" eaLnBrk="1" hangingPunct="1"/>
            <a:endParaRPr lang="id-ID" sz="2400" dirty="0" smtClean="0"/>
          </a:p>
          <a:p>
            <a:pPr marL="628650" indent="-628650">
              <a:buNone/>
            </a:pPr>
            <a:r>
              <a:rPr lang="en-US" sz="2400" b="1" dirty="0" smtClean="0"/>
              <a:t>6</a:t>
            </a:r>
            <a:r>
              <a:rPr lang="id-ID" sz="2400" b="1" dirty="0" smtClean="0"/>
              <a:t>.     </a:t>
            </a:r>
            <a:r>
              <a:rPr lang="en-US" sz="2400" b="1" dirty="0" smtClean="0"/>
              <a:t>SIFAT KUMULATIF DAMPAK</a:t>
            </a:r>
            <a:endParaRPr lang="en-US" sz="2400" b="1" dirty="0"/>
          </a:p>
          <a:p>
            <a:pPr marL="990600" lvl="1" indent="-533400" eaLnBrk="1" hangingPunct="1"/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berulangkali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menerus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kurun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diasimilasi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menerimanya</a:t>
            </a:r>
            <a:r>
              <a:rPr lang="en-US" sz="2400" dirty="0" smtClean="0"/>
              <a:t>.</a:t>
            </a:r>
          </a:p>
          <a:p>
            <a:pPr marL="990600" lvl="1" indent="-533400" eaLnBrk="1" hangingPunct="1"/>
            <a:r>
              <a:rPr lang="en-US" sz="2400" dirty="0" err="1" smtClean="0"/>
              <a:t>Beragam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menumpuk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dapak</a:t>
            </a:r>
            <a:r>
              <a:rPr lang="en-US" sz="2400" dirty="0" smtClean="0"/>
              <a:t> </a:t>
            </a:r>
            <a:r>
              <a:rPr lang="en-US" sz="2400" dirty="0" err="1" smtClean="0"/>
              <a:t>diasimilasi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menerimanya</a:t>
            </a:r>
            <a:r>
              <a:rPr lang="en-US" sz="2400" dirty="0" smtClean="0"/>
              <a:t>.</a:t>
            </a:r>
          </a:p>
          <a:p>
            <a:pPr marL="990600" lvl="1" indent="-533400" eaLnBrk="1" hangingPunct="1"/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efek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memperkuat</a:t>
            </a:r>
            <a:r>
              <a:rPr lang="en-US" sz="2400" dirty="0" smtClean="0"/>
              <a:t> (</a:t>
            </a:r>
            <a:r>
              <a:rPr lang="en-US" sz="2400" dirty="0" err="1" smtClean="0"/>
              <a:t>sinergetik</a:t>
            </a:r>
            <a:r>
              <a:rPr lang="en-US" sz="2400" dirty="0" smtClean="0"/>
              <a:t>)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9430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8412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id-ID" sz="2400" b="1" dirty="0" smtClean="0"/>
              <a:t>7.     </a:t>
            </a:r>
            <a:r>
              <a:rPr lang="en-US" sz="2400" b="1" dirty="0" smtClean="0"/>
              <a:t>BERBALIK ATAU TIDAK BERBALIKNYA DAMPAK</a:t>
            </a:r>
          </a:p>
          <a:p>
            <a:pPr marL="990600" lvl="1" indent="-533400" eaLnBrk="1" hangingPunct="1"/>
            <a:r>
              <a:rPr lang="en-US" sz="2400" dirty="0" err="1" smtClean="0"/>
              <a:t>Perubahan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dialami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dipulihkan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, </a:t>
            </a:r>
            <a:r>
              <a:rPr lang="en-US" sz="2400" dirty="0" err="1" smtClean="0"/>
              <a:t>walaupun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intervensi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98409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AMDAL </a:t>
            </a:r>
            <a:r>
              <a:rPr lang="en-US" sz="2400" b="1" dirty="0" err="1" smtClean="0"/>
              <a:t>Proyek</a:t>
            </a:r>
            <a:r>
              <a:rPr lang="en-US" sz="2400" b="1" dirty="0" smtClean="0"/>
              <a:t> Tunggal</a:t>
            </a:r>
            <a:r>
              <a:rPr lang="en-US" sz="2400" dirty="0" smtClean="0"/>
              <a:t>: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endParaRPr lang="id-ID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AMDAL </a:t>
            </a:r>
            <a:r>
              <a:rPr lang="en-US" sz="2400" b="1" dirty="0" err="1" smtClean="0"/>
              <a:t>Terpadu</a:t>
            </a:r>
            <a:r>
              <a:rPr lang="en-US" sz="2400" dirty="0" smtClean="0"/>
              <a:t>: </a:t>
            </a:r>
            <a:r>
              <a:rPr lang="en-US" sz="2400" dirty="0" err="1" smtClean="0"/>
              <a:t>Studi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namum</a:t>
            </a:r>
            <a:r>
              <a:rPr lang="en-US" sz="2400" dirty="0" smtClean="0"/>
              <a:t> </a:t>
            </a:r>
            <a:r>
              <a:rPr lang="en-US" sz="2400" dirty="0" err="1" smtClean="0"/>
              <a:t>menyangkut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dirty="0" err="1" smtClean="0"/>
              <a:t>hamparan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kewenangan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AMDAL </a:t>
            </a:r>
            <a:r>
              <a:rPr lang="en-US" sz="2400" b="1" dirty="0" err="1" smtClean="0"/>
              <a:t>Kawasan</a:t>
            </a:r>
            <a:r>
              <a:rPr lang="en-US" sz="2400" dirty="0" smtClean="0"/>
              <a:t>: </a:t>
            </a:r>
            <a:r>
              <a:rPr lang="en-US" sz="2400" dirty="0" err="1" smtClean="0"/>
              <a:t>Studi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menyangkut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endParaRPr lang="id-ID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AMDAL Regional</a:t>
            </a:r>
            <a:r>
              <a:rPr lang="en-US" sz="2400" dirty="0" smtClean="0"/>
              <a:t>: </a:t>
            </a:r>
            <a:r>
              <a:rPr lang="en-US" sz="2400" dirty="0" err="1" smtClean="0"/>
              <a:t>Studi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menyangkut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,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dirty="0" err="1" smtClean="0"/>
              <a:t>hamparan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</a:t>
            </a:r>
            <a:r>
              <a:rPr lang="en-US" sz="2400" dirty="0" smtClean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wilayah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RUTR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kewenangan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instansi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/>
              <a:t>MACAM AMDAL</a:t>
            </a:r>
            <a:br>
              <a:rPr sz="3200" b="1" dirty="0"/>
            </a:b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95208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/>
              <a:t>Nomor</a:t>
            </a:r>
            <a:r>
              <a:rPr lang="en-US" dirty="0"/>
              <a:t> 32 </a:t>
            </a:r>
            <a:r>
              <a:rPr lang="en-US" dirty="0" err="1"/>
              <a:t>Tahun</a:t>
            </a:r>
            <a:r>
              <a:rPr lang="en-US" dirty="0"/>
              <a:t> 2009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smtClean="0"/>
              <a:t>yang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Amdal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proses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s-ES" dirty="0" err="1" smtClean="0"/>
              <a:t>tentang</a:t>
            </a:r>
            <a:r>
              <a:rPr lang="es-ES" dirty="0" smtClean="0"/>
              <a:t> </a:t>
            </a:r>
            <a:r>
              <a:rPr lang="es-ES" dirty="0" err="1"/>
              <a:t>penyelenggaraan</a:t>
            </a:r>
            <a:r>
              <a:rPr lang="es-ES" dirty="0"/>
              <a:t> </a:t>
            </a:r>
            <a:r>
              <a:rPr lang="es-ES" dirty="0" err="1"/>
              <a:t>usaha</a:t>
            </a:r>
            <a:r>
              <a:rPr lang="es-ES" dirty="0"/>
              <a:t> dan/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kegiatan</a:t>
            </a:r>
            <a:r>
              <a:rPr lang="es-ES" dirty="0" smtClean="0"/>
              <a:t>.</a:t>
            </a:r>
          </a:p>
          <a:p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yang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/</a:t>
            </a:r>
            <a:r>
              <a:rPr lang="en-US" dirty="0" err="1"/>
              <a:t>kegiatan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meniadakan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(yang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)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yang </a:t>
            </a:r>
            <a:r>
              <a:rPr lang="en-US" dirty="0" err="1"/>
              <a:t>mendasar</a:t>
            </a:r>
            <a:r>
              <a:rPr lang="en-US" dirty="0"/>
              <a:t>, </a:t>
            </a:r>
            <a:r>
              <a:rPr lang="en-US" dirty="0" err="1"/>
              <a:t>meluas</a:t>
            </a:r>
            <a:r>
              <a:rPr lang="en-US" dirty="0"/>
              <a:t>, </a:t>
            </a:r>
            <a:r>
              <a:rPr lang="en-US" dirty="0" err="1"/>
              <a:t>berjangka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optimal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proses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tepat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57500" y="2205038"/>
            <a:ext cx="2643188" cy="938212"/>
          </a:xfrm>
          <a:prstGeom prst="rect">
            <a:avLst/>
          </a:prstGeom>
          <a:solidFill>
            <a:srgbClr val="000066"/>
          </a:solidFill>
          <a:ln w="42500" algn="ctr">
            <a:solidFill>
              <a:srgbClr val="A0A0A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d-ID" b="1">
                <a:solidFill>
                  <a:srgbClr val="FFFFFF"/>
                </a:solidFill>
                <a:latin typeface="Calibri" pitchFamily="34" charset="0"/>
              </a:rPr>
              <a:t>Pengambilan Keputusan Kelayakan Lingkungan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46138" y="3714750"/>
            <a:ext cx="1258887" cy="431800"/>
          </a:xfrm>
          <a:prstGeom prst="rect">
            <a:avLst/>
          </a:prstGeom>
          <a:solidFill>
            <a:srgbClr val="000066"/>
          </a:solidFill>
          <a:ln w="42500" algn="ctr">
            <a:solidFill>
              <a:srgbClr val="A0A0A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d-ID" b="1">
                <a:solidFill>
                  <a:srgbClr val="FFFFFF"/>
                </a:solidFill>
                <a:latin typeface="Calibri" pitchFamily="34" charset="0"/>
              </a:rPr>
              <a:t>Perizinan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48038" y="3716338"/>
            <a:ext cx="1655762" cy="642937"/>
          </a:xfrm>
          <a:prstGeom prst="rect">
            <a:avLst/>
          </a:prstGeom>
          <a:solidFill>
            <a:srgbClr val="000066"/>
          </a:solidFill>
          <a:ln w="42500" algn="ctr">
            <a:solidFill>
              <a:srgbClr val="5994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d-ID" b="1">
                <a:solidFill>
                  <a:srgbClr val="FFFFFF"/>
                </a:solidFill>
                <a:latin typeface="Calibri" pitchFamily="34" charset="0"/>
              </a:rPr>
              <a:t>Bagian studi kelayakan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857875" y="3714750"/>
            <a:ext cx="2170113" cy="857250"/>
          </a:xfrm>
          <a:prstGeom prst="rect">
            <a:avLst/>
          </a:prstGeom>
          <a:solidFill>
            <a:srgbClr val="000066"/>
          </a:solidFill>
          <a:ln w="42500" algn="ctr">
            <a:solidFill>
              <a:srgbClr val="5994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d-ID" b="1">
                <a:solidFill>
                  <a:srgbClr val="FFFFFF"/>
                </a:solidFill>
                <a:latin typeface="Calibri" pitchFamily="34" charset="0"/>
              </a:rPr>
              <a:t>Perencanaan pengembangan wilayah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68313" y="4429125"/>
            <a:ext cx="2016125" cy="642938"/>
          </a:xfrm>
          <a:prstGeom prst="rect">
            <a:avLst/>
          </a:prstGeom>
          <a:solidFill>
            <a:srgbClr val="000066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chemeClr val="lt1"/>
                </a:solidFill>
                <a:latin typeface="+mn-lt"/>
              </a:rPr>
              <a:t>IJIN LINGKUNGAN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830513" y="5214938"/>
            <a:ext cx="2700337" cy="950912"/>
          </a:xfrm>
          <a:prstGeom prst="rect">
            <a:avLst/>
          </a:prstGeom>
          <a:solidFill>
            <a:srgbClr val="000066"/>
          </a:solidFill>
          <a:ln w="42500" algn="ctr">
            <a:solidFill>
              <a:srgbClr val="5994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id-ID" b="1">
                <a:solidFill>
                  <a:srgbClr val="FFFFFF"/>
                </a:solidFill>
                <a:latin typeface="Calibri" pitchFamily="34" charset="0"/>
              </a:rPr>
              <a:t>Perencanaan teknologi dan perancangan proses</a:t>
            </a:r>
          </a:p>
        </p:txBody>
      </p:sp>
      <p:cxnSp>
        <p:nvCxnSpPr>
          <p:cNvPr id="39" name="Elbow Connector 38"/>
          <p:cNvCxnSpPr>
            <a:cxnSpLocks noChangeShapeType="1"/>
            <a:stCxn id="29" idx="2"/>
            <a:endCxn id="31" idx="0"/>
          </p:cNvCxnSpPr>
          <p:nvPr/>
        </p:nvCxnSpPr>
        <p:spPr bwMode="auto">
          <a:xfrm rot="5400000">
            <a:off x="2563019" y="2077244"/>
            <a:ext cx="530225" cy="2703513"/>
          </a:xfrm>
          <a:prstGeom prst="bentConnector3">
            <a:avLst>
              <a:gd name="adj1" fmla="val 49699"/>
            </a:avLst>
          </a:prstGeom>
          <a:noFill/>
          <a:ln w="28575" algn="ctr">
            <a:solidFill>
              <a:srgbClr val="2A541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Elbow Connector 40"/>
          <p:cNvCxnSpPr>
            <a:cxnSpLocks noChangeShapeType="1"/>
            <a:stCxn id="29" idx="2"/>
            <a:endCxn id="32" idx="0"/>
          </p:cNvCxnSpPr>
          <p:nvPr/>
        </p:nvCxnSpPr>
        <p:spPr bwMode="auto">
          <a:xfrm rot="5400000">
            <a:off x="3912395" y="3428206"/>
            <a:ext cx="531812" cy="3175"/>
          </a:xfrm>
          <a:prstGeom prst="bentConnector3">
            <a:avLst>
              <a:gd name="adj1" fmla="val 49852"/>
            </a:avLst>
          </a:prstGeom>
          <a:noFill/>
          <a:ln w="28575" algn="ctr">
            <a:solidFill>
              <a:srgbClr val="2A541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Elbow Connector 42"/>
          <p:cNvCxnSpPr>
            <a:cxnSpLocks noChangeShapeType="1"/>
            <a:stCxn id="29" idx="2"/>
            <a:endCxn id="33" idx="0"/>
          </p:cNvCxnSpPr>
          <p:nvPr/>
        </p:nvCxnSpPr>
        <p:spPr bwMode="auto">
          <a:xfrm rot="16200000" flipH="1">
            <a:off x="5296694" y="2047082"/>
            <a:ext cx="530225" cy="2763837"/>
          </a:xfrm>
          <a:prstGeom prst="bentConnector3">
            <a:avLst>
              <a:gd name="adj1" fmla="val 49699"/>
            </a:avLst>
          </a:prstGeom>
          <a:noFill/>
          <a:ln w="28575" algn="ctr">
            <a:solidFill>
              <a:srgbClr val="2A541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Elbow Connector 44"/>
          <p:cNvCxnSpPr>
            <a:cxnSpLocks noChangeShapeType="1"/>
            <a:stCxn id="32" idx="2"/>
            <a:endCxn id="35" idx="0"/>
          </p:cNvCxnSpPr>
          <p:nvPr/>
        </p:nvCxnSpPr>
        <p:spPr bwMode="auto">
          <a:xfrm rot="16200000" flipH="1">
            <a:off x="3771900" y="4784726"/>
            <a:ext cx="814387" cy="4762"/>
          </a:xfrm>
          <a:prstGeom prst="bentConnector3">
            <a:avLst>
              <a:gd name="adj1" fmla="val 49903"/>
            </a:avLst>
          </a:prstGeom>
          <a:noFill/>
          <a:ln w="28575" algn="ctr">
            <a:solidFill>
              <a:srgbClr val="2A541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7200" y="333375"/>
            <a:ext cx="8229600" cy="49616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dirty="0" err="1" smtClean="0">
                <a:latin typeface="Calibri" pitchFamily="34" charset="0"/>
              </a:rPr>
              <a:t>Fungsi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AMDAL</a:t>
            </a:r>
            <a:endParaRPr lang="id-ID" sz="32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829536"/>
            <a:ext cx="8218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AMDAL </a:t>
            </a:r>
            <a:r>
              <a:rPr lang="id-ID" sz="2400" dirty="0">
                <a:solidFill>
                  <a:srgbClr val="000000"/>
                </a:solidFill>
              </a:rPr>
              <a:t>merupakan s</a:t>
            </a:r>
            <a:r>
              <a:rPr lang="en-US" sz="2400" dirty="0" err="1">
                <a:solidFill>
                  <a:srgbClr val="000000"/>
                </a:solidFill>
              </a:rPr>
              <a:t>alah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satu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upaya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preventif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pengendalian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dampak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lingkungan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oleh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kegiatan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pembangunan</a:t>
            </a:r>
            <a:endParaRPr lang="en-US" sz="2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Manfaat</a:t>
            </a:r>
            <a:r>
              <a:rPr lang="en-US" sz="4400" dirty="0" smtClean="0"/>
              <a:t> AMDAL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AMDAL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menjamin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pembangunan</a:t>
            </a:r>
            <a:r>
              <a:rPr lang="en-US" sz="2800" dirty="0" smtClean="0"/>
              <a:t> </a:t>
            </a:r>
            <a:r>
              <a:rPr lang="en-US" sz="2800" dirty="0"/>
              <a:t>agar </a:t>
            </a:r>
            <a:r>
              <a:rPr lang="en-US" sz="2800" dirty="0" err="1"/>
              <a:t>layak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. </a:t>
            </a:r>
            <a:r>
              <a:rPr lang="en-US" sz="2800" dirty="0" err="1"/>
              <a:t>Dengan</a:t>
            </a:r>
            <a:r>
              <a:rPr lang="en-US" sz="2800" dirty="0"/>
              <a:t> AMDAL,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rencana</a:t>
            </a:r>
            <a:r>
              <a:rPr lang="en-US" sz="2800" dirty="0" smtClean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/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sv-SE" sz="2800" dirty="0" smtClean="0"/>
              <a:t>meminimalkan </a:t>
            </a:r>
            <a:r>
              <a:rPr lang="sv-SE" sz="2800" dirty="0"/>
              <a:t>kemungkinan dampak negatif terhadap lingkungan hidup</a:t>
            </a:r>
            <a:r>
              <a:rPr lang="sv-SE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dimanfaatkan</a:t>
            </a:r>
            <a:r>
              <a:rPr lang="en-US" sz="2800" dirty="0" smtClean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berkelanjutan</a:t>
            </a:r>
            <a:r>
              <a:rPr lang="en-US" sz="2800" dirty="0"/>
              <a:t> (</a:t>
            </a:r>
            <a:r>
              <a:rPr lang="en-US" sz="2800" i="1" dirty="0"/>
              <a:t>sustainable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845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AMDAL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internal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memaksakan</a:t>
            </a:r>
            <a:r>
              <a:rPr lang="en-US" dirty="0"/>
              <a:t> agar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dipatuhi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di </a:t>
            </a:r>
            <a:r>
              <a:rPr lang="en-US" dirty="0" err="1"/>
              <a:t>indonesia</a:t>
            </a:r>
            <a:r>
              <a:rPr lang="en-US" dirty="0"/>
              <a:t> </a:t>
            </a:r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perijinan</a:t>
            </a:r>
            <a:endParaRPr lang="en-US" dirty="0"/>
          </a:p>
          <a:p>
            <a:r>
              <a:rPr lang="en-US" dirty="0"/>
              <a:t>Di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penting</a:t>
            </a:r>
            <a:endParaRPr lang="en-US" dirty="0"/>
          </a:p>
          <a:p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situasional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Keterbatasan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parsial</a:t>
            </a:r>
            <a:endParaRPr lang="en-US" dirty="0"/>
          </a:p>
          <a:p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endParaRPr lang="en-US" dirty="0"/>
          </a:p>
          <a:p>
            <a:r>
              <a:rPr lang="en-US" dirty="0" err="1"/>
              <a:t>Amdal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183632"/>
              </p:ext>
            </p:extLst>
          </p:nvPr>
        </p:nvGraphicFramePr>
        <p:xfrm>
          <a:off x="304800" y="1333500"/>
          <a:ext cx="855345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5629898" imgH="3490481" progId="Word.Document.8">
                  <p:embed/>
                </p:oleObj>
              </mc:Choice>
              <mc:Fallback>
                <p:oleObj name="Document" r:id="rId3" imgW="5629898" imgH="34904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33500"/>
                        <a:ext cx="8553450" cy="5295900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50" y="295275"/>
            <a:ext cx="8215313" cy="1263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b="1" dirty="0">
                <a:solidFill>
                  <a:srgbClr val="000066"/>
                </a:solidFill>
                <a:latin typeface="Calibri" pitchFamily="34" charset="0"/>
              </a:rPr>
              <a:t>TAHAPAN KEGIATAN PEMBANGUNAN DAN MENGAMBILAN KEPUTUSAN MELALUI AMDAL</a:t>
            </a:r>
          </a:p>
        </p:txBody>
      </p:sp>
    </p:spTree>
    <p:extLst>
      <p:ext uri="{BB962C8B-B14F-4D97-AF65-F5344CB8AC3E}">
        <p14:creationId xmlns:p14="http://schemas.microsoft.com/office/powerpoint/2010/main" val="39353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Adanya</a:t>
            </a:r>
            <a:r>
              <a:rPr lang="en-US" sz="2200" dirty="0"/>
              <a:t> UU </a:t>
            </a:r>
            <a:r>
              <a:rPr lang="en-US" sz="2200" dirty="0" err="1"/>
              <a:t>dan</a:t>
            </a:r>
            <a:r>
              <a:rPr lang="en-US" sz="2200" dirty="0"/>
              <a:t> PP yang </a:t>
            </a:r>
            <a:r>
              <a:rPr lang="en-US" sz="2200" dirty="0" err="1"/>
              <a:t>menghendaki</a:t>
            </a:r>
            <a:r>
              <a:rPr lang="en-US" sz="2200" dirty="0"/>
              <a:t> </a:t>
            </a:r>
            <a:r>
              <a:rPr lang="en-US" sz="2200" dirty="0" err="1"/>
              <a:t>adanya</a:t>
            </a:r>
            <a:r>
              <a:rPr lang="en-US" sz="2200" dirty="0"/>
              <a:t> AMDAL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proyek-proyek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dibangun</a:t>
            </a:r>
            <a:endParaRPr lang="en-US" sz="2200" dirty="0"/>
          </a:p>
          <a:p>
            <a:r>
              <a:rPr lang="en-US" sz="2200" dirty="0"/>
              <a:t>AMDAL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agar </a:t>
            </a:r>
            <a:r>
              <a:rPr lang="en-US" sz="2200" dirty="0" err="1"/>
              <a:t>kualitas</a:t>
            </a:r>
            <a:r>
              <a:rPr lang="en-US" sz="2200" dirty="0"/>
              <a:t> </a:t>
            </a:r>
            <a:r>
              <a:rPr lang="en-US" sz="2200" dirty="0" err="1"/>
              <a:t>lingkungan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rusak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adanya</a:t>
            </a:r>
            <a:r>
              <a:rPr lang="en-US" sz="2200" dirty="0"/>
              <a:t> </a:t>
            </a:r>
            <a:r>
              <a:rPr lang="en-US" sz="2200" dirty="0" err="1"/>
              <a:t>proyek-proyek</a:t>
            </a:r>
            <a:r>
              <a:rPr lang="en-US" sz="2200" dirty="0"/>
              <a:t> </a:t>
            </a:r>
            <a:r>
              <a:rPr lang="en-US" sz="2200" dirty="0" err="1"/>
              <a:t>pembangunan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3400" y="3505200"/>
            <a:ext cx="8229600" cy="2667000"/>
            <a:chOff x="533400" y="3505200"/>
            <a:chExt cx="8229600" cy="266700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33400" y="3505200"/>
              <a:ext cx="1676400" cy="8540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 Narrow" pitchFamily="34" charset="0"/>
                </a:rPr>
                <a:t>AKTIFITAS MANUSIA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124200" y="3505200"/>
              <a:ext cx="2286000" cy="8540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 Narrow" pitchFamily="34" charset="0"/>
                </a:rPr>
                <a:t>PEMB. EKONOMI MANUSIA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324600" y="3505200"/>
              <a:ext cx="2438400" cy="8540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 Narrow" pitchFamily="34" charset="0"/>
                </a:rPr>
                <a:t>KESEJAHTERAAN MANUSIA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71800" y="4953000"/>
              <a:ext cx="2590800" cy="12192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 Narrow" pitchFamily="34" charset="0"/>
                </a:rPr>
                <a:t>DAMPAK LINGKUNGAN (POSITIP/NEGATIP)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209800" y="3962400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410200" y="3962400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95400" y="4724400"/>
              <a:ext cx="6248400" cy="838200"/>
              <a:chOff x="1295400" y="4724400"/>
              <a:chExt cx="6248400" cy="1676400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5562600" y="6400800"/>
                <a:ext cx="198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1295400" y="6400800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V="1">
                <a:off x="7543800" y="47244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1295400" y="47244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78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808038"/>
          </a:xfrm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Undang-undang</a:t>
            </a:r>
            <a:r>
              <a:rPr lang="en-US" dirty="0" smtClean="0"/>
              <a:t>: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id-ID" dirty="0"/>
              <a:t>Undang-Undang Republik Indonesia Nomor 32 Tahun 2009 Tentang Perlindungan dan Pengelolaan Lingkungan Hidup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23 </a:t>
            </a:r>
            <a:r>
              <a:rPr lang="en-US" dirty="0" err="1"/>
              <a:t>Tahun</a:t>
            </a:r>
            <a:r>
              <a:rPr lang="en-US" dirty="0"/>
              <a:t> 1997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tangal</a:t>
            </a:r>
            <a:r>
              <a:rPr lang="en-US" dirty="0"/>
              <a:t> 19 September 1997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22 </a:t>
            </a:r>
            <a:r>
              <a:rPr lang="en-US" dirty="0" err="1"/>
              <a:t>Tahun</a:t>
            </a:r>
            <a:r>
              <a:rPr lang="en-US" dirty="0"/>
              <a:t> 1999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Daerah.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tangal</a:t>
            </a:r>
            <a:r>
              <a:rPr lang="en-US" dirty="0"/>
              <a:t> 7 Mei 1999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1994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United Nations Convention </a:t>
            </a:r>
            <a:r>
              <a:rPr lang="id-ID" dirty="0"/>
              <a:t> o</a:t>
            </a:r>
            <a:r>
              <a:rPr lang="en-US" dirty="0"/>
              <a:t>n Biological Diversity (</a:t>
            </a:r>
            <a:r>
              <a:rPr lang="en-US" dirty="0" err="1"/>
              <a:t>Konvensi</a:t>
            </a:r>
            <a:r>
              <a:rPr lang="en-US" dirty="0"/>
              <a:t> </a:t>
            </a:r>
            <a:r>
              <a:rPr lang="en-US" dirty="0" err="1"/>
              <a:t>Perserikatan</a:t>
            </a:r>
            <a:r>
              <a:rPr lang="en-US" dirty="0"/>
              <a:t> </a:t>
            </a:r>
            <a:r>
              <a:rPr lang="en-US" dirty="0" err="1"/>
              <a:t>Bangsa-Bangsa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).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 </a:t>
            </a:r>
            <a:r>
              <a:rPr lang="en-US" dirty="0" err="1"/>
              <a:t>Agustus</a:t>
            </a:r>
            <a:r>
              <a:rPr lang="en-US" dirty="0"/>
              <a:t> 1994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1990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Ekosistemnya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10 </a:t>
            </a:r>
            <a:r>
              <a:rPr lang="en-US" dirty="0" err="1"/>
              <a:t>Agustus</a:t>
            </a:r>
            <a:r>
              <a:rPr lang="en-US" dirty="0"/>
              <a:t> 1990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24 </a:t>
            </a:r>
            <a:r>
              <a:rPr lang="en-US" dirty="0" err="1"/>
              <a:t>Tahun</a:t>
            </a:r>
            <a:r>
              <a:rPr lang="en-US" dirty="0"/>
              <a:t> 1992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3 </a:t>
            </a:r>
            <a:r>
              <a:rPr lang="en-US" dirty="0" err="1"/>
              <a:t>Oktober</a:t>
            </a:r>
            <a:r>
              <a:rPr lang="en-US" dirty="0"/>
              <a:t> 1992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808038"/>
          </a:xfrm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PP, </a:t>
            </a:r>
            <a:r>
              <a:rPr lang="en-US" dirty="0" err="1"/>
              <a:t>Kepmen</a:t>
            </a:r>
            <a:r>
              <a:rPr lang="en-US" dirty="0"/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</a:t>
            </a:r>
            <a:r>
              <a:rPr lang="en-US" dirty="0" err="1"/>
              <a:t>Nomor</a:t>
            </a:r>
            <a:r>
              <a:rPr lang="en-US" dirty="0"/>
              <a:t> 27 </a:t>
            </a:r>
            <a:r>
              <a:rPr lang="en-US" dirty="0" err="1"/>
              <a:t>Tahun</a:t>
            </a:r>
            <a:r>
              <a:rPr lang="en-US" dirty="0"/>
              <a:t> 1999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7 Mei 1999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86 </a:t>
            </a:r>
            <a:r>
              <a:rPr lang="en-US" dirty="0" err="1"/>
              <a:t>Tahun</a:t>
            </a:r>
            <a:r>
              <a:rPr lang="en-US" dirty="0"/>
              <a:t> 2002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28 </a:t>
            </a:r>
            <a:r>
              <a:rPr lang="en-US" dirty="0" err="1"/>
              <a:t>Oktober</a:t>
            </a:r>
            <a:r>
              <a:rPr lang="en-US" dirty="0"/>
              <a:t> 2002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17 </a:t>
            </a:r>
            <a:r>
              <a:rPr lang="en-US" dirty="0" err="1"/>
              <a:t>Tahun</a:t>
            </a:r>
            <a:r>
              <a:rPr lang="en-US" dirty="0"/>
              <a:t> 2001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Usaha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22 Mei 2001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 </a:t>
            </a:r>
            <a:r>
              <a:rPr lang="en-US" dirty="0" err="1"/>
              <a:t>Tahun</a:t>
            </a:r>
            <a:r>
              <a:rPr lang="en-US" dirty="0"/>
              <a:t> 2001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AMDAL </a:t>
            </a:r>
            <a:r>
              <a:rPr lang="en-US" dirty="0" err="1"/>
              <a:t>Kegiatan</a:t>
            </a:r>
            <a:r>
              <a:rPr lang="en-US" dirty="0"/>
              <a:t> Pembangunan </a:t>
            </a:r>
            <a:r>
              <a:rPr lang="en-US" dirty="0" err="1"/>
              <a:t>Pemukiman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21 </a:t>
            </a:r>
            <a:r>
              <a:rPr lang="en-US" dirty="0" err="1"/>
              <a:t>Februari</a:t>
            </a:r>
            <a:r>
              <a:rPr lang="en-US" dirty="0"/>
              <a:t> 2000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AMDAL </a:t>
            </a:r>
            <a:r>
              <a:rPr lang="en-US" dirty="0" err="1"/>
              <a:t>Kegiatan</a:t>
            </a:r>
            <a:r>
              <a:rPr lang="en-US" dirty="0"/>
              <a:t> Pembangunan Di Daerah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Basah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21 </a:t>
            </a:r>
            <a:r>
              <a:rPr lang="en-US" dirty="0" err="1"/>
              <a:t>Februari</a:t>
            </a:r>
            <a:r>
              <a:rPr lang="en-US" dirty="0"/>
              <a:t> 2000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808038"/>
          </a:xfrm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buFontTx/>
              <a:buAutoNum type="arabicPeriod" startAt="6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40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Tata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6 November 2000</a:t>
            </a:r>
          </a:p>
          <a:p>
            <a:pPr marL="609600" indent="-609600">
              <a:buFontTx/>
              <a:buAutoNum type="arabicPeriod" startAt="7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41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/Kota.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6 November 2000</a:t>
            </a:r>
          </a:p>
          <a:p>
            <a:pPr marL="609600" indent="-609600">
              <a:buFontTx/>
              <a:buAutoNum type="arabicPeriod" startAt="7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42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Dan Tim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6 November 2000</a:t>
            </a:r>
          </a:p>
          <a:p>
            <a:pPr marL="609600" indent="-609600">
              <a:buFontTx/>
              <a:buAutoNum type="arabicPeriod" startAt="7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Negara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KEP-30/MENKLH/7/1992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Pelingkupan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ANDAL.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16 </a:t>
            </a:r>
            <a:r>
              <a:rPr lang="en-US" dirty="0" err="1"/>
              <a:t>Juli</a:t>
            </a:r>
            <a:r>
              <a:rPr lang="en-US" dirty="0"/>
              <a:t> 1992</a:t>
            </a:r>
          </a:p>
          <a:p>
            <a:pPr marL="609600" indent="-609600">
              <a:buFontTx/>
              <a:buAutoNum type="arabicPeriod" startAt="7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8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Keterbukaan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17 </a:t>
            </a:r>
            <a:r>
              <a:rPr lang="en-US" dirty="0" err="1"/>
              <a:t>Februari</a:t>
            </a:r>
            <a:r>
              <a:rPr lang="en-US" dirty="0"/>
              <a:t> 2000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AMDAL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proses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:</a:t>
            </a:r>
          </a:p>
          <a:p>
            <a:pPr marL="1028700" indent="-514350">
              <a:buFont typeface="+mj-lt"/>
              <a:buAutoNum type="alphaLcPeriod"/>
            </a:pP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ANDAL (KA)</a:t>
            </a:r>
          </a:p>
          <a:p>
            <a:pPr marL="1028700" indent="-514350">
              <a:buFont typeface="+mj-lt"/>
              <a:buAutoNum type="alphaLcPeriod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(ANDAL)</a:t>
            </a:r>
          </a:p>
          <a:p>
            <a:pPr marL="1028700" indent="-514350">
              <a:buFont typeface="+mj-lt"/>
              <a:buAutoNum type="alphaLcPeriod"/>
            </a:pP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(RKL)</a:t>
            </a:r>
          </a:p>
          <a:p>
            <a:pPr marL="1028700" indent="-514350">
              <a:buFont typeface="+mj-lt"/>
              <a:buAutoNum type="alphaLcPeriod"/>
            </a:pP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(RPL</a:t>
            </a:r>
            <a:r>
              <a:rPr lang="en-US" dirty="0" smtClean="0"/>
              <a:t>)</a:t>
            </a:r>
          </a:p>
          <a:p>
            <a:r>
              <a:rPr lang="en-US" dirty="0" err="1"/>
              <a:t>Hasil</a:t>
            </a:r>
            <a:r>
              <a:rPr lang="en-US" dirty="0"/>
              <a:t> AMDAL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.</a:t>
            </a:r>
          </a:p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/>
              <a:t>AMDAL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,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808038"/>
          </a:xfrm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buFontTx/>
              <a:buAutoNum type="arabicPeriod" startAt="11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9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17 </a:t>
            </a:r>
            <a:r>
              <a:rPr lang="en-US" dirty="0" err="1"/>
              <a:t>Februari</a:t>
            </a:r>
            <a:r>
              <a:rPr lang="en-US" dirty="0"/>
              <a:t> 2000</a:t>
            </a:r>
          </a:p>
          <a:p>
            <a:pPr marL="609600" indent="-609600">
              <a:buFontTx/>
              <a:buAutoNum type="arabicPeriod" startAt="11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KEP-105/BAPEDAL/11/1997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(RKL)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(RPL).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14 November 1997</a:t>
            </a:r>
          </a:p>
          <a:p>
            <a:pPr marL="609600" indent="-609600">
              <a:buFontTx/>
              <a:buAutoNum type="arabicPeriod" startAt="11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KEP-124/BAPEDAL/12/1997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AMDAL.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29 </a:t>
            </a:r>
            <a:r>
              <a:rPr lang="en-US" dirty="0" err="1"/>
              <a:t>Desember</a:t>
            </a:r>
            <a:r>
              <a:rPr lang="en-US" dirty="0"/>
              <a:t> 1997</a:t>
            </a:r>
          </a:p>
          <a:p>
            <a:pPr marL="609600" indent="-609600">
              <a:buFontTx/>
              <a:buAutoNum type="arabicPeriod" startAt="11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KEP-299/BAPEDAL/11/1996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4 November 1996</a:t>
            </a:r>
          </a:p>
          <a:p>
            <a:pPr marL="609600" indent="-609600">
              <a:buFontTx/>
              <a:buAutoNum type="arabicPeriod" startAt="11"/>
            </a:pP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KEP-56/3/1994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18 </a:t>
            </a:r>
            <a:r>
              <a:rPr lang="en-US" dirty="0" err="1"/>
              <a:t>Maret</a:t>
            </a:r>
            <a:r>
              <a:rPr lang="en-US" dirty="0"/>
              <a:t> 1994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AMDAL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Pemrakarsa</a:t>
            </a:r>
            <a:r>
              <a:rPr lang="en-US" sz="2400" b="1" dirty="0"/>
              <a:t> </a:t>
            </a:r>
            <a:r>
              <a:rPr lang="en-US" sz="2400" b="1" dirty="0" err="1"/>
              <a:t>proyek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timbulnya</a:t>
            </a:r>
            <a:r>
              <a:rPr lang="en-US" sz="2400" dirty="0"/>
              <a:t> </a:t>
            </a:r>
            <a:r>
              <a:rPr lang="en-US" sz="2400" dirty="0" err="1"/>
              <a:t>pencemaran</a:t>
            </a:r>
            <a:endParaRPr lang="en-US" sz="2400" dirty="0"/>
          </a:p>
          <a:p>
            <a:r>
              <a:rPr lang="en-US" sz="2400" dirty="0" err="1"/>
              <a:t>Maka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menyelenggarakan</a:t>
            </a:r>
            <a:r>
              <a:rPr lang="en-US" sz="2400" dirty="0"/>
              <a:t> AMDAL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pemrakarsa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beaya-beaya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endParaRPr lang="en-US" sz="2400" dirty="0"/>
          </a:p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pelaksanaannya</a:t>
            </a:r>
            <a:r>
              <a:rPr lang="en-US" sz="2400" dirty="0"/>
              <a:t> </a:t>
            </a:r>
            <a:r>
              <a:rPr lang="en-US" sz="2400" dirty="0" err="1"/>
              <a:t>pemrakarsa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konsultan</a:t>
            </a:r>
            <a:r>
              <a:rPr lang="en-US" sz="2400" dirty="0"/>
              <a:t> AMDAL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saran </a:t>
            </a:r>
            <a:r>
              <a:rPr lang="en-US" sz="2400" dirty="0" err="1"/>
              <a:t>pemerintah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676400" y="14478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Terdapat tiga  komponen  yang terkait dalam penyusunan AMDAL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Pemrakarsa</a:t>
            </a:r>
            <a:r>
              <a:rPr lang="en-US" sz="2400" dirty="0"/>
              <a:t>  </a:t>
            </a:r>
            <a:r>
              <a:rPr lang="en-US" sz="2400" dirty="0" err="1"/>
              <a:t>adalah</a:t>
            </a:r>
            <a:r>
              <a:rPr lang="en-US" sz="2400" dirty="0"/>
              <a:t> orang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yang </a:t>
            </a:r>
            <a:r>
              <a:rPr lang="en-US" sz="2400" dirty="0" err="1"/>
              <a:t>mengajukan</a:t>
            </a:r>
            <a:r>
              <a:rPr lang="en-US" sz="2400" dirty="0"/>
              <a:t> 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bertanggung</a:t>
            </a:r>
            <a:r>
              <a:rPr lang="en-US" sz="2400" dirty="0"/>
              <a:t> 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dilaksanakan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Instansi</a:t>
            </a:r>
            <a:r>
              <a:rPr lang="en-US" sz="2400" dirty="0"/>
              <a:t>  yang  </a:t>
            </a:r>
            <a:r>
              <a:rPr lang="en-US" sz="2400" dirty="0" err="1"/>
              <a:t>bertanggung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 </a:t>
            </a:r>
            <a:r>
              <a:rPr lang="en-US" sz="2400" dirty="0" err="1"/>
              <a:t>instansi</a:t>
            </a:r>
            <a:r>
              <a:rPr lang="en-US" sz="2400" dirty="0"/>
              <a:t>  yang </a:t>
            </a:r>
            <a:r>
              <a:rPr lang="en-US" sz="2400" dirty="0" err="1"/>
              <a:t>berwenang</a:t>
            </a:r>
            <a:r>
              <a:rPr lang="en-US" sz="2400" dirty="0"/>
              <a:t> 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/>
              <a:t>Komisi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 </a:t>
            </a:r>
            <a:r>
              <a:rPr lang="en-US" sz="2400" dirty="0" err="1"/>
              <a:t>komisi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Menteri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 Non </a:t>
            </a:r>
            <a:r>
              <a:rPr lang="en-US" sz="2400" dirty="0" err="1"/>
              <a:t>Departemen</a:t>
            </a:r>
            <a:r>
              <a:rPr lang="en-US" sz="2400" dirty="0"/>
              <a:t> di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oieh</a:t>
            </a:r>
            <a:r>
              <a:rPr lang="en-US" sz="2400" dirty="0"/>
              <a:t>  </a:t>
            </a:r>
            <a:r>
              <a:rPr lang="en-US" sz="2400" dirty="0" err="1"/>
              <a:t>Gubernur</a:t>
            </a:r>
            <a:r>
              <a:rPr lang="en-US" sz="2400" dirty="0"/>
              <a:t> </a:t>
            </a:r>
            <a:r>
              <a:rPr lang="en-US" sz="2400" dirty="0" err="1"/>
              <a:t>Kepaia</a:t>
            </a:r>
            <a:r>
              <a:rPr lang="en-US" sz="2400" dirty="0"/>
              <a:t>  Daerah Tingkat I di Tingkat </a:t>
            </a:r>
            <a:r>
              <a:rPr lang="en-US" sz="2400" dirty="0" err="1"/>
              <a:t>Propinsi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15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787900" y="1341438"/>
            <a:ext cx="3389313" cy="2736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71500" y="1339850"/>
            <a:ext cx="2879725" cy="2736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grpSp>
        <p:nvGrpSpPr>
          <p:cNvPr id="3" name="Text Box 5"/>
          <p:cNvGrpSpPr>
            <a:grpSpLocks/>
          </p:cNvGrpSpPr>
          <p:nvPr/>
        </p:nvGrpSpPr>
        <p:grpSpPr bwMode="auto">
          <a:xfrm>
            <a:off x="5580063" y="1773238"/>
            <a:ext cx="2468562" cy="566737"/>
            <a:chOff x="3529" y="1110"/>
            <a:chExt cx="1555" cy="357"/>
          </a:xfrm>
        </p:grpSpPr>
        <p:pic>
          <p:nvPicPr>
            <p:cNvPr id="23557" name="Text Box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1110"/>
              <a:ext cx="1555" cy="357"/>
            </a:xfrm>
            <a:prstGeom prst="rect">
              <a:avLst/>
            </a:prstGeom>
            <a:noFill/>
            <a:ln w="9525">
              <a:solidFill>
                <a:srgbClr val="33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582" y="1160"/>
              <a:ext cx="1452" cy="237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Pemerintah</a:t>
              </a:r>
            </a:p>
          </p:txBody>
        </p:sp>
      </p:grpSp>
      <p:grpSp>
        <p:nvGrpSpPr>
          <p:cNvPr id="4" name="Text Box 7"/>
          <p:cNvGrpSpPr>
            <a:grpSpLocks/>
          </p:cNvGrpSpPr>
          <p:nvPr/>
        </p:nvGrpSpPr>
        <p:grpSpPr bwMode="auto">
          <a:xfrm>
            <a:off x="701675" y="2408238"/>
            <a:ext cx="2614613" cy="560387"/>
            <a:chOff x="442" y="1517"/>
            <a:chExt cx="1647" cy="353"/>
          </a:xfrm>
        </p:grpSpPr>
        <p:pic>
          <p:nvPicPr>
            <p:cNvPr id="23560" name="Text Box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517"/>
              <a:ext cx="1647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496" y="1565"/>
              <a:ext cx="1542" cy="23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Pemrakarsa</a:t>
              </a:r>
            </a:p>
          </p:txBody>
        </p:sp>
      </p:grpSp>
      <p:grpSp>
        <p:nvGrpSpPr>
          <p:cNvPr id="5" name="Text Box 8"/>
          <p:cNvGrpSpPr>
            <a:grpSpLocks/>
          </p:cNvGrpSpPr>
          <p:nvPr/>
        </p:nvGrpSpPr>
        <p:grpSpPr bwMode="auto">
          <a:xfrm>
            <a:off x="5602288" y="2262188"/>
            <a:ext cx="2468562" cy="566737"/>
            <a:chOff x="3529" y="1425"/>
            <a:chExt cx="1555" cy="357"/>
          </a:xfrm>
        </p:grpSpPr>
        <p:pic>
          <p:nvPicPr>
            <p:cNvPr id="23563" name="Text Box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1425"/>
              <a:ext cx="1555" cy="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582" y="1475"/>
              <a:ext cx="1452" cy="23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Masyarakat</a:t>
              </a:r>
            </a:p>
          </p:txBody>
        </p:sp>
      </p:grpSp>
      <p:grpSp>
        <p:nvGrpSpPr>
          <p:cNvPr id="6" name="Text Box 9"/>
          <p:cNvGrpSpPr>
            <a:grpSpLocks/>
          </p:cNvGrpSpPr>
          <p:nvPr/>
        </p:nvGrpSpPr>
        <p:grpSpPr bwMode="auto">
          <a:xfrm>
            <a:off x="684213" y="3068638"/>
            <a:ext cx="2687637" cy="566737"/>
            <a:chOff x="442" y="1920"/>
            <a:chExt cx="1693" cy="357"/>
          </a:xfrm>
        </p:grpSpPr>
        <p:pic>
          <p:nvPicPr>
            <p:cNvPr id="23566" name="Text Box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920"/>
              <a:ext cx="1693" cy="357"/>
            </a:xfrm>
            <a:prstGeom prst="rect">
              <a:avLst/>
            </a:prstGeom>
            <a:solidFill>
              <a:srgbClr val="3399FF"/>
            </a:solidFill>
          </p:spPr>
        </p:pic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496" y="1970"/>
              <a:ext cx="1588" cy="23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Konsultan</a:t>
              </a:r>
            </a:p>
          </p:txBody>
        </p:sp>
      </p:grpSp>
      <p:grpSp>
        <p:nvGrpSpPr>
          <p:cNvPr id="7" name="Text Box 10"/>
          <p:cNvGrpSpPr>
            <a:grpSpLocks/>
          </p:cNvGrpSpPr>
          <p:nvPr/>
        </p:nvGrpSpPr>
        <p:grpSpPr bwMode="auto">
          <a:xfrm>
            <a:off x="5602288" y="2755900"/>
            <a:ext cx="2468562" cy="858838"/>
            <a:chOff x="3529" y="1736"/>
            <a:chExt cx="1555" cy="541"/>
          </a:xfrm>
        </p:grpSpPr>
        <p:pic>
          <p:nvPicPr>
            <p:cNvPr id="23569" name="Text Box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1736"/>
              <a:ext cx="1555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582" y="1787"/>
              <a:ext cx="1451" cy="404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Lembaga Swadaya Masyarakat</a:t>
              </a:r>
            </a:p>
          </p:txBody>
        </p:sp>
      </p:grpSp>
      <p:grpSp>
        <p:nvGrpSpPr>
          <p:cNvPr id="8" name="Text Box 11"/>
          <p:cNvGrpSpPr>
            <a:grpSpLocks/>
          </p:cNvGrpSpPr>
          <p:nvPr/>
        </p:nvGrpSpPr>
        <p:grpSpPr bwMode="auto">
          <a:xfrm>
            <a:off x="5602288" y="3548063"/>
            <a:ext cx="2468562" cy="566737"/>
            <a:chOff x="3529" y="2235"/>
            <a:chExt cx="1555" cy="357"/>
          </a:xfrm>
        </p:grpSpPr>
        <p:pic>
          <p:nvPicPr>
            <p:cNvPr id="23572" name="Text Box 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2235"/>
              <a:ext cx="1555" cy="357"/>
            </a:xfrm>
            <a:prstGeom prst="rect">
              <a:avLst/>
            </a:prstGeom>
            <a:solidFill>
              <a:srgbClr val="3399FF"/>
            </a:solidFill>
          </p:spPr>
        </p:pic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3582" y="2285"/>
              <a:ext cx="1451" cy="231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Pakar</a:t>
              </a:r>
            </a:p>
          </p:txBody>
        </p:sp>
      </p:grp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011363" y="2852738"/>
            <a:ext cx="0" cy="21590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16475" y="1411288"/>
            <a:ext cx="30003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b="1" i="1">
                <a:solidFill>
                  <a:srgbClr val="993300"/>
                </a:solidFill>
                <a:latin typeface="Trebuchet MS" pitchFamily="34" charset="0"/>
              </a:rPr>
              <a:t>Komisi   Penilai AMDAL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71500" y="3716338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993300"/>
                </a:solidFill>
                <a:latin typeface="Trebuchet MS" pitchFamily="34" charset="0"/>
              </a:rPr>
              <a:t>Pemrakarsa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3794093" y="2028606"/>
            <a:ext cx="717553" cy="576262"/>
          </a:xfrm>
          <a:prstGeom prst="rightArrow">
            <a:avLst>
              <a:gd name="adj1" fmla="val 50000"/>
              <a:gd name="adj2" fmla="val 4453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grpSp>
        <p:nvGrpSpPr>
          <p:cNvPr id="16" name="Text Box 20"/>
          <p:cNvGrpSpPr>
            <a:grpSpLocks/>
          </p:cNvGrpSpPr>
          <p:nvPr/>
        </p:nvGrpSpPr>
        <p:grpSpPr bwMode="auto">
          <a:xfrm>
            <a:off x="1560513" y="4462463"/>
            <a:ext cx="5583237" cy="841375"/>
            <a:chOff x="983" y="2811"/>
            <a:chExt cx="3517" cy="530"/>
          </a:xfrm>
        </p:grpSpPr>
        <p:pic>
          <p:nvPicPr>
            <p:cNvPr id="23581" name="Text Box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" y="2811"/>
              <a:ext cx="3517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82" name="Text Box 30"/>
            <p:cNvSpPr txBox="1">
              <a:spLocks noChangeArrowheads="1"/>
            </p:cNvSpPr>
            <p:nvPr/>
          </p:nvSpPr>
          <p:spPr bwMode="auto">
            <a:xfrm>
              <a:off x="1038" y="2860"/>
              <a:ext cx="3411" cy="404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KEPUTUSAN :</a:t>
              </a:r>
            </a:p>
            <a:p>
              <a:pPr algn="ctr"/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Menteri, Gubernur, Bupati, Walikota</a:t>
              </a:r>
            </a:p>
          </p:txBody>
        </p:sp>
      </p:grpSp>
      <p:grpSp>
        <p:nvGrpSpPr>
          <p:cNvPr id="17" name="Text Box 21"/>
          <p:cNvGrpSpPr>
            <a:grpSpLocks/>
          </p:cNvGrpSpPr>
          <p:nvPr/>
        </p:nvGrpSpPr>
        <p:grpSpPr bwMode="auto">
          <a:xfrm>
            <a:off x="2114550" y="5907088"/>
            <a:ext cx="4262438" cy="854075"/>
            <a:chOff x="1332" y="3721"/>
            <a:chExt cx="2685" cy="538"/>
          </a:xfrm>
        </p:grpSpPr>
        <p:pic>
          <p:nvPicPr>
            <p:cNvPr id="23584" name="Text Box 2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3721"/>
              <a:ext cx="2685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85" name="Text Box 33"/>
            <p:cNvSpPr txBox="1">
              <a:spLocks noChangeArrowheads="1"/>
            </p:cNvSpPr>
            <p:nvPr/>
          </p:nvSpPr>
          <p:spPr bwMode="auto">
            <a:xfrm>
              <a:off x="1388" y="3769"/>
              <a:ext cx="2501" cy="404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IMPELEMENTASI KEGIATAN/PROYEK :  Organisasi Struktural</a:t>
              </a:r>
            </a:p>
          </p:txBody>
        </p:sp>
      </p:grpSp>
      <p:grpSp>
        <p:nvGrpSpPr>
          <p:cNvPr id="22" name="Text Box 26"/>
          <p:cNvGrpSpPr>
            <a:grpSpLocks/>
          </p:cNvGrpSpPr>
          <p:nvPr/>
        </p:nvGrpSpPr>
        <p:grpSpPr bwMode="auto">
          <a:xfrm>
            <a:off x="701675" y="1474788"/>
            <a:ext cx="2657475" cy="841375"/>
            <a:chOff x="442" y="929"/>
            <a:chExt cx="1674" cy="530"/>
          </a:xfrm>
        </p:grpSpPr>
        <p:pic>
          <p:nvPicPr>
            <p:cNvPr id="23587" name="Text Box 26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929"/>
              <a:ext cx="1674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496" y="980"/>
              <a:ext cx="1542" cy="404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Trebuchet MS" pitchFamily="34" charset="0"/>
                </a:rPr>
                <a:t>Dokumen K.A. Andal; Andal; Rkl; Dan Rpl </a:t>
              </a:r>
            </a:p>
          </p:txBody>
        </p:sp>
      </p:grp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2011363" y="2146300"/>
            <a:ext cx="0" cy="287338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 flipH="1">
            <a:off x="3816318" y="2777911"/>
            <a:ext cx="717553" cy="576262"/>
          </a:xfrm>
          <a:prstGeom prst="rightArrow">
            <a:avLst>
              <a:gd name="adj1" fmla="val 50000"/>
              <a:gd name="adj2" fmla="val 4453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auto">
          <a:xfrm rot="5400000">
            <a:off x="3905756" y="3911066"/>
            <a:ext cx="540000" cy="576000"/>
          </a:xfrm>
          <a:prstGeom prst="rightArrow">
            <a:avLst>
              <a:gd name="adj1" fmla="val 50000"/>
              <a:gd name="adj2" fmla="val 4453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 rot="5400000">
            <a:off x="3905756" y="5299892"/>
            <a:ext cx="540000" cy="576000"/>
          </a:xfrm>
          <a:prstGeom prst="rightArrow">
            <a:avLst>
              <a:gd name="adj1" fmla="val 50000"/>
              <a:gd name="adj2" fmla="val 4453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73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200" b="1">
                <a:solidFill>
                  <a:srgbClr val="000066"/>
                </a:solidFill>
                <a:latin typeface="Calibri" pitchFamily="34" charset="0"/>
              </a:rPr>
              <a:t>PARA PIHAK DALAM PENYELENGGARAAN AMDAL</a:t>
            </a:r>
          </a:p>
        </p:txBody>
      </p:sp>
    </p:spTree>
    <p:extLst>
      <p:ext uri="{BB962C8B-B14F-4D97-AF65-F5344CB8AC3E}">
        <p14:creationId xmlns:p14="http://schemas.microsoft.com/office/powerpoint/2010/main" val="3387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31186"/>
            <a:ext cx="5081887" cy="672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Penyusunan AMDAL, ditempuh beberapa  langkah  dg  urutan sbb: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400" dirty="0" err="1"/>
              <a:t>Kerangka</a:t>
            </a:r>
            <a:r>
              <a:rPr lang="en-US" sz="2400" dirty="0"/>
              <a:t> </a:t>
            </a:r>
            <a:r>
              <a:rPr lang="en-US" sz="2400" dirty="0" err="1"/>
              <a:t>acuan</a:t>
            </a:r>
            <a:r>
              <a:rPr lang="en-US" sz="2400" dirty="0"/>
              <a:t> ANDAL</a:t>
            </a:r>
          </a:p>
          <a:p>
            <a:pPr marL="1371600" lvl="2" indent="-457200"/>
            <a:r>
              <a:rPr lang="en-US" dirty="0"/>
              <a:t>KA ANDAL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 </a:t>
            </a:r>
            <a:r>
              <a:rPr lang="en-US" dirty="0" err="1"/>
              <a:t>studi</a:t>
            </a:r>
            <a:r>
              <a:rPr lang="en-US" dirty="0"/>
              <a:t> ANDAL  yang 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 yang 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 : </a:t>
            </a:r>
            <a:r>
              <a:rPr lang="en-US" dirty="0" err="1"/>
              <a:t>pemrakarsa</a:t>
            </a:r>
            <a:r>
              <a:rPr lang="en-US" dirty="0"/>
              <a:t>, </a:t>
            </a:r>
            <a:r>
              <a:rPr lang="en-US" dirty="0" err="1"/>
              <a:t>penyususn</a:t>
            </a:r>
            <a:r>
              <a:rPr lang="en-US" dirty="0"/>
              <a:t> ANDAL </a:t>
            </a:r>
            <a:r>
              <a:rPr lang="en-US" dirty="0" err="1"/>
              <a:t>maupun</a:t>
            </a:r>
            <a:r>
              <a:rPr lang="en-US" dirty="0"/>
              <a:t>  </a:t>
            </a:r>
            <a:r>
              <a:rPr lang="en-US" dirty="0" err="1"/>
              <a:t>instansi</a:t>
            </a:r>
            <a:r>
              <a:rPr lang="en-US" dirty="0"/>
              <a:t>  </a:t>
            </a:r>
            <a:r>
              <a:rPr lang="en-US" dirty="0" err="1"/>
              <a:t>pemerintah</a:t>
            </a:r>
            <a:r>
              <a:rPr lang="en-US" dirty="0"/>
              <a:t> yang 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 </a:t>
            </a:r>
            <a:r>
              <a:rPr lang="en-US" dirty="0" err="1"/>
              <a:t>bersangkutan</a:t>
            </a:r>
            <a:r>
              <a:rPr lang="en-US" dirty="0"/>
              <a:t>.  </a:t>
            </a:r>
          </a:p>
          <a:p>
            <a:pPr marL="1371600" lvl="2" indent="-457200"/>
            <a:r>
              <a:rPr lang="en-US" dirty="0"/>
              <a:t>KA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penyusunan</a:t>
            </a:r>
            <a:r>
              <a:rPr lang="en-US" dirty="0"/>
              <a:t> ANDAL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en-US" sz="2400" dirty="0"/>
              <a:t>ANDAL, RKL DAN RPL</a:t>
            </a:r>
          </a:p>
          <a:p>
            <a:pPr marL="990600" lvl="1" indent="-533400"/>
            <a:r>
              <a:rPr lang="en-US" sz="2400" dirty="0"/>
              <a:t>Ada 5 (lima)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penyusunan</a:t>
            </a:r>
            <a:r>
              <a:rPr lang="en-US" sz="2400" dirty="0"/>
              <a:t> ANDAL, RKL DAN RPL,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327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Pim000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51375"/>
            <a:ext cx="6553199" cy="6623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57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Peranan</a:t>
            </a:r>
            <a:r>
              <a:rPr lang="en-US" sz="3600" dirty="0" smtClean="0"/>
              <a:t> AMDAL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Perencanaan</a:t>
            </a:r>
            <a:r>
              <a:rPr lang="en-US" sz="3600" dirty="0" smtClean="0"/>
              <a:t> </a:t>
            </a:r>
            <a:r>
              <a:rPr lang="en-US" sz="3600" dirty="0" err="1" smtClean="0"/>
              <a:t>Proyek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: - </a:t>
            </a:r>
            <a:r>
              <a:rPr lang="en-US" sz="2400" dirty="0" err="1"/>
              <a:t>fisik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- Non </a:t>
            </a:r>
            <a:r>
              <a:rPr lang="en-US" sz="2400" dirty="0" err="1"/>
              <a:t>fisik</a:t>
            </a:r>
            <a:endParaRPr lang="en-US" sz="2400" dirty="0"/>
          </a:p>
          <a:p>
            <a:r>
              <a:rPr lang="en-US" sz="2400" dirty="0"/>
              <a:t>AMDAL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direncanakan</a:t>
            </a:r>
            <a:endParaRPr lang="en-US" sz="2400" dirty="0"/>
          </a:p>
          <a:p>
            <a:r>
              <a:rPr lang="en-US" sz="2400" dirty="0" err="1"/>
              <a:t>Artinya</a:t>
            </a:r>
            <a:r>
              <a:rPr lang="en-US" sz="2400" dirty="0"/>
              <a:t> AMDAL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diambil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  <a:p>
            <a:r>
              <a:rPr lang="en-US" sz="2400" dirty="0"/>
              <a:t>AMDAL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satu-satunya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penentu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0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Peranan</a:t>
            </a:r>
            <a:r>
              <a:rPr lang="en-US" sz="3600" dirty="0" smtClean="0"/>
              <a:t> AMDAL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Perencanaan</a:t>
            </a:r>
            <a:r>
              <a:rPr lang="en-US" sz="3600" dirty="0" smtClean="0"/>
              <a:t> </a:t>
            </a:r>
            <a:r>
              <a:rPr lang="en-US" sz="3600" dirty="0" err="1" smtClean="0"/>
              <a:t>Proyek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Peranan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Fase-fase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identifikasi</a:t>
            </a:r>
            <a:endParaRPr lang="en-US" sz="2400" dirty="0"/>
          </a:p>
          <a:p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kelayakan</a:t>
            </a:r>
            <a:endParaRPr lang="en-US" sz="2400" dirty="0"/>
          </a:p>
          <a:p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rekayasa</a:t>
            </a:r>
            <a:r>
              <a:rPr lang="en-US" sz="2400" dirty="0"/>
              <a:t> (</a:t>
            </a:r>
            <a:r>
              <a:rPr lang="en-US" sz="2400" dirty="0" err="1"/>
              <a:t>rancangan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  <a:p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(</a:t>
            </a:r>
            <a:r>
              <a:rPr lang="en-US" sz="2400" dirty="0" err="1"/>
              <a:t>operasi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pasca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4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Peranan</a:t>
            </a:r>
            <a:r>
              <a:rPr lang="en-US" sz="3600" dirty="0" smtClean="0"/>
              <a:t> AMDAL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Perencanaan</a:t>
            </a:r>
            <a:r>
              <a:rPr lang="en-US" sz="3600" dirty="0" smtClean="0"/>
              <a:t> </a:t>
            </a:r>
            <a:r>
              <a:rPr lang="en-US" sz="3600" dirty="0" err="1" smtClean="0"/>
              <a:t>Proyek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AMDAL </a:t>
            </a:r>
            <a:r>
              <a:rPr lang="en-US" sz="2400" dirty="0" err="1"/>
              <a:t>s</a:t>
            </a:r>
            <a:r>
              <a:rPr lang="en-US" sz="2400" dirty="0" err="1" smtClean="0"/>
              <a:t>ebagai</a:t>
            </a:r>
            <a:r>
              <a:rPr lang="en-US" sz="2400" dirty="0" smtClean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Laporan</a:t>
            </a:r>
            <a:r>
              <a:rPr lang="en-US" sz="2400" dirty="0"/>
              <a:t> AMDAL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detil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endParaRPr lang="en-US" sz="2400" dirty="0"/>
          </a:p>
          <a:p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 smtClean="0"/>
              <a:t>keperluan</a:t>
            </a:r>
            <a:endParaRPr lang="en-US" sz="2400" dirty="0" smtClean="0"/>
          </a:p>
          <a:p>
            <a:r>
              <a:rPr lang="en-US" sz="2400" dirty="0" err="1" smtClean="0"/>
              <a:t>Sbg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pembanding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pemantauan</a:t>
            </a:r>
            <a:endParaRPr lang="en-US" sz="2400" dirty="0"/>
          </a:p>
          <a:p>
            <a:r>
              <a:rPr lang="en-US" sz="2400" dirty="0" err="1"/>
              <a:t>Sbg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berharga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lain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di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lokasinya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dpt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di </a:t>
            </a:r>
            <a:r>
              <a:rPr lang="en-US" sz="2400" dirty="0" err="1"/>
              <a:t>pengadilan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menghadapi</a:t>
            </a:r>
            <a:r>
              <a:rPr lang="en-US" sz="2400" dirty="0"/>
              <a:t> </a:t>
            </a:r>
            <a:r>
              <a:rPr lang="en-US" sz="2400" dirty="0" err="1"/>
              <a:t>tuntutan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lain.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3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3810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n-NO" sz="2800" dirty="0" smtClean="0"/>
              <a:t>AMDAL </a:t>
            </a:r>
            <a:r>
              <a:rPr lang="nn-NO" sz="2800" dirty="0"/>
              <a:t>sendiri merupakan suatu kajian mengenai dampak positif dan </a:t>
            </a:r>
            <a:r>
              <a:rPr lang="nn-NO" sz="2800" dirty="0" smtClean="0"/>
              <a:t>negatif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/</a:t>
            </a:r>
            <a:r>
              <a:rPr lang="en-US" sz="2800" dirty="0" err="1"/>
              <a:t>proyek</a:t>
            </a:r>
            <a:r>
              <a:rPr lang="en-US" sz="2800" dirty="0"/>
              <a:t>, yang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memutuskan</a:t>
            </a:r>
            <a:r>
              <a:rPr lang="en-US" sz="2800" dirty="0" smtClean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/</a:t>
            </a:r>
            <a:r>
              <a:rPr lang="en-US" sz="2800" dirty="0" err="1"/>
              <a:t>proyek</a:t>
            </a:r>
            <a:r>
              <a:rPr lang="en-US" sz="2800" dirty="0"/>
              <a:t> </a:t>
            </a:r>
            <a:r>
              <a:rPr lang="en-US" sz="2800" dirty="0" err="1"/>
              <a:t>layak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 smtClean="0"/>
              <a:t>layak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/>
              <a:t>.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 smtClean="0"/>
              <a:t>disusun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mempertimbangkan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, </a:t>
            </a:r>
            <a:r>
              <a:rPr lang="en-US" sz="2800" dirty="0" err="1"/>
              <a:t>kimia</a:t>
            </a:r>
            <a:r>
              <a:rPr lang="en-US" sz="2800" dirty="0"/>
              <a:t>, </a:t>
            </a:r>
            <a:r>
              <a:rPr lang="en-US" sz="2800" dirty="0" err="1"/>
              <a:t>biologi</a:t>
            </a:r>
            <a:r>
              <a:rPr lang="en-US" sz="2800" dirty="0"/>
              <a:t>, </a:t>
            </a:r>
            <a:r>
              <a:rPr lang="en-US" sz="2800" dirty="0" err="1"/>
              <a:t>sosial-ekonomi</a:t>
            </a:r>
            <a:r>
              <a:rPr lang="en-US" sz="2800" dirty="0"/>
              <a:t>, </a:t>
            </a:r>
            <a:r>
              <a:rPr lang="en-US" sz="2800" dirty="0" err="1" smtClean="0"/>
              <a:t>sosialbudaya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4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b="1" dirty="0" err="1"/>
              <a:t>Kegunaan</a:t>
            </a:r>
            <a:r>
              <a:rPr lang="en-US" sz="3600" b="1" dirty="0"/>
              <a:t> AMDAL </a:t>
            </a:r>
            <a:r>
              <a:rPr lang="en-US" sz="3600" b="1" dirty="0" err="1"/>
              <a:t>bagi</a:t>
            </a:r>
            <a:r>
              <a:rPr lang="en-US" sz="3600" b="1" dirty="0"/>
              <a:t> </a:t>
            </a:r>
            <a:r>
              <a:rPr lang="en-US" sz="3600" b="1" dirty="0" err="1"/>
              <a:t>berbagai</a:t>
            </a:r>
            <a:r>
              <a:rPr lang="en-US" sz="3600" b="1" dirty="0"/>
              <a:t> </a:t>
            </a:r>
            <a:r>
              <a:rPr lang="en-US" sz="3600" b="1" dirty="0" err="1" smtClean="0"/>
              <a:t>pihak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400" dirty="0" smtClean="0"/>
              <a:t>. </a:t>
            </a:r>
            <a:r>
              <a:rPr lang="en-US" sz="2400" dirty="0" err="1" smtClean="0"/>
              <a:t>Kegunaan</a:t>
            </a:r>
            <a:r>
              <a:rPr lang="en-US" sz="2400" dirty="0" smtClean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endParaRPr lang="en-US" sz="2400" dirty="0"/>
          </a:p>
          <a:p>
            <a:pPr marL="685800"/>
            <a:r>
              <a:rPr lang="en-US" sz="2400" dirty="0" err="1"/>
              <a:t>Dpt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pengel</a:t>
            </a:r>
            <a:r>
              <a:rPr lang="en-US" sz="2400" dirty="0"/>
              <a:t>.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Kegunaan</a:t>
            </a:r>
            <a:r>
              <a:rPr lang="en-US" sz="2400" dirty="0" smtClean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  <a:p>
            <a:pPr marL="685800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tuduhan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endParaRPr lang="en-US" sz="2400" dirty="0"/>
          </a:p>
          <a:p>
            <a:pPr marL="685800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melanggar</a:t>
            </a:r>
            <a:r>
              <a:rPr lang="en-US" sz="2400" dirty="0"/>
              <a:t> UU </a:t>
            </a:r>
            <a:r>
              <a:rPr lang="en-US" sz="2400" dirty="0" err="1"/>
              <a:t>atau</a:t>
            </a:r>
            <a:r>
              <a:rPr lang="en-US" sz="2400" dirty="0"/>
              <a:t> PP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berlaku</a:t>
            </a:r>
            <a:endParaRPr lang="en-US" sz="2400" dirty="0"/>
          </a:p>
          <a:p>
            <a:pPr marL="685800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masalah-masalah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dihadapi</a:t>
            </a:r>
            <a:r>
              <a:rPr lang="en-US" sz="2400" dirty="0"/>
              <a:t> di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datang</a:t>
            </a:r>
            <a:endParaRPr lang="en-US" sz="2400" dirty="0"/>
          </a:p>
          <a:p>
            <a:pPr marL="685800"/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1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b="1" dirty="0" err="1"/>
              <a:t>Kegunaan</a:t>
            </a:r>
            <a:r>
              <a:rPr lang="en-US" sz="3600" b="1" dirty="0"/>
              <a:t> AMDAL </a:t>
            </a:r>
            <a:r>
              <a:rPr lang="en-US" sz="3600" b="1" dirty="0" err="1"/>
              <a:t>bagi</a:t>
            </a:r>
            <a:r>
              <a:rPr lang="en-US" sz="3600" b="1" dirty="0"/>
              <a:t> </a:t>
            </a:r>
            <a:r>
              <a:rPr lang="en-US" sz="3600" b="1" dirty="0" err="1"/>
              <a:t>berbagai</a:t>
            </a:r>
            <a:r>
              <a:rPr lang="en-US" sz="3600" b="1" dirty="0"/>
              <a:t> </a:t>
            </a:r>
            <a:r>
              <a:rPr lang="en-US" sz="3600" b="1" dirty="0" err="1" smtClean="0"/>
              <a:t>pihak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modal</a:t>
            </a:r>
          </a:p>
          <a:p>
            <a:pPr marL="685800"/>
            <a:r>
              <a:rPr lang="en-US" sz="2400" dirty="0"/>
              <a:t>Bank </a:t>
            </a:r>
            <a:r>
              <a:rPr lang="en-US" sz="2400" dirty="0" err="1"/>
              <a:t>sbg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modal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menyertakan</a:t>
            </a:r>
            <a:r>
              <a:rPr lang="en-US" sz="2400" dirty="0"/>
              <a:t> AMDAL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pengajuan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pinjaman</a:t>
            </a:r>
            <a:endParaRPr lang="en-US" sz="2400" dirty="0"/>
          </a:p>
          <a:p>
            <a:pPr marL="685800"/>
            <a:r>
              <a:rPr lang="en-US" sz="2400" dirty="0" err="1"/>
              <a:t>Tujuan</a:t>
            </a:r>
            <a:r>
              <a:rPr lang="en-US" sz="2400" dirty="0"/>
              <a:t>: agar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menjamin</a:t>
            </a:r>
            <a:r>
              <a:rPr lang="en-US" sz="2400" dirty="0"/>
              <a:t> </a:t>
            </a: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keamanan</a:t>
            </a:r>
            <a:r>
              <a:rPr lang="en-US" sz="2400" dirty="0"/>
              <a:t> modal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disalurkan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endParaRPr lang="en-US" sz="2400" dirty="0"/>
          </a:p>
          <a:p>
            <a:pPr marL="685800"/>
            <a:r>
              <a:rPr lang="en-US" sz="2400" dirty="0" err="1"/>
              <a:t>Dpt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di </a:t>
            </a:r>
            <a:r>
              <a:rPr lang="en-US" sz="2400" dirty="0" err="1"/>
              <a:t>daerahnya</a:t>
            </a:r>
            <a:endParaRPr lang="en-US" sz="2400" dirty="0"/>
          </a:p>
          <a:p>
            <a:pPr marL="685800"/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dimasa</a:t>
            </a:r>
            <a:r>
              <a:rPr lang="en-US" sz="2400" dirty="0"/>
              <a:t> </a:t>
            </a:r>
            <a:r>
              <a:rPr lang="en-US" sz="2400" dirty="0" err="1"/>
              <a:t>sesudah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endParaRPr lang="en-US" sz="2400" dirty="0"/>
          </a:p>
          <a:p>
            <a:pPr marL="685800"/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kewajiban</a:t>
            </a:r>
            <a:r>
              <a:rPr lang="en-US" sz="2400" dirty="0"/>
              <a:t> di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dg </a:t>
            </a:r>
            <a:r>
              <a:rPr lang="en-US" sz="2400" dirty="0" err="1"/>
              <a:t>proyek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89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b="1" dirty="0" err="1"/>
              <a:t>Kegunaan</a:t>
            </a:r>
            <a:r>
              <a:rPr lang="en-US" sz="3600" b="1" dirty="0"/>
              <a:t> AMDAL </a:t>
            </a:r>
            <a:r>
              <a:rPr lang="en-US" sz="3600" b="1" dirty="0" err="1"/>
              <a:t>bagi</a:t>
            </a:r>
            <a:r>
              <a:rPr lang="en-US" sz="3600" b="1" dirty="0"/>
              <a:t> </a:t>
            </a:r>
            <a:r>
              <a:rPr lang="en-US" sz="3600" b="1" dirty="0" err="1"/>
              <a:t>berbagai</a:t>
            </a:r>
            <a:r>
              <a:rPr lang="en-US" sz="3600" b="1" dirty="0"/>
              <a:t> </a:t>
            </a:r>
            <a:r>
              <a:rPr lang="en-US" sz="3600" b="1" dirty="0" err="1" smtClean="0"/>
              <a:t>pihak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endParaRPr lang="en-US" sz="2400" dirty="0"/>
          </a:p>
          <a:p>
            <a:pPr marL="685800"/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kemajuan</a:t>
            </a:r>
            <a:r>
              <a:rPr lang="en-US" sz="2400" dirty="0"/>
              <a:t> IPTEK</a:t>
            </a:r>
          </a:p>
          <a:p>
            <a:pPr marL="685800"/>
            <a:r>
              <a:rPr lang="en-US" sz="2400" dirty="0" err="1"/>
              <a:t>Kegunaan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endParaRPr lang="en-US" sz="2400" dirty="0"/>
          </a:p>
          <a:p>
            <a:pPr marL="685800"/>
            <a:r>
              <a:rPr lang="en-US" sz="2400" dirty="0" err="1"/>
              <a:t>Timbulnya</a:t>
            </a:r>
            <a:r>
              <a:rPr lang="en-US" sz="2400" dirty="0"/>
              <a:t> </a:t>
            </a:r>
            <a:r>
              <a:rPr lang="en-US" sz="2400" dirty="0" err="1"/>
              <a:t>konsultan</a:t>
            </a:r>
            <a:r>
              <a:rPr lang="en-US" sz="2400" dirty="0"/>
              <a:t> AMDAL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3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dirty="0"/>
              <a:t>SEKIAN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 </a:t>
            </a:r>
            <a:br>
              <a:rPr lang="en-US" dirty="0" smtClean="0"/>
            </a:br>
            <a:r>
              <a:rPr lang="en-US" dirty="0" smtClean="0"/>
              <a:t>TERIMAKASIH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648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layak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,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AMDAL,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yang </a:t>
            </a:r>
            <a:r>
              <a:rPr lang="en-US" sz="2800" dirty="0" err="1"/>
              <a:t>timbulkannya</a:t>
            </a:r>
            <a:r>
              <a:rPr lang="en-US" sz="2800" dirty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/>
              <a:t>ditanggulangi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yang </a:t>
            </a:r>
            <a:r>
              <a:rPr lang="en-US" sz="2800" dirty="0" err="1"/>
              <a:t>tersedia</a:t>
            </a:r>
            <a:r>
              <a:rPr lang="en-US" sz="2800" dirty="0"/>
              <a:t>. </a:t>
            </a:r>
            <a:r>
              <a:rPr lang="en-US" sz="2800" dirty="0" err="1"/>
              <a:t>Demikian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menanggulangi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manfaat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ditimbulkan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/>
              <a:t>dinyatakan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layak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.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diputuskan</a:t>
            </a:r>
            <a:r>
              <a:rPr lang="en-US" sz="2800" dirty="0" smtClean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layak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dilanjutkan</a:t>
            </a:r>
            <a:r>
              <a:rPr lang="en-US" sz="2800" dirty="0"/>
              <a:t> </a:t>
            </a:r>
            <a:r>
              <a:rPr lang="en-US" sz="2800" dirty="0" err="1"/>
              <a:t>pembangunannya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4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AMDAL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AMDAL 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endParaRPr lang="en-US" sz="2800" dirty="0"/>
          </a:p>
          <a:p>
            <a:pPr marL="457200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Acuan</a:t>
            </a:r>
            <a:r>
              <a:rPr lang="en-US" sz="2800" dirty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</a:p>
          <a:p>
            <a:pPr marL="457200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/>
              <a:t>Analisis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(ANDAL</a:t>
            </a:r>
            <a:r>
              <a:rPr lang="en-US" sz="2800" dirty="0" smtClean="0"/>
              <a:t>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(RKL)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/>
              <a:t>Dokumen</a:t>
            </a:r>
            <a:r>
              <a:rPr lang="en-US" sz="2800" dirty="0" smtClean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Pemantauan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(RPL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Kerangka</a:t>
            </a:r>
            <a:r>
              <a:rPr lang="en-US" sz="3200" dirty="0"/>
              <a:t> </a:t>
            </a:r>
            <a:r>
              <a:rPr lang="en-US" sz="3200" dirty="0" err="1"/>
              <a:t>Acuan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Dampak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(KA-ANDAL):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/>
              <a:t>KA-ANDAL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 yang </a:t>
            </a:r>
            <a:r>
              <a:rPr lang="en-US" sz="2600" dirty="0" err="1"/>
              <a:t>berisi</a:t>
            </a:r>
            <a:r>
              <a:rPr lang="en-US" sz="2600" dirty="0"/>
              <a:t> </a:t>
            </a:r>
            <a:r>
              <a:rPr lang="en-US" sz="2600" dirty="0" err="1"/>
              <a:t>tentang</a:t>
            </a:r>
            <a:r>
              <a:rPr lang="en-US" sz="2600" dirty="0"/>
              <a:t> </a:t>
            </a:r>
            <a:r>
              <a:rPr lang="en-US" sz="2600" dirty="0" err="1"/>
              <a:t>ruang</a:t>
            </a:r>
            <a:r>
              <a:rPr lang="en-US" sz="2600" dirty="0"/>
              <a:t> </a:t>
            </a:r>
            <a:r>
              <a:rPr lang="en-US" sz="2600" dirty="0" err="1" smtClean="0"/>
              <a:t>lingkup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/>
              <a:t>kedalaman</a:t>
            </a:r>
            <a:r>
              <a:rPr lang="en-US" sz="2600" dirty="0"/>
              <a:t> </a:t>
            </a:r>
            <a:r>
              <a:rPr lang="en-US" sz="2600" dirty="0" err="1"/>
              <a:t>kajian</a:t>
            </a:r>
            <a:r>
              <a:rPr lang="en-US" sz="2600" dirty="0"/>
              <a:t> ANDAL. </a:t>
            </a:r>
            <a:r>
              <a:rPr lang="en-US" sz="2600" dirty="0" err="1"/>
              <a:t>Ruang</a:t>
            </a:r>
            <a:r>
              <a:rPr lang="en-US" sz="2600" dirty="0"/>
              <a:t> </a:t>
            </a:r>
            <a:r>
              <a:rPr lang="en-US" sz="2600" dirty="0" err="1"/>
              <a:t>lingkup</a:t>
            </a:r>
            <a:r>
              <a:rPr lang="en-US" sz="2600" dirty="0"/>
              <a:t> </a:t>
            </a:r>
            <a:r>
              <a:rPr lang="en-US" sz="2600" dirty="0" err="1"/>
              <a:t>kajian</a:t>
            </a:r>
            <a:r>
              <a:rPr lang="en-US" sz="2600" dirty="0"/>
              <a:t> </a:t>
            </a:r>
            <a:r>
              <a:rPr lang="en-US" sz="2600" dirty="0" smtClean="0"/>
              <a:t>ANDAL </a:t>
            </a:r>
            <a:r>
              <a:rPr lang="en-US" sz="2600" dirty="0" err="1" smtClean="0"/>
              <a:t>meliputi</a:t>
            </a:r>
            <a:r>
              <a:rPr lang="en-US" sz="2600" dirty="0" smtClean="0"/>
              <a:t> </a:t>
            </a:r>
            <a:r>
              <a:rPr lang="en-US" sz="2600" dirty="0" err="1"/>
              <a:t>penentuan</a:t>
            </a:r>
            <a:r>
              <a:rPr lang="en-US" sz="2600" dirty="0"/>
              <a:t> </a:t>
            </a:r>
            <a:r>
              <a:rPr lang="en-US" sz="2600" dirty="0" err="1"/>
              <a:t>dampak-dampak</a:t>
            </a:r>
            <a:r>
              <a:rPr lang="en-US" sz="2600" dirty="0"/>
              <a:t> </a:t>
            </a:r>
            <a:r>
              <a:rPr lang="en-US" sz="2600" dirty="0" err="1"/>
              <a:t>penting</a:t>
            </a:r>
            <a:r>
              <a:rPr lang="en-US" sz="2600" dirty="0"/>
              <a:t> yang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dikaji</a:t>
            </a:r>
            <a:r>
              <a:rPr lang="en-US" sz="2600" dirty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/>
              <a:t>mendalam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ANDAL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batas-batas</a:t>
            </a:r>
            <a:r>
              <a:rPr lang="en-US" sz="2600" dirty="0"/>
              <a:t> </a:t>
            </a:r>
            <a:r>
              <a:rPr lang="en-US" sz="2600" dirty="0" err="1"/>
              <a:t>studi</a:t>
            </a:r>
            <a:r>
              <a:rPr lang="en-US" sz="2600" dirty="0"/>
              <a:t> ANDAL</a:t>
            </a:r>
            <a:r>
              <a:rPr lang="en-US" sz="2600" dirty="0" smtClean="0"/>
              <a:t>. </a:t>
            </a:r>
            <a:r>
              <a:rPr lang="en-US" sz="2600" dirty="0" err="1" smtClean="0"/>
              <a:t>Sedangkan</a:t>
            </a:r>
            <a:r>
              <a:rPr lang="en-US" sz="2600" dirty="0" smtClean="0"/>
              <a:t> </a:t>
            </a:r>
            <a:r>
              <a:rPr lang="en-US" sz="2600" dirty="0" err="1"/>
              <a:t>kedalaman</a:t>
            </a:r>
            <a:r>
              <a:rPr lang="en-US" sz="2600" dirty="0"/>
              <a:t> </a:t>
            </a:r>
            <a:r>
              <a:rPr lang="en-US" sz="2600" dirty="0" err="1"/>
              <a:t>studi</a:t>
            </a:r>
            <a:r>
              <a:rPr lang="en-US" sz="2600" dirty="0"/>
              <a:t> </a:t>
            </a:r>
            <a:r>
              <a:rPr lang="en-US" sz="2600" dirty="0" err="1"/>
              <a:t>berkaitan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penentuan</a:t>
            </a:r>
            <a:r>
              <a:rPr lang="en-US" sz="2600" dirty="0"/>
              <a:t> </a:t>
            </a:r>
            <a:r>
              <a:rPr lang="en-US" sz="2600" dirty="0" err="1" smtClean="0"/>
              <a:t>metodologi</a:t>
            </a:r>
            <a:r>
              <a:rPr lang="en-US" sz="2600" dirty="0" smtClean="0"/>
              <a:t> yang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digunakan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mengkaji</a:t>
            </a:r>
            <a:r>
              <a:rPr lang="en-US" sz="2600" dirty="0"/>
              <a:t> </a:t>
            </a:r>
            <a:r>
              <a:rPr lang="en-US" sz="2600" dirty="0" err="1"/>
              <a:t>dampak</a:t>
            </a:r>
            <a:r>
              <a:rPr lang="en-US" sz="2600" dirty="0"/>
              <a:t>. </a:t>
            </a:r>
            <a:r>
              <a:rPr lang="en-US" sz="2600" dirty="0" err="1"/>
              <a:t>Penentuan</a:t>
            </a:r>
            <a:r>
              <a:rPr lang="en-US" sz="2600" dirty="0"/>
              <a:t> </a:t>
            </a:r>
            <a:r>
              <a:rPr lang="en-US" sz="2600" dirty="0" err="1" smtClean="0"/>
              <a:t>ruang</a:t>
            </a:r>
            <a:r>
              <a:rPr lang="en-US" sz="2600" dirty="0" smtClean="0"/>
              <a:t> </a:t>
            </a:r>
            <a:r>
              <a:rPr lang="fi-FI" sz="2600" dirty="0" smtClean="0"/>
              <a:t>lingkup </a:t>
            </a:r>
            <a:r>
              <a:rPr lang="fi-FI" sz="2600" dirty="0"/>
              <a:t>dan kedalaman kajian ini merupakan kesepakatan </a:t>
            </a:r>
            <a:r>
              <a:rPr lang="fi-FI" sz="2600" dirty="0" smtClean="0"/>
              <a:t>antara </a:t>
            </a:r>
            <a:r>
              <a:rPr lang="en-US" sz="2600" dirty="0" err="1" smtClean="0"/>
              <a:t>Pemrakarsa</a:t>
            </a:r>
            <a:r>
              <a:rPr lang="en-US" sz="2600" dirty="0" smtClean="0"/>
              <a:t> </a:t>
            </a:r>
            <a:r>
              <a:rPr lang="en-US" sz="2600" dirty="0" err="1"/>
              <a:t>Kegiatan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Komisi</a:t>
            </a:r>
            <a:r>
              <a:rPr lang="en-US" sz="2600" dirty="0"/>
              <a:t> </a:t>
            </a:r>
            <a:r>
              <a:rPr lang="en-US" sz="2600" dirty="0" err="1"/>
              <a:t>Penilai</a:t>
            </a:r>
            <a:r>
              <a:rPr lang="en-US" sz="2600" dirty="0"/>
              <a:t> AMDAL </a:t>
            </a:r>
            <a:r>
              <a:rPr lang="en-US" sz="2600" dirty="0" err="1"/>
              <a:t>melalui</a:t>
            </a:r>
            <a:r>
              <a:rPr lang="en-US" sz="2600" dirty="0"/>
              <a:t> </a:t>
            </a:r>
            <a:r>
              <a:rPr lang="en-US" sz="2600" dirty="0" smtClean="0"/>
              <a:t>proses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proses </a:t>
            </a:r>
            <a:r>
              <a:rPr lang="en-US" sz="2600" dirty="0" err="1"/>
              <a:t>pelingkupan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Dampak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(ANDAL):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/>
              <a:t>ANDAL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 yang </a:t>
            </a:r>
            <a:r>
              <a:rPr lang="en-US" sz="2600" dirty="0" err="1"/>
              <a:t>berisi</a:t>
            </a:r>
            <a:r>
              <a:rPr lang="en-US" sz="2600" dirty="0"/>
              <a:t> </a:t>
            </a:r>
            <a:r>
              <a:rPr lang="en-US" sz="2600" dirty="0" err="1"/>
              <a:t>telaahan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 smtClean="0"/>
              <a:t>cermat</a:t>
            </a:r>
            <a:r>
              <a:rPr lang="en-US" sz="2600" dirty="0" smtClean="0"/>
              <a:t> </a:t>
            </a:r>
            <a:r>
              <a:rPr lang="sv-SE" sz="2600" dirty="0" smtClean="0"/>
              <a:t>terhadap </a:t>
            </a:r>
            <a:r>
              <a:rPr lang="sv-SE" sz="2600" dirty="0"/>
              <a:t>dampak penting dari suatu rencana kegiatan. </a:t>
            </a:r>
            <a:r>
              <a:rPr lang="sv-SE" sz="2600" dirty="0" smtClean="0"/>
              <a:t>Dampak dampak </a:t>
            </a:r>
            <a:r>
              <a:rPr lang="nn-NO" sz="2600" dirty="0" smtClean="0"/>
              <a:t>penting </a:t>
            </a:r>
            <a:r>
              <a:rPr lang="nn-NO" sz="2600" dirty="0"/>
              <a:t>yang telah diindetifikasi di dalam dokumen </a:t>
            </a:r>
            <a:r>
              <a:rPr lang="nn-NO" sz="2600" dirty="0" smtClean="0"/>
              <a:t>KAANDAL </a:t>
            </a:r>
            <a:r>
              <a:rPr lang="en-US" sz="2600" dirty="0" err="1" smtClean="0"/>
              <a:t>kemudian</a:t>
            </a:r>
            <a:r>
              <a:rPr lang="en-US" sz="2600" dirty="0" smtClean="0"/>
              <a:t> </a:t>
            </a:r>
            <a:r>
              <a:rPr lang="en-US" sz="2600" dirty="0" err="1"/>
              <a:t>ditelaah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cermat</a:t>
            </a:r>
            <a:r>
              <a:rPr lang="en-US" sz="2600" dirty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en-US" sz="2600" dirty="0" err="1"/>
              <a:t>metodologi</a:t>
            </a:r>
            <a:r>
              <a:rPr lang="en-US" sz="2600" dirty="0"/>
              <a:t> yang </a:t>
            </a:r>
            <a:r>
              <a:rPr lang="en-US" sz="2600" dirty="0" err="1"/>
              <a:t>telah</a:t>
            </a:r>
            <a:r>
              <a:rPr lang="en-US" sz="2600" dirty="0"/>
              <a:t> </a:t>
            </a:r>
            <a:r>
              <a:rPr lang="en-US" sz="2600" dirty="0" err="1"/>
              <a:t>disepakati</a:t>
            </a:r>
            <a:r>
              <a:rPr lang="en-US" sz="2600" dirty="0"/>
              <a:t>. </a:t>
            </a:r>
            <a:r>
              <a:rPr lang="en-US" sz="2600" dirty="0" err="1"/>
              <a:t>Telaah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 smtClean="0"/>
              <a:t>bertujuan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/>
              <a:t>menentukan</a:t>
            </a:r>
            <a:r>
              <a:rPr lang="en-US" sz="2600" dirty="0"/>
              <a:t> </a:t>
            </a:r>
            <a:r>
              <a:rPr lang="en-US" sz="2600" dirty="0" err="1"/>
              <a:t>besaran</a:t>
            </a:r>
            <a:r>
              <a:rPr lang="en-US" sz="2600" dirty="0"/>
              <a:t> </a:t>
            </a:r>
            <a:r>
              <a:rPr lang="en-US" sz="2600" dirty="0" err="1"/>
              <a:t>dampak</a:t>
            </a:r>
            <a:r>
              <a:rPr lang="en-US" sz="2600" dirty="0"/>
              <a:t>. </a:t>
            </a:r>
            <a:r>
              <a:rPr lang="en-US" sz="2600" dirty="0" err="1"/>
              <a:t>Setelah</a:t>
            </a:r>
            <a:r>
              <a:rPr lang="en-US" sz="2600" dirty="0"/>
              <a:t> </a:t>
            </a:r>
            <a:r>
              <a:rPr lang="en-US" sz="2600" dirty="0" err="1"/>
              <a:t>besaran</a:t>
            </a:r>
            <a:r>
              <a:rPr lang="en-US" sz="2600" dirty="0"/>
              <a:t> </a:t>
            </a:r>
            <a:r>
              <a:rPr lang="en-US" sz="2600" dirty="0" err="1" smtClean="0"/>
              <a:t>dampak</a:t>
            </a:r>
            <a:r>
              <a:rPr lang="en-US" sz="2600" dirty="0" smtClean="0"/>
              <a:t> </a:t>
            </a:r>
            <a:r>
              <a:rPr lang="en-US" sz="2600" dirty="0" err="1" smtClean="0"/>
              <a:t>diketahui</a:t>
            </a:r>
            <a:r>
              <a:rPr lang="en-US" sz="2600" dirty="0"/>
              <a:t>, </a:t>
            </a:r>
            <a:r>
              <a:rPr lang="en-US" sz="2600" dirty="0" err="1"/>
              <a:t>selanjutnya</a:t>
            </a:r>
            <a:r>
              <a:rPr lang="en-US" sz="2600" dirty="0"/>
              <a:t> </a:t>
            </a:r>
            <a:r>
              <a:rPr lang="en-US" sz="2600" dirty="0" err="1"/>
              <a:t>dilakukan</a:t>
            </a:r>
            <a:r>
              <a:rPr lang="en-US" sz="2600" dirty="0"/>
              <a:t> </a:t>
            </a:r>
            <a:r>
              <a:rPr lang="en-US" sz="2600" dirty="0" err="1"/>
              <a:t>penentuan</a:t>
            </a:r>
            <a:r>
              <a:rPr lang="en-US" sz="2600" dirty="0"/>
              <a:t> </a:t>
            </a:r>
            <a:r>
              <a:rPr lang="en-US" sz="2600" dirty="0" err="1"/>
              <a:t>sifat</a:t>
            </a:r>
            <a:r>
              <a:rPr lang="en-US" sz="2600" dirty="0"/>
              <a:t> </a:t>
            </a:r>
            <a:r>
              <a:rPr lang="en-US" sz="2600" dirty="0" err="1"/>
              <a:t>penting</a:t>
            </a:r>
            <a:r>
              <a:rPr lang="en-US" sz="2600" dirty="0"/>
              <a:t> </a:t>
            </a:r>
            <a:r>
              <a:rPr lang="en-US" sz="2600" dirty="0" err="1" smtClean="0"/>
              <a:t>dampak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membandingkan</a:t>
            </a:r>
            <a:r>
              <a:rPr lang="en-US" sz="2600" dirty="0"/>
              <a:t> </a:t>
            </a:r>
            <a:r>
              <a:rPr lang="en-US" sz="2600" dirty="0" err="1"/>
              <a:t>besaran</a:t>
            </a:r>
            <a:r>
              <a:rPr lang="en-US" sz="2600" dirty="0"/>
              <a:t> </a:t>
            </a:r>
            <a:r>
              <a:rPr lang="en-US" sz="2600" dirty="0" err="1"/>
              <a:t>dampak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 smtClean="0"/>
              <a:t>kriteria</a:t>
            </a:r>
            <a:r>
              <a:rPr lang="en-US" sz="2600" dirty="0" smtClean="0"/>
              <a:t> </a:t>
            </a:r>
            <a:r>
              <a:rPr lang="en-US" sz="2600" dirty="0" err="1" smtClean="0"/>
              <a:t>dampak</a:t>
            </a:r>
            <a:r>
              <a:rPr lang="en-US" sz="2600" dirty="0" smtClean="0"/>
              <a:t> </a:t>
            </a:r>
            <a:r>
              <a:rPr lang="en-US" sz="2600" dirty="0" err="1"/>
              <a:t>penting</a:t>
            </a:r>
            <a:r>
              <a:rPr lang="en-US" sz="2600" dirty="0"/>
              <a:t> yang </a:t>
            </a:r>
            <a:r>
              <a:rPr lang="en-US" sz="2600" dirty="0" err="1"/>
              <a:t>telah</a:t>
            </a:r>
            <a:r>
              <a:rPr lang="en-US" sz="2600" dirty="0"/>
              <a:t> </a:t>
            </a:r>
            <a:r>
              <a:rPr lang="en-US" sz="2600" dirty="0" err="1"/>
              <a:t>ditetapkan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pemerintah</a:t>
            </a:r>
            <a:r>
              <a:rPr lang="en-US" sz="2600" dirty="0"/>
              <a:t>. </a:t>
            </a:r>
            <a:r>
              <a:rPr lang="en-US" sz="2600" dirty="0" err="1"/>
              <a:t>Tahap</a:t>
            </a:r>
            <a:r>
              <a:rPr lang="en-US" sz="2600" dirty="0"/>
              <a:t> </a:t>
            </a:r>
            <a:r>
              <a:rPr lang="en-US" sz="2600" dirty="0" err="1" smtClean="0"/>
              <a:t>kajian</a:t>
            </a:r>
            <a:r>
              <a:rPr lang="en-US" sz="2600" dirty="0" smtClean="0"/>
              <a:t> </a:t>
            </a:r>
            <a:r>
              <a:rPr lang="en-US" sz="2600" dirty="0" err="1" smtClean="0"/>
              <a:t>selanjutnya</a:t>
            </a:r>
            <a:r>
              <a:rPr lang="en-US" sz="2600" dirty="0" smtClean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evaluasi</a:t>
            </a:r>
            <a:r>
              <a:rPr lang="en-US" sz="2600" dirty="0"/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/>
              <a:t>keterkaitan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 smtClean="0"/>
              <a:t>dampak</a:t>
            </a:r>
            <a:r>
              <a:rPr lang="en-US" sz="2600" dirty="0" smtClean="0"/>
              <a:t> yang </a:t>
            </a:r>
            <a:r>
              <a:rPr lang="en-US" sz="2600" dirty="0" err="1"/>
              <a:t>satu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yang </a:t>
            </a:r>
            <a:r>
              <a:rPr lang="en-US" sz="2600" dirty="0" err="1"/>
              <a:t>lainnya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52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c. </a:t>
            </a:r>
            <a:r>
              <a:rPr lang="en-US" sz="3200" dirty="0" err="1"/>
              <a:t>Rencana</a:t>
            </a:r>
            <a:r>
              <a:rPr lang="en-US" sz="3200" dirty="0"/>
              <a:t> </a:t>
            </a:r>
            <a:r>
              <a:rPr lang="en-US" sz="3200" dirty="0" err="1"/>
              <a:t>Pengelolaan</a:t>
            </a:r>
            <a:r>
              <a:rPr lang="en-US" sz="3200" dirty="0"/>
              <a:t>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 (RKL):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RKL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yang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upaya-upaya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 smtClean="0"/>
              <a:t>, </a:t>
            </a:r>
            <a:r>
              <a:rPr lang="en-US" sz="2800" dirty="0" err="1" smtClean="0"/>
              <a:t>mengendalikan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menanggulangi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memaksimalkan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. </a:t>
            </a:r>
            <a:r>
              <a:rPr lang="en-US" sz="2800" dirty="0" err="1"/>
              <a:t>Upaya-upaya</a:t>
            </a:r>
            <a:r>
              <a:rPr lang="en-US" sz="2800" dirty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dirumuskan</a:t>
            </a:r>
            <a:r>
              <a:rPr lang="en-US" sz="2800" dirty="0" smtClean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arahan</a:t>
            </a:r>
            <a:r>
              <a:rPr lang="en-US" sz="2800" dirty="0"/>
              <a:t> </a:t>
            </a:r>
            <a:r>
              <a:rPr lang="en-US" sz="2800" dirty="0" err="1"/>
              <a:t>dasar-dasar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 smtClean="0"/>
              <a:t>dampak</a:t>
            </a:r>
            <a:r>
              <a:rPr lang="en-US" sz="2800" dirty="0" smtClean="0"/>
              <a:t> yang </a:t>
            </a:r>
            <a:r>
              <a:rPr lang="en-US" sz="2800" dirty="0" err="1"/>
              <a:t>dihasilkan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ANDAL.</a:t>
            </a:r>
          </a:p>
        </p:txBody>
      </p:sp>
    </p:spTree>
    <p:extLst>
      <p:ext uri="{BB962C8B-B14F-4D97-AF65-F5344CB8AC3E}">
        <p14:creationId xmlns:p14="http://schemas.microsoft.com/office/powerpoint/2010/main" val="35965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2634</Words>
  <Application>Microsoft Office PowerPoint</Application>
  <PresentationFormat>On-screen Show (4:3)</PresentationFormat>
  <Paragraphs>239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Microsoft Word 97 - 2003 Document</vt:lpstr>
      <vt:lpstr>EKOLOGI DAN ILMU LINGKUNGAN</vt:lpstr>
      <vt:lpstr>Pengertian</vt:lpstr>
      <vt:lpstr>Pengertian</vt:lpstr>
      <vt:lpstr>PowerPoint Presentation</vt:lpstr>
      <vt:lpstr>PowerPoint Presentation</vt:lpstr>
      <vt:lpstr>PowerPoint Presentation</vt:lpstr>
      <vt:lpstr>a. Kerangka Acuan Analisis Dampak Lingkungan Hidup (KA-ANDAL):</vt:lpstr>
      <vt:lpstr>b. Analisis Mengenai Dampak Lingkungan Hidup (ANDAL):</vt:lpstr>
      <vt:lpstr>c. Rencana Pengelolaan Lingkungan Hidup (RKL):</vt:lpstr>
      <vt:lpstr>d. Rencana Pemantauan Lingkungan Hidup (RPL):</vt:lpstr>
      <vt:lpstr>Dampak besar dan penting: Perubahan lingkungan yang sangat mendasar, yang diakibatkan oleh suatu usaha dan/atau kegiatan  </vt:lpstr>
      <vt:lpstr>PowerPoint Presentation</vt:lpstr>
      <vt:lpstr>PowerPoint Presentation</vt:lpstr>
      <vt:lpstr>PowerPoint Presentation</vt:lpstr>
      <vt:lpstr>KEP 056 TAHUN 1994 DAN  PASAL 5 AYAT (1) PP TAHUN 1999</vt:lpstr>
      <vt:lpstr>PowerPoint Presentation</vt:lpstr>
      <vt:lpstr>PowerPoint Presentation</vt:lpstr>
      <vt:lpstr>PowerPoint Presentation</vt:lpstr>
      <vt:lpstr>MACAM AMDAL </vt:lpstr>
      <vt:lpstr>Tujuan AMDAL</vt:lpstr>
      <vt:lpstr>PowerPoint Presentation</vt:lpstr>
      <vt:lpstr>Manfaat AMDAL</vt:lpstr>
      <vt:lpstr>Karakteristik AMDAL</vt:lpstr>
      <vt:lpstr>Keterbatasan AMDAL</vt:lpstr>
      <vt:lpstr>PowerPoint Presentation</vt:lpstr>
      <vt:lpstr>Mengapa Diperlukan AMDAL</vt:lpstr>
      <vt:lpstr>Dasar Hukum AMDAL</vt:lpstr>
      <vt:lpstr>Dasar Hukum AMDAL</vt:lpstr>
      <vt:lpstr>Dasar Hukum AMDAL</vt:lpstr>
      <vt:lpstr>Dasar Hukum AMDAL</vt:lpstr>
      <vt:lpstr>Siapa yang Harus Melakukan AMDAL</vt:lpstr>
      <vt:lpstr>Terdapat tiga  komponen  yang terkait dalam penyusunan AMDAL </vt:lpstr>
      <vt:lpstr>PowerPoint Presentation</vt:lpstr>
      <vt:lpstr>PowerPoint Presentation</vt:lpstr>
      <vt:lpstr>Penyusunan AMDAL, ditempuh beberapa  langkah  dg  urutan sbb: </vt:lpstr>
      <vt:lpstr>PowerPoint Presentation</vt:lpstr>
      <vt:lpstr>Peranan AMDAL Dalam Perencanaan Proyek</vt:lpstr>
      <vt:lpstr>Peranan AMDAL Dalam Perencanaan Proyek</vt:lpstr>
      <vt:lpstr>Peranan AMDAL Dalam Perencanaan Proyek</vt:lpstr>
      <vt:lpstr>Kegunaan AMDAL bagi berbagai pihak</vt:lpstr>
      <vt:lpstr>Kegunaan AMDAL bagi berbagai pihak</vt:lpstr>
      <vt:lpstr>Kegunaan AMDAL bagi berbagai pihak</vt:lpstr>
      <vt:lpstr>SEKIAN  DAN  TERIMAKASIH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 DAN ILMU LINGKUNGAN</dc:title>
  <dc:creator>Toshiba-User</dc:creator>
  <cp:lastModifiedBy>Toshiba-User</cp:lastModifiedBy>
  <cp:revision>131</cp:revision>
  <dcterms:created xsi:type="dcterms:W3CDTF">2019-03-10T02:39:05Z</dcterms:created>
  <dcterms:modified xsi:type="dcterms:W3CDTF">2019-06-27T18:09:46Z</dcterms:modified>
</cp:coreProperties>
</file>