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7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287" r:id="rId42"/>
    <p:sldId id="288" r:id="rId43"/>
    <p:sldId id="289" r:id="rId44"/>
    <p:sldId id="290" r:id="rId45"/>
    <p:sldId id="305" r:id="rId46"/>
    <p:sldId id="291" r:id="rId47"/>
    <p:sldId id="292" r:id="rId48"/>
    <p:sldId id="29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F04-F5C1-4811-B3FD-8E50DEDD1F6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538-5BD6-416C-8A39-5E034A96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3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F04-F5C1-4811-B3FD-8E50DEDD1F6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538-5BD6-416C-8A39-5E034A96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6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F04-F5C1-4811-B3FD-8E50DEDD1F6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538-5BD6-416C-8A39-5E034A96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F04-F5C1-4811-B3FD-8E50DEDD1F6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538-5BD6-416C-8A39-5E034A96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4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F04-F5C1-4811-B3FD-8E50DEDD1F6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538-5BD6-416C-8A39-5E034A96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4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F04-F5C1-4811-B3FD-8E50DEDD1F6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538-5BD6-416C-8A39-5E034A96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0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F04-F5C1-4811-B3FD-8E50DEDD1F6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538-5BD6-416C-8A39-5E034A96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2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F04-F5C1-4811-B3FD-8E50DEDD1F6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538-5BD6-416C-8A39-5E034A96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1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F04-F5C1-4811-B3FD-8E50DEDD1F6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538-5BD6-416C-8A39-5E034A96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4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F04-F5C1-4811-B3FD-8E50DEDD1F6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538-5BD6-416C-8A39-5E034A96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0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F04-F5C1-4811-B3FD-8E50DEDD1F6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538-5BD6-416C-8A39-5E034A96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7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C5F04-F5C1-4811-B3FD-8E50DEDD1F6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5C538-5BD6-416C-8A39-5E034A96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3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975"/>
            <a:ext cx="7772400" cy="1470025"/>
          </a:xfrm>
        </p:spPr>
        <p:txBody>
          <a:bodyPr/>
          <a:lstStyle/>
          <a:p>
            <a:r>
              <a:rPr lang="en-US" b="1" dirty="0" smtClean="0"/>
              <a:t>EKOLOGI DAN ILMU LINGKUNGAN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504" y="35052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ANALISIS MENGENAI DAMPAK LINGKUNGAN (2)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(PROSES DAN METODE AMDAL)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5295900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43891" y="609600"/>
            <a:ext cx="6400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MATERI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99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5318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3200" b="1">
                <a:solidFill>
                  <a:srgbClr val="6B0F05"/>
                </a:solidFill>
                <a:latin typeface="Calibri" pitchFamily="34" charset="0"/>
              </a:rPr>
              <a:t>PREDIKSI DAMPAK</a:t>
            </a:r>
            <a:r>
              <a:rPr lang="en-US" sz="3600" b="1">
                <a:solidFill>
                  <a:srgbClr val="2A541C"/>
                </a:solidFill>
                <a:latin typeface="Calibri" pitchFamily="34" charset="0"/>
              </a:rPr>
              <a:t> </a:t>
            </a:r>
            <a:endParaRPr lang="id-ID" sz="3600" b="1">
              <a:solidFill>
                <a:srgbClr val="2A541C"/>
              </a:solidFill>
              <a:latin typeface="Calibri" pitchFamily="34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72000" y="2382838"/>
            <a:ext cx="0" cy="35877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55875" y="1484313"/>
            <a:ext cx="4032250" cy="8651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55875" y="2786058"/>
            <a:ext cx="4032250" cy="21605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55875" y="5373688"/>
            <a:ext cx="4032250" cy="12239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557338"/>
            <a:ext cx="7772400" cy="49688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en-US" sz="80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000">
                <a:latin typeface="Trebuchet MS" pitchFamily="34" charset="0"/>
              </a:rPr>
              <a:t>Proses Memasukkan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>
                <a:latin typeface="Trebuchet MS" pitchFamily="34" charset="0"/>
              </a:rPr>
              <a:t>Atribut/Besaran Dampak</a:t>
            </a:r>
          </a:p>
          <a:p>
            <a:pPr algn="ctr" eaLnBrk="1" hangingPunct="1">
              <a:lnSpc>
                <a:spcPct val="80000"/>
              </a:lnSpc>
            </a:pPr>
            <a:endParaRPr lang="en-US" sz="200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200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200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u="sng">
                <a:latin typeface="Trebuchet MS" pitchFamily="34" charset="0"/>
              </a:rPr>
              <a:t>Atribut Dampak</a:t>
            </a:r>
          </a:p>
          <a:p>
            <a:pPr algn="ctr" eaLnBrk="1" hangingPunct="1">
              <a:lnSpc>
                <a:spcPct val="80000"/>
              </a:lnSpc>
              <a:spcBef>
                <a:spcPct val="25000"/>
              </a:spcBef>
            </a:pPr>
            <a:r>
              <a:rPr lang="en-US" sz="2000">
                <a:latin typeface="Trebuchet MS" pitchFamily="34" charset="0"/>
              </a:rPr>
              <a:t>Besaran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>
                <a:latin typeface="Trebuchet MS" pitchFamily="34" charset="0"/>
              </a:rPr>
              <a:t>Waktu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>
                <a:latin typeface="Trebuchet MS" pitchFamily="34" charset="0"/>
              </a:rPr>
              <a:t>Frekuensi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>
                <a:latin typeface="Trebuchet MS" pitchFamily="34" charset="0"/>
              </a:rPr>
              <a:t>Ruang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>
                <a:latin typeface="Trebuchet MS" pitchFamily="34" charset="0"/>
              </a:rPr>
              <a:t>Sifat Kumulatif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>
                <a:latin typeface="Trebuchet MS" pitchFamily="34" charset="0"/>
              </a:rPr>
              <a:t>Sifat Berbalik</a:t>
            </a:r>
          </a:p>
          <a:p>
            <a:pPr algn="ctr" eaLnBrk="1" hangingPunct="1">
              <a:lnSpc>
                <a:spcPct val="80000"/>
              </a:lnSpc>
            </a:pPr>
            <a:endParaRPr lang="en-US" sz="200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200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2400" u="sng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u="sng">
                <a:latin typeface="Trebuchet MS" pitchFamily="34" charset="0"/>
              </a:rPr>
              <a:t>Prediksi Dampak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Trebuchet MS" pitchFamily="34" charset="0"/>
              </a:rPr>
              <a:t>Kuantitatif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>
                <a:latin typeface="Trebuchet MS" pitchFamily="34" charset="0"/>
              </a:rPr>
              <a:t>Kualitatif</a:t>
            </a:r>
            <a:endParaRPr lang="id-ID" sz="2000">
              <a:latin typeface="Trebuchet MS" pitchFamily="34" charset="0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538663" y="4975225"/>
            <a:ext cx="0" cy="35877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043129" y="3714752"/>
            <a:ext cx="4970463" cy="19446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051050" y="1933575"/>
            <a:ext cx="4970463" cy="15128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57188"/>
            <a:ext cx="8229600" cy="5318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3600" b="1">
                <a:solidFill>
                  <a:srgbClr val="2A541C"/>
                </a:solidFill>
                <a:latin typeface="Calibri" pitchFamily="34" charset="0"/>
              </a:rPr>
              <a:t>EVALUASI DAMPAK </a:t>
            </a:r>
            <a:endParaRPr lang="id-ID" sz="3600" b="1">
              <a:solidFill>
                <a:srgbClr val="2A541C"/>
              </a:solidFill>
              <a:latin typeface="Calibri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4213" y="1700213"/>
            <a:ext cx="7772400" cy="46815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en-US" sz="200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200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>
                <a:latin typeface="Trebuchet MS" pitchFamily="34" charset="0"/>
              </a:rPr>
              <a:t>Proses Untuk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>
                <a:latin typeface="Trebuchet MS" pitchFamily="34" charset="0"/>
              </a:rPr>
              <a:t>Menetapkan Potensi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>
                <a:latin typeface="Trebuchet MS" pitchFamily="34" charset="0"/>
              </a:rPr>
              <a:t>Dampak Suatu Kegiatan</a:t>
            </a:r>
          </a:p>
          <a:p>
            <a:pPr algn="ctr" eaLnBrk="1" hangingPunct="1">
              <a:lnSpc>
                <a:spcPct val="80000"/>
              </a:lnSpc>
            </a:pPr>
            <a:endParaRPr lang="en-US" sz="240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2400">
              <a:solidFill>
                <a:schemeClr val="bg1"/>
              </a:solidFill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240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u="sng">
                <a:latin typeface="Trebuchet MS" pitchFamily="34" charset="0"/>
              </a:rPr>
              <a:t>Pendekatan Evaluasi</a:t>
            </a:r>
          </a:p>
          <a:p>
            <a:pPr algn="ctr" eaLnBrk="1" hangingPunct="1">
              <a:lnSpc>
                <a:spcPct val="145000"/>
              </a:lnSpc>
            </a:pPr>
            <a:r>
              <a:rPr lang="en-US" sz="2400">
                <a:latin typeface="Trebuchet MS" pitchFamily="34" charset="0"/>
              </a:rPr>
              <a:t>Peraturan-perundangan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>
                <a:latin typeface="Trebuchet MS" pitchFamily="34" charset="0"/>
              </a:rPr>
              <a:t>Ilmiah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>
                <a:latin typeface="Trebuchet MS" pitchFamily="34" charset="0"/>
              </a:rPr>
              <a:t>Nilai Di Masyarakat</a:t>
            </a:r>
            <a:endParaRPr lang="id-ID" sz="24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15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" y="285750"/>
            <a:ext cx="8740775" cy="8731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3200" b="1">
                <a:solidFill>
                  <a:srgbClr val="000066"/>
                </a:solidFill>
                <a:latin typeface="Calibri" pitchFamily="34" charset="0"/>
              </a:rPr>
              <a:t>PENETAPAN RENCANA </a:t>
            </a:r>
            <a:r>
              <a:rPr lang="en-US" sz="3200" b="1" u="sng">
                <a:solidFill>
                  <a:srgbClr val="000066"/>
                </a:solidFill>
                <a:latin typeface="Calibri" pitchFamily="34" charset="0"/>
              </a:rPr>
              <a:t>PENGELOLAAN</a:t>
            </a:r>
            <a:r>
              <a:rPr lang="en-US" sz="3200" b="1">
                <a:solidFill>
                  <a:srgbClr val="000066"/>
                </a:solidFill>
                <a:latin typeface="Calibri" pitchFamily="34" charset="0"/>
              </a:rPr>
              <a:t> LINGKUNGAN (RKL)</a:t>
            </a:r>
            <a:endParaRPr lang="id-ID" sz="32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28625" y="1347788"/>
            <a:ext cx="7858125" cy="143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5000"/>
              </a:lnSpc>
            </a:pPr>
            <a:r>
              <a:rPr lang="id-ID" sz="2200" b="1" u="sng" dirty="0" smtClean="0">
                <a:solidFill>
                  <a:srgbClr val="000000"/>
                </a:solidFill>
                <a:latin typeface="Trebuchet MS" pitchFamily="34" charset="0"/>
              </a:rPr>
              <a:t>Def</a:t>
            </a:r>
            <a:r>
              <a:rPr lang="en-US" sz="2200" b="1" u="sng" dirty="0">
                <a:solidFill>
                  <a:srgbClr val="000000"/>
                </a:solidFill>
                <a:latin typeface="Trebuchet MS" pitchFamily="34" charset="0"/>
              </a:rPr>
              <a:t>i</a:t>
            </a:r>
            <a:r>
              <a:rPr lang="id-ID" sz="2200" b="1" u="sng" dirty="0" smtClean="0">
                <a:solidFill>
                  <a:srgbClr val="000000"/>
                </a:solidFill>
                <a:latin typeface="Trebuchet MS" pitchFamily="34" charset="0"/>
              </a:rPr>
              <a:t>nisi</a:t>
            </a:r>
            <a:endParaRPr lang="id-ID" sz="2200" b="1" u="sng" dirty="0">
              <a:solidFill>
                <a:srgbClr val="000000"/>
              </a:solidFill>
              <a:latin typeface="Trebuchet MS" pitchFamily="34" charset="0"/>
            </a:endParaRPr>
          </a:p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Proses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menetapkan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usaha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pengendalian</a:t>
            </a:r>
            <a:r>
              <a:rPr lang="id-ID" sz="2200" dirty="0">
                <a:solidFill>
                  <a:srgbClr val="000000"/>
                </a:solidFill>
                <a:latin typeface="Trebuchet MS" pitchFamily="34" charset="0"/>
              </a:rPr>
              <a:t> d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an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penanggulangan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dampak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kegiatan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625" y="3016250"/>
            <a:ext cx="7429500" cy="33416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b="1" u="sng" dirty="0" err="1">
                <a:solidFill>
                  <a:srgbClr val="000000"/>
                </a:solidFill>
                <a:latin typeface="Trebuchet MS" pitchFamily="34" charset="0"/>
              </a:rPr>
              <a:t>Aspek</a:t>
            </a:r>
            <a:endParaRPr lang="en-US" sz="2200" b="1" u="sng" dirty="0">
              <a:solidFill>
                <a:srgbClr val="000000"/>
              </a:solidFill>
              <a:latin typeface="Trebuchet MS" pitchFamily="34" charset="0"/>
            </a:endParaRPr>
          </a:p>
          <a:p>
            <a:pPr marL="266700" indent="-266700" eaLnBrk="1" fontAlgn="auto" hangingPunct="1">
              <a:lnSpc>
                <a:spcPct val="95000"/>
              </a:lnSpc>
              <a:spcBef>
                <a:spcPct val="15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Sumber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dampak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  <a:p>
            <a:pPr marL="266700" indent="-266700" eaLnBrk="1" fontAlgn="auto" hangingPunct="1">
              <a:lnSpc>
                <a:spcPct val="95000"/>
              </a:lnSpc>
              <a:spcBef>
                <a:spcPct val="15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Komponen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lingkungan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dikendalikan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/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ditanggulangi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  <a:p>
            <a:pPr marL="266700" indent="-266700" eaLnBrk="1" fontAlgn="auto" hangingPunct="1">
              <a:lnSpc>
                <a:spcPct val="95000"/>
              </a:lnSpc>
              <a:spcBef>
                <a:spcPct val="15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Prioritas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pengendalian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/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penanggulangan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  <a:p>
            <a:pPr marL="266700" indent="-266700" eaLnBrk="1" fontAlgn="auto" hangingPunct="1">
              <a:lnSpc>
                <a:spcPct val="95000"/>
              </a:lnSpc>
              <a:spcBef>
                <a:spcPct val="15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Cara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pengendalian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/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penanggulangan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  <a:p>
            <a:pPr marL="266700" indent="-266700" eaLnBrk="1" fontAlgn="auto" hangingPunct="1">
              <a:lnSpc>
                <a:spcPct val="95000"/>
              </a:lnSpc>
              <a:spcBef>
                <a:spcPct val="15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Pihak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melaksanakan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dan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mengawasi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  <a:p>
            <a:pPr marL="266700" indent="-266700" eaLnBrk="1" fontAlgn="auto" hangingPunct="1">
              <a:lnSpc>
                <a:spcPct val="95000"/>
              </a:lnSpc>
              <a:spcBef>
                <a:spcPct val="15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Lokasi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pengelolaan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dampak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  <a:p>
            <a:pPr marL="266700" indent="-266700" eaLnBrk="1" fontAlgn="auto" hangingPunct="1">
              <a:lnSpc>
                <a:spcPct val="95000"/>
              </a:lnSpc>
              <a:spcBef>
                <a:spcPct val="15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Waktu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pengelolaan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dampak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  <a:p>
            <a:pPr marL="266700" indent="-266700" eaLnBrk="1" fontAlgn="auto" hangingPunct="1">
              <a:lnSpc>
                <a:spcPct val="95000"/>
              </a:lnSpc>
              <a:spcBef>
                <a:spcPct val="15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Biaya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pengelolaan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dampak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7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" y="142875"/>
            <a:ext cx="8763000" cy="8731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3200" b="1">
                <a:solidFill>
                  <a:srgbClr val="000066"/>
                </a:solidFill>
                <a:latin typeface="Calibri" pitchFamily="34" charset="0"/>
              </a:rPr>
              <a:t>PENETAPAN RENCANA </a:t>
            </a:r>
            <a:r>
              <a:rPr lang="en-US" sz="3200" b="1" u="sng">
                <a:solidFill>
                  <a:srgbClr val="000066"/>
                </a:solidFill>
                <a:latin typeface="Calibri" pitchFamily="34" charset="0"/>
              </a:rPr>
              <a:t>PEMANTAUAN</a:t>
            </a:r>
            <a:r>
              <a:rPr lang="en-US" sz="3200" b="1">
                <a:solidFill>
                  <a:srgbClr val="000066"/>
                </a:solidFill>
                <a:latin typeface="Calibri" pitchFamily="34" charset="0"/>
              </a:rPr>
              <a:t> LINGKUNGAN (RPL)</a:t>
            </a:r>
            <a:endParaRPr lang="id-ID" sz="32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7188" y="1285875"/>
            <a:ext cx="8072437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5000"/>
              </a:lnSpc>
            </a:pPr>
            <a:r>
              <a:rPr lang="id-ID" sz="2200" b="1" u="sng">
                <a:solidFill>
                  <a:srgbClr val="000000"/>
                </a:solidFill>
                <a:latin typeface="Trebuchet MS" pitchFamily="34" charset="0"/>
              </a:rPr>
              <a:t>Definisi :</a:t>
            </a:r>
          </a:p>
          <a:p>
            <a:pPr eaLnBrk="1" hangingPunct="1">
              <a:lnSpc>
                <a:spcPct val="125000"/>
              </a:lnSpc>
            </a:pPr>
            <a:r>
              <a:rPr lang="en-US" sz="2200">
                <a:solidFill>
                  <a:srgbClr val="000000"/>
                </a:solidFill>
                <a:latin typeface="Trebuchet MS" pitchFamily="34" charset="0"/>
              </a:rPr>
              <a:t>Proses menetapkan usaha pemantauan</a:t>
            </a:r>
            <a:r>
              <a:rPr lang="id-ID" sz="2200">
                <a:solidFill>
                  <a:srgbClr val="000000"/>
                </a:solidFill>
                <a:latin typeface="Trebuchet MS" pitchFamily="34" charset="0"/>
              </a:rPr>
              <a:t> p</a:t>
            </a:r>
            <a:r>
              <a:rPr lang="en-US" sz="2200">
                <a:solidFill>
                  <a:srgbClr val="000000"/>
                </a:solidFill>
                <a:latin typeface="Trebuchet MS" pitchFamily="34" charset="0"/>
              </a:rPr>
              <a:t>elaksanaan pengelolaan dampak lingkungan</a:t>
            </a:r>
            <a:r>
              <a:rPr lang="id-ID" sz="220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>
                <a:solidFill>
                  <a:srgbClr val="000000"/>
                </a:solidFill>
                <a:latin typeface="Trebuchet MS" pitchFamily="34" charset="0"/>
              </a:rPr>
              <a:t>dan kualitas lingkungan</a:t>
            </a:r>
          </a:p>
        </p:txBody>
      </p:sp>
      <p:sp>
        <p:nvSpPr>
          <p:cNvPr id="4" name="Rectangle 3"/>
          <p:cNvSpPr/>
          <p:nvPr/>
        </p:nvSpPr>
        <p:spPr>
          <a:xfrm>
            <a:off x="357188" y="2643188"/>
            <a:ext cx="7643812" cy="41719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25000"/>
              </a:lnSpc>
              <a:spcAft>
                <a:spcPts val="0"/>
              </a:spcAft>
              <a:defRPr/>
            </a:pPr>
            <a:r>
              <a:rPr lang="en-US" sz="2200" b="1" u="sng" dirty="0" err="1">
                <a:solidFill>
                  <a:srgbClr val="000000"/>
                </a:solidFill>
                <a:latin typeface="Trebuchet MS" pitchFamily="34" charset="0"/>
              </a:rPr>
              <a:t>Aspek</a:t>
            </a:r>
            <a:endParaRPr lang="en-US" sz="2200" b="1" u="sng" dirty="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eaLnBrk="1" fontAlgn="auto" hangingPunct="1">
              <a:lnSpc>
                <a:spcPct val="125000"/>
              </a:lnSpc>
              <a:spcBef>
                <a:spcPct val="10000"/>
              </a:spcBef>
              <a:spcAft>
                <a:spcPts val="0"/>
              </a:spcAft>
              <a:buSzPct val="123000"/>
              <a:buFont typeface="Wingdings" pitchFamily="2" charset="2"/>
              <a:buChar char="§"/>
              <a:defRPr/>
            </a:pP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Dampak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lingkungan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dipantau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eaLnBrk="1" fontAlgn="auto" hangingPunct="1">
              <a:lnSpc>
                <a:spcPct val="125000"/>
              </a:lnSpc>
              <a:spcBef>
                <a:spcPct val="10000"/>
              </a:spcBef>
              <a:spcAft>
                <a:spcPts val="0"/>
              </a:spcAft>
              <a:buSzPct val="123000"/>
              <a:buFont typeface="Wingdings" pitchFamily="2" charset="2"/>
              <a:buChar char="§"/>
              <a:defRPr/>
            </a:pP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Komponen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atau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indikator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lingkungan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dipantau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eaLnBrk="1" fontAlgn="auto" hangingPunct="1">
              <a:lnSpc>
                <a:spcPct val="125000"/>
              </a:lnSpc>
              <a:spcBef>
                <a:spcPct val="10000"/>
              </a:spcBef>
              <a:spcAft>
                <a:spcPts val="0"/>
              </a:spcAft>
              <a:buSzPct val="123000"/>
              <a:buFont typeface="Wingdings" pitchFamily="2" charset="2"/>
              <a:buChar char="§"/>
              <a:defRPr/>
            </a:pP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Tolok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ukur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dampak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eaLnBrk="1" fontAlgn="auto" hangingPunct="1">
              <a:lnSpc>
                <a:spcPct val="125000"/>
              </a:lnSpc>
              <a:spcBef>
                <a:spcPct val="10000"/>
              </a:spcBef>
              <a:spcAft>
                <a:spcPts val="0"/>
              </a:spcAft>
              <a:buSzPct val="123000"/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Cara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pemantauan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eaLnBrk="1" fontAlgn="auto" hangingPunct="1">
              <a:lnSpc>
                <a:spcPct val="125000"/>
              </a:lnSpc>
              <a:spcBef>
                <a:spcPct val="10000"/>
              </a:spcBef>
              <a:spcAft>
                <a:spcPts val="0"/>
              </a:spcAft>
              <a:buSzPct val="123000"/>
              <a:buFont typeface="Wingdings" pitchFamily="2" charset="2"/>
              <a:buChar char="§"/>
              <a:defRPr/>
            </a:pP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Pihak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melaksanakan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dan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mengawasi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eaLnBrk="1" fontAlgn="auto" hangingPunct="1">
              <a:lnSpc>
                <a:spcPct val="125000"/>
              </a:lnSpc>
              <a:spcBef>
                <a:spcPct val="10000"/>
              </a:spcBef>
              <a:spcAft>
                <a:spcPts val="0"/>
              </a:spcAft>
              <a:buSzPct val="123000"/>
              <a:buFont typeface="Wingdings" pitchFamily="2" charset="2"/>
              <a:buChar char="§"/>
              <a:defRPr/>
            </a:pP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Lokasi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pemantauan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eaLnBrk="1" fontAlgn="auto" hangingPunct="1">
              <a:lnSpc>
                <a:spcPct val="125000"/>
              </a:lnSpc>
              <a:spcBef>
                <a:spcPct val="10000"/>
              </a:spcBef>
              <a:spcAft>
                <a:spcPts val="0"/>
              </a:spcAft>
              <a:buSzPct val="123000"/>
              <a:buFont typeface="Wingdings" pitchFamily="2" charset="2"/>
              <a:buChar char="§"/>
              <a:defRPr/>
            </a:pP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Waktu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pemantauan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eaLnBrk="1" fontAlgn="auto" hangingPunct="1">
              <a:lnSpc>
                <a:spcPct val="125000"/>
              </a:lnSpc>
              <a:spcBef>
                <a:spcPct val="10000"/>
              </a:spcBef>
              <a:spcAft>
                <a:spcPts val="0"/>
              </a:spcAft>
              <a:buSzPct val="123000"/>
              <a:buFont typeface="Wingdings" pitchFamily="2" charset="2"/>
              <a:buChar char="§"/>
              <a:defRPr/>
            </a:pP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Biaya</a:t>
            </a:r>
            <a:r>
              <a:rPr lang="en-US" sz="2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rebuchet MS" pitchFamily="34" charset="0"/>
              </a:rPr>
              <a:t>pengelolaan</a:t>
            </a:r>
            <a:endParaRPr lang="en-US" sz="2200" dirty="0">
              <a:solidFill>
                <a:srgbClr val="00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PROSEDUR AMDAL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Prosedur</a:t>
            </a:r>
            <a:r>
              <a:rPr lang="en-US" sz="2800" dirty="0"/>
              <a:t> AMDAL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Proses </a:t>
            </a:r>
            <a:r>
              <a:rPr lang="en-US" sz="2800" dirty="0" err="1"/>
              <a:t>penapisan</a:t>
            </a:r>
            <a:r>
              <a:rPr lang="en-US" sz="2800" dirty="0"/>
              <a:t> (</a:t>
            </a:r>
            <a:r>
              <a:rPr lang="en-US" sz="2800" i="1" dirty="0"/>
              <a:t>screening</a:t>
            </a:r>
            <a:r>
              <a:rPr lang="en-US" sz="2800" dirty="0"/>
              <a:t>) </a:t>
            </a:r>
            <a:r>
              <a:rPr lang="en-US" sz="2800" dirty="0" err="1"/>
              <a:t>wajib</a:t>
            </a:r>
            <a:r>
              <a:rPr lang="en-US" sz="2800" dirty="0"/>
              <a:t> AMDAL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Proses </a:t>
            </a:r>
            <a:r>
              <a:rPr lang="en-US" sz="2800" dirty="0" err="1"/>
              <a:t>pengumuman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Proses </a:t>
            </a:r>
            <a:r>
              <a:rPr lang="en-US" sz="2800" dirty="0" err="1"/>
              <a:t>pelingkupan</a:t>
            </a:r>
            <a:r>
              <a:rPr lang="en-US" sz="2800" dirty="0"/>
              <a:t> (</a:t>
            </a:r>
            <a:r>
              <a:rPr lang="en-US" sz="2800" i="1" dirty="0"/>
              <a:t>scoping</a:t>
            </a:r>
            <a:r>
              <a:rPr lang="en-US" sz="28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Penyusunan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penilaian</a:t>
            </a:r>
            <a:r>
              <a:rPr lang="en-US" sz="2800" dirty="0"/>
              <a:t> KA-ANDAL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Penyusunan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penilaian</a:t>
            </a:r>
            <a:r>
              <a:rPr lang="en-US" sz="2800" dirty="0"/>
              <a:t> ANDAL, RKL, </a:t>
            </a:r>
            <a:r>
              <a:rPr lang="en-US" sz="2800" dirty="0" err="1"/>
              <a:t>dan</a:t>
            </a:r>
            <a:r>
              <a:rPr lang="en-US" sz="2800" dirty="0"/>
              <a:t> RPL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Persetujuan</a:t>
            </a:r>
            <a:r>
              <a:rPr lang="en-US" sz="2800" dirty="0" smtClean="0"/>
              <a:t> </a:t>
            </a:r>
            <a:r>
              <a:rPr lang="en-US" sz="2800" dirty="0" err="1"/>
              <a:t>Kelayakan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384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250825" y="765175"/>
            <a:ext cx="8785225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1.</a:t>
            </a:r>
            <a:r>
              <a:rPr lang="en-US" sz="2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     </a:t>
            </a:r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Proses </a:t>
            </a:r>
            <a:r>
              <a:rPr lang="en-US" sz="3000" b="1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penapisan</a:t>
            </a:r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(screening) </a:t>
            </a:r>
            <a:r>
              <a:rPr lang="en-US" sz="3000" b="1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wajib</a:t>
            </a:r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AMDAL</a:t>
            </a:r>
          </a:p>
          <a:p>
            <a:pPr eaLnBrk="1" hangingPunct="1"/>
            <a:endParaRPr lang="en-US" sz="3000" dirty="0">
              <a:solidFill>
                <a:srgbClr val="181B20"/>
              </a:solidFill>
              <a:latin typeface="+mj-lt"/>
              <a:ea typeface="Times New Roman" pitchFamily="18" charset="0"/>
              <a:cs typeface="Aharoni" pitchFamily="2" charset="-79"/>
            </a:endParaRPr>
          </a:p>
          <a:p>
            <a:pPr eaLnBrk="1" hangingPunct="1"/>
            <a:r>
              <a:rPr lang="en-US" sz="30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/>
            </a:r>
            <a:br>
              <a:rPr lang="en-US" sz="30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</a:br>
            <a:r>
              <a:rPr lang="en-US" sz="20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            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Proses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penapisan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atau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disebut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proses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seleksi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wajib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AMDAL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adalah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proses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untuk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menentukan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apakah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suatu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rencana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kegiatan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wajib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menyusun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AMDAL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atau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tidak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.</a:t>
            </a:r>
          </a:p>
          <a:p>
            <a:r>
              <a:rPr lang="en-US" sz="2500" dirty="0" err="1" smtClean="0"/>
              <a:t>Ketentuan</a:t>
            </a:r>
            <a:r>
              <a:rPr lang="en-US" sz="2500" dirty="0" smtClean="0"/>
              <a:t> </a:t>
            </a:r>
            <a:r>
              <a:rPr lang="en-US" sz="2500" dirty="0" err="1" smtClean="0"/>
              <a:t>apakah</a:t>
            </a:r>
            <a:r>
              <a:rPr lang="en-US" sz="2500" dirty="0" smtClean="0"/>
              <a:t> </a:t>
            </a:r>
            <a:r>
              <a:rPr lang="en-US" sz="2500" dirty="0" err="1" smtClean="0"/>
              <a:t>suatu</a:t>
            </a:r>
            <a:r>
              <a:rPr lang="en-US" sz="2500" dirty="0" smtClean="0"/>
              <a:t> </a:t>
            </a:r>
            <a:r>
              <a:rPr lang="en-US" sz="2500" dirty="0" err="1" smtClean="0"/>
              <a:t>rencana</a:t>
            </a:r>
            <a:r>
              <a:rPr lang="en-US" sz="2500" dirty="0" smtClean="0"/>
              <a:t> </a:t>
            </a:r>
            <a:r>
              <a:rPr lang="en-US" sz="2500" dirty="0" err="1" smtClean="0"/>
              <a:t>kegiatan</a:t>
            </a:r>
            <a:r>
              <a:rPr lang="en-US" sz="2500" dirty="0" smtClean="0"/>
              <a:t> </a:t>
            </a:r>
            <a:r>
              <a:rPr lang="en-US" sz="2500" dirty="0" err="1" smtClean="0"/>
              <a:t>perlu</a:t>
            </a:r>
            <a:r>
              <a:rPr lang="en-US" sz="2500" dirty="0" smtClean="0"/>
              <a:t> </a:t>
            </a:r>
            <a:r>
              <a:rPr lang="en-US" sz="2500" dirty="0" err="1" smtClean="0"/>
              <a:t>menyusun</a:t>
            </a:r>
            <a:r>
              <a:rPr lang="en-US" sz="2500" dirty="0" smtClean="0"/>
              <a:t> </a:t>
            </a:r>
            <a:r>
              <a:rPr lang="en-US" sz="2500" dirty="0" err="1" smtClean="0"/>
              <a:t>dokumen</a:t>
            </a:r>
            <a:r>
              <a:rPr lang="en-US" sz="2500" dirty="0" smtClean="0"/>
              <a:t> AMDAL 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dilihat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Keputusan</a:t>
            </a:r>
            <a:r>
              <a:rPr lang="en-US" sz="2500" dirty="0" smtClean="0"/>
              <a:t> </a:t>
            </a:r>
            <a:r>
              <a:rPr lang="en-US" sz="2500" dirty="0" err="1" smtClean="0"/>
              <a:t>Menteri</a:t>
            </a:r>
            <a:r>
              <a:rPr lang="en-US" sz="2500" dirty="0" smtClean="0"/>
              <a:t> Negara LH </a:t>
            </a:r>
            <a:r>
              <a:rPr lang="en-US" sz="2500" dirty="0" err="1" smtClean="0"/>
              <a:t>Nomor</a:t>
            </a:r>
            <a:r>
              <a:rPr lang="en-US" sz="2500" dirty="0" smtClean="0"/>
              <a:t> 17 </a:t>
            </a:r>
            <a:r>
              <a:rPr lang="en-US" sz="2500" dirty="0" err="1" smtClean="0"/>
              <a:t>Tahun</a:t>
            </a:r>
            <a:r>
              <a:rPr lang="en-US" sz="2500" dirty="0" smtClean="0"/>
              <a:t> 2001 </a:t>
            </a:r>
            <a:r>
              <a:rPr lang="en-US" sz="2500" dirty="0" err="1" smtClean="0"/>
              <a:t>tentang</a:t>
            </a:r>
            <a:r>
              <a:rPr lang="en-US" sz="2500" dirty="0" smtClean="0"/>
              <a:t> </a:t>
            </a:r>
            <a:r>
              <a:rPr lang="en-US" sz="2500" dirty="0" err="1" smtClean="0"/>
              <a:t>Jenis</a:t>
            </a:r>
            <a:r>
              <a:rPr lang="en-US" sz="2500" dirty="0" smtClean="0"/>
              <a:t> </a:t>
            </a:r>
            <a:r>
              <a:rPr lang="en-US" sz="2500" dirty="0" err="1" smtClean="0"/>
              <a:t>Rencana</a:t>
            </a:r>
            <a:r>
              <a:rPr lang="en-US" sz="2500" dirty="0" smtClean="0"/>
              <a:t> Usaha </a:t>
            </a:r>
            <a:r>
              <a:rPr lang="en-US" sz="2500" dirty="0" err="1" smtClean="0"/>
              <a:t>dan</a:t>
            </a:r>
            <a:r>
              <a:rPr lang="en-US" sz="2500" dirty="0" smtClean="0"/>
              <a:t>/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Kegiatan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Wajib</a:t>
            </a:r>
            <a:r>
              <a:rPr lang="en-US" sz="2500" dirty="0" smtClean="0"/>
              <a:t> </a:t>
            </a:r>
            <a:r>
              <a:rPr lang="en-US" sz="2500" dirty="0" err="1" smtClean="0"/>
              <a:t>dilengkapi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AMDAL</a:t>
            </a:r>
            <a:r>
              <a:rPr lang="en-US" sz="2500" dirty="0" smtClean="0">
                <a:latin typeface="+mj-lt"/>
                <a:ea typeface="Times New Roman" pitchFamily="18" charset="0"/>
                <a:cs typeface="Aharoni" pitchFamily="2" charset="-79"/>
              </a:rPr>
              <a:t>.</a:t>
            </a:r>
            <a:r>
              <a:rPr lang="en-US" sz="2500" dirty="0">
                <a:latin typeface="+mj-lt"/>
                <a:ea typeface="Times New Roman" pitchFamily="18" charset="0"/>
                <a:cs typeface="Aharoni" pitchFamily="2" charset="-79"/>
              </a:rPr>
              <a:t/>
            </a:r>
            <a:br>
              <a:rPr lang="en-US" sz="2500" dirty="0">
                <a:latin typeface="+mj-lt"/>
                <a:ea typeface="Times New Roman" pitchFamily="18" charset="0"/>
                <a:cs typeface="Aharoni" pitchFamily="2" charset="-79"/>
              </a:rPr>
            </a:br>
            <a:endParaRPr lang="en-US" sz="2500" dirty="0">
              <a:latin typeface="+mj-lt"/>
              <a:ea typeface="Times New Roman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723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79388" y="765175"/>
            <a:ext cx="8785225" cy="4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2. Proses </a:t>
            </a:r>
            <a:r>
              <a:rPr lang="en-US" sz="3000" b="1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pengumuman</a:t>
            </a:r>
            <a:endParaRPr lang="en-US" sz="3000" b="1" dirty="0">
              <a:solidFill>
                <a:srgbClr val="181B20"/>
              </a:solidFill>
              <a:latin typeface="+mj-lt"/>
              <a:ea typeface="Times New Roman" pitchFamily="18" charset="0"/>
              <a:cs typeface="Aharoni" pitchFamily="2" charset="-79"/>
            </a:endParaRPr>
          </a:p>
          <a:p>
            <a:pPr eaLnBrk="1" hangingPunct="1"/>
            <a:endParaRPr lang="en-US" b="1" dirty="0">
              <a:solidFill>
                <a:srgbClr val="181B20"/>
              </a:solidFill>
              <a:latin typeface="+mj-lt"/>
              <a:ea typeface="Times New Roman" pitchFamily="18" charset="0"/>
              <a:cs typeface="Aharoni" pitchFamily="2" charset="-79"/>
            </a:endParaRPr>
          </a:p>
          <a:p>
            <a:pPr eaLnBrk="1" hangingPunct="1"/>
            <a:endParaRPr lang="en-US" b="1" dirty="0">
              <a:solidFill>
                <a:srgbClr val="181B20"/>
              </a:solidFill>
              <a:latin typeface="+mj-lt"/>
              <a:ea typeface="Times New Roman" pitchFamily="18" charset="0"/>
              <a:cs typeface="Aharoni" pitchFamily="2" charset="-79"/>
            </a:endParaRPr>
          </a:p>
          <a:p>
            <a:pPr eaLnBrk="1" hangingPunct="1"/>
            <a:r>
              <a:rPr lang="en-US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/>
            </a:r>
            <a:br>
              <a:rPr lang="en-US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</a:br>
            <a:r>
              <a:rPr lang="en-US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     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      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Setiap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rencana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kegiatan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yang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diwajibkan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untuk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membuat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AMDAL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wajib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mengumumkan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rencana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kegiatannya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kepada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masyarakat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sebelum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pemrakarsa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melakukan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penyusunan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AMDAL.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Pengumuman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dilakukan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oleh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instansi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yang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bertanggung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jawab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pemrakarsa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kegiatan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.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Diatur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dalam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Keputusan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Kepala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BAPEDAL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Nomor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08/2000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tentang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Keterlibatan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Masyarakat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Keterbukaan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Informasi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dalam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Proses AMDAL.</a:t>
            </a:r>
            <a:b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</a:b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/>
            </a:r>
            <a:b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</a:br>
            <a:endParaRPr lang="en-US" sz="2500" dirty="0">
              <a:latin typeface="+mj-lt"/>
              <a:ea typeface="Times New Roman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6829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50825" y="692150"/>
            <a:ext cx="8715375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3. Proses </a:t>
            </a:r>
            <a:r>
              <a:rPr lang="en-US" sz="3000" b="1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pelingkupan</a:t>
            </a:r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(</a:t>
            </a:r>
            <a:r>
              <a:rPr lang="en-US" sz="3000" b="1" i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scoping</a:t>
            </a:r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)</a:t>
            </a:r>
          </a:p>
          <a:p>
            <a:pPr eaLnBrk="1" hangingPunct="1"/>
            <a:endParaRPr lang="en-US" sz="3000" b="1" dirty="0">
              <a:solidFill>
                <a:srgbClr val="181B20"/>
              </a:solidFill>
              <a:latin typeface="+mj-lt"/>
              <a:ea typeface="Times New Roman" pitchFamily="18" charset="0"/>
              <a:cs typeface="Aharoni" pitchFamily="2" charset="-79"/>
            </a:endParaRPr>
          </a:p>
          <a:p>
            <a:pPr eaLnBrk="1" hangingPunct="1"/>
            <a:r>
              <a:rPr lang="en-US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/>
            </a:r>
            <a:br>
              <a:rPr lang="en-US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</a:br>
            <a:r>
              <a:rPr lang="en-US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           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Pelingkupan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merupakan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suatu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proses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awal</a:t>
            </a:r>
            <a:r>
              <a:rPr lang="id-ID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untuk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menentukan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lingkup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permasalahan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mengidentifikasi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dampak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penting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yang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terkait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dengan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rencana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kegiatan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. </a:t>
            </a:r>
            <a:endParaRPr lang="en-US" sz="2500" dirty="0" smtClean="0">
              <a:solidFill>
                <a:srgbClr val="181B20"/>
              </a:solidFill>
              <a:latin typeface="+mj-lt"/>
              <a:ea typeface="Times New Roman" pitchFamily="18" charset="0"/>
              <a:cs typeface="Aharoni" pitchFamily="2" charset="-79"/>
            </a:endParaRPr>
          </a:p>
          <a:p>
            <a:r>
              <a:rPr lang="en-US" sz="2500" dirty="0" err="1" smtClean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Tujuan</a:t>
            </a:r>
            <a:r>
              <a:rPr lang="en-US" sz="2500" dirty="0" smtClean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pelingkupan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adalah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untuk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menetapkan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batas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wilayah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studi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,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mengidentifikasi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dampak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penting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terhadap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lingkungan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,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menetapkan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tingkat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kedalaman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studi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,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menetapkan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lingkup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studi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,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menelaah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kegiatan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lain yang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terkait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dengan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rencana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kegiatan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yang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dikaji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.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Hasil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akhir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dari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proses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pelingkupan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adalah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dokumen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KA-ANDAL.</a:t>
            </a:r>
            <a:b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</a:br>
            <a:r>
              <a:rPr lang="en-US" sz="2500" dirty="0" smtClean="0"/>
              <a:t>Saran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masukan</a:t>
            </a:r>
            <a:r>
              <a:rPr lang="en-US" sz="2500" dirty="0" smtClean="0"/>
              <a:t> </a:t>
            </a:r>
            <a:r>
              <a:rPr lang="en-US" sz="2500" dirty="0" err="1" smtClean="0"/>
              <a:t>masyarakat</a:t>
            </a:r>
            <a:r>
              <a:rPr lang="en-US" sz="2500" dirty="0" smtClean="0"/>
              <a:t> </a:t>
            </a:r>
            <a:r>
              <a:rPr lang="en-US" sz="2500" dirty="0" err="1" smtClean="0"/>
              <a:t>harus</a:t>
            </a:r>
            <a:r>
              <a:rPr lang="en-US" sz="2500" dirty="0" smtClean="0"/>
              <a:t> </a:t>
            </a:r>
            <a:r>
              <a:rPr lang="en-US" sz="2500" dirty="0" err="1" smtClean="0"/>
              <a:t>menjadi</a:t>
            </a:r>
            <a:r>
              <a:rPr lang="en-US" sz="2500" dirty="0" smtClean="0"/>
              <a:t> </a:t>
            </a:r>
            <a:r>
              <a:rPr lang="en-US" sz="2500" dirty="0" err="1" smtClean="0"/>
              <a:t>bahan</a:t>
            </a:r>
            <a:r>
              <a:rPr lang="en-US" sz="2500" dirty="0" smtClean="0"/>
              <a:t> </a:t>
            </a:r>
            <a:r>
              <a:rPr lang="en-US" sz="2500" dirty="0" err="1" smtClean="0"/>
              <a:t>pertimbangan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proses  </a:t>
            </a:r>
            <a:r>
              <a:rPr lang="en-US" sz="2500" dirty="0" err="1" smtClean="0"/>
              <a:t>pelingkupan</a:t>
            </a:r>
            <a:r>
              <a:rPr lang="en-US" sz="2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435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250825" y="765175"/>
            <a:ext cx="8642350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4. </a:t>
            </a:r>
            <a:r>
              <a:rPr lang="en-US" sz="3000" b="1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Penyusunan</a:t>
            </a:r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3000" b="1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dan</a:t>
            </a:r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3000" b="1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penilaian</a:t>
            </a:r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KA-ANDAL</a:t>
            </a:r>
          </a:p>
          <a:p>
            <a:pPr eaLnBrk="1" hangingPunct="1"/>
            <a:endParaRPr lang="en-US" sz="3000" b="1" dirty="0">
              <a:solidFill>
                <a:srgbClr val="181B20"/>
              </a:solidFill>
              <a:latin typeface="+mj-lt"/>
              <a:ea typeface="Times New Roman" pitchFamily="18" charset="0"/>
              <a:cs typeface="Aharoni" pitchFamily="2" charset="-79"/>
            </a:endParaRPr>
          </a:p>
          <a:p>
            <a:pPr eaLnBrk="1" hangingPunct="1"/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/>
            </a:r>
            <a:b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</a:b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           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Setelah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KA-ANDAL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selesai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disusun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,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pemrakarsa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dapat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mengajukan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dokumen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kepada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Komisi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Penilai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AMDAL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untuk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dinilai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.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Berdasarkan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peraturan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, lama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waktu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maksimal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penilaian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KA-ANDAL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adalah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75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hari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di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luar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waktu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yang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dibutuhkan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penyusun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untuk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memperbaiki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/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menyempurnakan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kembali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dokumennya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.</a:t>
            </a:r>
            <a:b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</a:br>
            <a:endParaRPr lang="en-US" sz="2500" dirty="0">
              <a:latin typeface="+mj-lt"/>
              <a:ea typeface="Times New Roman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831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250825" y="611188"/>
            <a:ext cx="864235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5. </a:t>
            </a:r>
            <a:r>
              <a:rPr lang="en-US" sz="3000" b="1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Penyusunan</a:t>
            </a:r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3000" b="1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dan</a:t>
            </a:r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3000" b="1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penilaian</a:t>
            </a:r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ANDAL, RKL, RPL</a:t>
            </a:r>
          </a:p>
          <a:p>
            <a:pPr eaLnBrk="1" hangingPunct="1"/>
            <a:endParaRPr lang="en-US" sz="2500" dirty="0">
              <a:solidFill>
                <a:srgbClr val="181B20"/>
              </a:solidFill>
              <a:latin typeface="+mj-lt"/>
              <a:ea typeface="Times New Roman" pitchFamily="18" charset="0"/>
              <a:cs typeface="Aharoni" pitchFamily="2" charset="-79"/>
            </a:endParaRPr>
          </a:p>
          <a:p>
            <a:pPr eaLnBrk="1" hangingPunct="1"/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/>
            </a:r>
            <a:b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</a:b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           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Penyusunan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ANDAL, RKL,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RPL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dilakukan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dengan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mengacu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pada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KA-ANDAL yang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telah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disepakati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(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hasil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penilaian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Komisi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AMDAL).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Setelah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selesai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disusun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,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pemrakarsa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dapat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mengajukan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dokumen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kepada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Komisi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Penilai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AMDAL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untuk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dinilai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.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Berdasarkan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peraturan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, lama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waktu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maksimal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penilaian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ANDAL, RKL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RPL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adalah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75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hari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di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luar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waktu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yang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dibutuhkan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penyusun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untuk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memperbaiki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/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menyempurnakan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kembali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2500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dokumennya</a:t>
            </a:r>
            <a:r>
              <a:rPr lang="en-US" sz="2500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.</a:t>
            </a:r>
            <a:endParaRPr lang="en-US" sz="2500" dirty="0">
              <a:latin typeface="+mj-lt"/>
              <a:ea typeface="Times New Roman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8173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625" y="1198563"/>
            <a:ext cx="7785100" cy="1516062"/>
          </a:xfrm>
          <a:prstGeom prst="rect">
            <a:avLst/>
          </a:prstGeom>
        </p:spPr>
        <p:txBody>
          <a:bodyPr/>
          <a:lstStyle/>
          <a:p>
            <a:pPr algn="just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Proses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penyiapan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informasi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mengenai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dampak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lingkungan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untuk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pengambilan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keputusan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tentang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kelayakan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lingkungan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rencana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kegiatan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pembangunan</a:t>
            </a:r>
            <a:endParaRPr lang="en-US" sz="2800" kern="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274638"/>
            <a:ext cx="8686800" cy="5466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3600" b="1" dirty="0">
                <a:latin typeface="Calibri" pitchFamily="34" charset="0"/>
              </a:rPr>
              <a:t>PROSES AMDAL</a:t>
            </a:r>
            <a:endParaRPr lang="id-ID" sz="3600" b="1" dirty="0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3" y="3357563"/>
            <a:ext cx="1928812" cy="428625"/>
          </a:xfrm>
          <a:prstGeom prst="rect">
            <a:avLst/>
          </a:prstGeom>
        </p:spPr>
        <p:txBody>
          <a:bodyPr/>
          <a:lstStyle/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d-ID" sz="2400" b="1" kern="0" dirty="0">
                <a:solidFill>
                  <a:srgbClr val="000000"/>
                </a:solidFill>
                <a:latin typeface="Trebuchet MS" pitchFamily="34" charset="0"/>
              </a:rPr>
              <a:t>Informasi</a:t>
            </a:r>
            <a:endParaRPr lang="en-US" sz="2800" b="1" kern="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00063" y="4608513"/>
            <a:ext cx="1928812" cy="428625"/>
          </a:xfrm>
          <a:prstGeom prst="rect">
            <a:avLst/>
          </a:prstGeom>
        </p:spPr>
        <p:txBody>
          <a:bodyPr/>
          <a:lstStyle/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d-ID" sz="2400" b="1" kern="0" dirty="0">
                <a:solidFill>
                  <a:srgbClr val="000000"/>
                </a:solidFill>
                <a:latin typeface="Trebuchet MS" pitchFamily="34" charset="0"/>
              </a:rPr>
              <a:t>Keputusan</a:t>
            </a:r>
            <a:endParaRPr lang="en-US" sz="2800" b="1" kern="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071938" y="3392488"/>
            <a:ext cx="4071937" cy="930275"/>
          </a:xfrm>
          <a:prstGeom prst="rect">
            <a:avLst/>
          </a:prstGeom>
        </p:spPr>
        <p:txBody>
          <a:bodyPr/>
          <a:lstStyle/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d-ID" sz="2400" kern="0" dirty="0">
                <a:solidFill>
                  <a:srgbClr val="000000"/>
                </a:solidFill>
                <a:latin typeface="Trebuchet MS" pitchFamily="34" charset="0"/>
              </a:rPr>
              <a:t>Proses ilmiah, semi ilmiah, profesional dan rasional.</a:t>
            </a:r>
            <a:endParaRPr lang="en-US" sz="2800" kern="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071938" y="4608513"/>
            <a:ext cx="4071937" cy="357187"/>
          </a:xfrm>
          <a:prstGeom prst="rect">
            <a:avLst/>
          </a:prstGeom>
        </p:spPr>
        <p:txBody>
          <a:bodyPr/>
          <a:lstStyle/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d-ID" sz="2400" kern="0" dirty="0">
                <a:solidFill>
                  <a:srgbClr val="000000"/>
                </a:solidFill>
                <a:latin typeface="Trebuchet MS" pitchFamily="34" charset="0"/>
              </a:rPr>
              <a:t>Proses birokrasi dan politik</a:t>
            </a:r>
            <a:endParaRPr lang="en-US" sz="2800" kern="0" dirty="0">
              <a:solidFill>
                <a:srgbClr val="000000"/>
              </a:solidFill>
              <a:latin typeface="Trebuchet MS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46325" y="3535363"/>
            <a:ext cx="1368425" cy="3175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57438" y="4795838"/>
            <a:ext cx="1368425" cy="1587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08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50825" y="836613"/>
            <a:ext cx="87137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6. </a:t>
            </a:r>
            <a:r>
              <a:rPr lang="en-US" sz="3000" b="1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Persetujuan</a:t>
            </a:r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3000" b="1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Kelayakan</a:t>
            </a:r>
            <a:r>
              <a:rPr lang="en-US" sz="3000" b="1" dirty="0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 </a:t>
            </a:r>
            <a:r>
              <a:rPr lang="en-US" sz="3000" b="1" dirty="0" err="1">
                <a:solidFill>
                  <a:srgbClr val="181B20"/>
                </a:solidFill>
                <a:latin typeface="+mj-lt"/>
                <a:ea typeface="Times New Roman" pitchFamily="18" charset="0"/>
                <a:cs typeface="Aharoni" pitchFamily="2" charset="-79"/>
              </a:rPr>
              <a:t>Lingkungan</a:t>
            </a:r>
            <a:endParaRPr lang="en-US" sz="3000" dirty="0">
              <a:latin typeface="+mj-lt"/>
              <a:ea typeface="Times New Roman" pitchFamily="18" charset="0"/>
              <a:cs typeface="Aharoni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8313" y="1582738"/>
            <a:ext cx="8280400" cy="35544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2500" dirty="0">
              <a:latin typeface="+mj-lt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Keputusan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kelayakan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lingkungan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hidup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suatu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rencana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usaha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/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kegiatan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diterbitkan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oleh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Menteri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,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Gubernur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dan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Bupati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/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Walikota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.</a:t>
            </a:r>
          </a:p>
          <a:p>
            <a:pPr eaLnBrk="1" hangingPunct="1">
              <a:defRPr/>
            </a:pPr>
            <a:endParaRPr lang="en-US" sz="2500" dirty="0">
              <a:latin typeface="+mj-lt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eaLnBrk="1" hangingPunct="1">
              <a:defRPr/>
            </a:pP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2.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Penerbitan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keputusan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wajib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mencantumkan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dasar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     </a:t>
            </a:r>
          </a:p>
          <a:p>
            <a:pPr eaLnBrk="1" hangingPunct="1">
              <a:defRPr/>
            </a:pP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 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pertimbangan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dikeluarkannya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keputusan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dan</a:t>
            </a:r>
            <a:endParaRPr lang="en-US" sz="2500" dirty="0">
              <a:latin typeface="+mj-lt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eaLnBrk="1" hangingPunct="1">
              <a:defRPr/>
            </a:pP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 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pertimbangan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terhadap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saran,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pendapat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dan</a:t>
            </a:r>
            <a:endParaRPr lang="en-US" sz="2500" dirty="0">
              <a:latin typeface="+mj-lt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eaLnBrk="1" hangingPunct="1">
              <a:defRPr/>
            </a:pP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 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tanggapan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yang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diajukan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oleh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warga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en-US" sz="2500" dirty="0" err="1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masyarakat</a:t>
            </a:r>
            <a:r>
              <a:rPr lang="en-US" sz="2500" dirty="0"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536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"/>
            <a:ext cx="6400800" cy="64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29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PENYUSUNAN AMDAL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sv-SE" sz="2500" dirty="0" smtClean="0"/>
              <a:t>Dokumen </a:t>
            </a:r>
            <a:r>
              <a:rPr lang="sv-SE" sz="2500" dirty="0"/>
              <a:t>AMDAL harus disusun oleh pemrakarsa suatu </a:t>
            </a:r>
            <a:r>
              <a:rPr lang="sv-SE" sz="2500" dirty="0" smtClean="0"/>
              <a:t>rencana </a:t>
            </a:r>
            <a:r>
              <a:rPr lang="en-US" sz="2500" dirty="0" err="1" smtClean="0"/>
              <a:t>usaha</a:t>
            </a:r>
            <a:r>
              <a:rPr lang="en-US" sz="2500" dirty="0" smtClean="0"/>
              <a:t> </a:t>
            </a:r>
            <a:r>
              <a:rPr lang="en-US" sz="2500" dirty="0" err="1"/>
              <a:t>dan</a:t>
            </a:r>
            <a:r>
              <a:rPr lang="en-US" sz="2500" dirty="0"/>
              <a:t>/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kegiatan</a:t>
            </a:r>
            <a:r>
              <a:rPr lang="en-US" sz="2500" dirty="0" smtClean="0"/>
              <a:t>.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/>
              <a:t>penyusunan</a:t>
            </a:r>
            <a:r>
              <a:rPr lang="en-US" sz="2500" dirty="0"/>
              <a:t> </a:t>
            </a:r>
            <a:r>
              <a:rPr lang="en-US" sz="2500" dirty="0" err="1"/>
              <a:t>studi</a:t>
            </a:r>
            <a:r>
              <a:rPr lang="en-US" sz="2500" dirty="0"/>
              <a:t> AMDAL, </a:t>
            </a:r>
            <a:r>
              <a:rPr lang="en-US" sz="2500" dirty="0" err="1"/>
              <a:t>pemrakarsa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meminta</a:t>
            </a:r>
            <a:r>
              <a:rPr lang="en-US" sz="2500" dirty="0"/>
              <a:t> </a:t>
            </a:r>
            <a:r>
              <a:rPr lang="en-US" sz="2500" dirty="0" err="1" smtClean="0"/>
              <a:t>jasa</a:t>
            </a:r>
            <a:r>
              <a:rPr lang="en-US" sz="2500" dirty="0" smtClean="0"/>
              <a:t> </a:t>
            </a:r>
            <a:r>
              <a:rPr lang="en-US" sz="2500" dirty="0" err="1" smtClean="0"/>
              <a:t>konsultan</a:t>
            </a:r>
            <a:r>
              <a:rPr lang="en-US" sz="2500" dirty="0" smtClean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menyusunkan</a:t>
            </a:r>
            <a:r>
              <a:rPr lang="en-US" sz="2500" dirty="0"/>
              <a:t> </a:t>
            </a:r>
            <a:r>
              <a:rPr lang="en-US" sz="2500" dirty="0" err="1"/>
              <a:t>dokumen</a:t>
            </a:r>
            <a:r>
              <a:rPr lang="en-US" sz="2500" dirty="0"/>
              <a:t> AMDAL. </a:t>
            </a:r>
            <a:r>
              <a:rPr lang="en-US" sz="2500" dirty="0" err="1" smtClean="0"/>
              <a:t>Penyusun</a:t>
            </a:r>
            <a:r>
              <a:rPr lang="en-US" sz="2500" dirty="0" smtClean="0"/>
              <a:t> </a:t>
            </a:r>
            <a:r>
              <a:rPr lang="en-US" sz="2500" dirty="0" err="1" smtClean="0"/>
              <a:t>dokumen</a:t>
            </a:r>
            <a:r>
              <a:rPr lang="en-US" sz="2500" dirty="0" smtClean="0"/>
              <a:t> </a:t>
            </a:r>
            <a:r>
              <a:rPr lang="en-US" sz="2500" dirty="0"/>
              <a:t>AMDAL </a:t>
            </a:r>
            <a:r>
              <a:rPr lang="en-US" sz="2500" dirty="0" err="1"/>
              <a:t>harus</a:t>
            </a:r>
            <a:r>
              <a:rPr lang="en-US" sz="2500" dirty="0"/>
              <a:t> </a:t>
            </a:r>
            <a:r>
              <a:rPr lang="en-US" sz="2500" dirty="0" err="1"/>
              <a:t>telah</a:t>
            </a:r>
            <a:r>
              <a:rPr lang="en-US" sz="2500" dirty="0"/>
              <a:t> </a:t>
            </a:r>
            <a:r>
              <a:rPr lang="en-US" sz="2500" dirty="0" err="1"/>
              <a:t>memiliki</a:t>
            </a:r>
            <a:r>
              <a:rPr lang="en-US" sz="2500" dirty="0"/>
              <a:t> </a:t>
            </a:r>
            <a:r>
              <a:rPr lang="en-US" sz="2500" dirty="0" err="1"/>
              <a:t>sertifikat</a:t>
            </a:r>
            <a:r>
              <a:rPr lang="en-US" sz="2500" dirty="0"/>
              <a:t> </a:t>
            </a:r>
            <a:r>
              <a:rPr lang="en-US" sz="2500" dirty="0" err="1"/>
              <a:t>Penyusun</a:t>
            </a:r>
            <a:r>
              <a:rPr lang="en-US" sz="2500" dirty="0"/>
              <a:t> </a:t>
            </a:r>
            <a:r>
              <a:rPr lang="en-US" sz="2500" dirty="0" smtClean="0"/>
              <a:t>AMDAL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/>
              <a:t>ahli</a:t>
            </a:r>
            <a:r>
              <a:rPr lang="en-US" sz="2500" dirty="0"/>
              <a:t> di </a:t>
            </a:r>
            <a:r>
              <a:rPr lang="en-US" sz="2500" dirty="0" err="1"/>
              <a:t>bidangnya</a:t>
            </a:r>
            <a:r>
              <a:rPr lang="en-US" sz="2500" dirty="0"/>
              <a:t>. </a:t>
            </a:r>
            <a:r>
              <a:rPr lang="en-US" sz="2500" dirty="0" err="1"/>
              <a:t>Ketentuan</a:t>
            </a:r>
            <a:r>
              <a:rPr lang="en-US" sz="2500" dirty="0"/>
              <a:t> </a:t>
            </a:r>
            <a:r>
              <a:rPr lang="en-US" sz="2500" dirty="0" err="1"/>
              <a:t>standar</a:t>
            </a:r>
            <a:r>
              <a:rPr lang="en-US" sz="2500" dirty="0"/>
              <a:t> minimal </a:t>
            </a:r>
            <a:r>
              <a:rPr lang="en-US" sz="2500" dirty="0" err="1"/>
              <a:t>cakupan</a:t>
            </a:r>
            <a:r>
              <a:rPr lang="en-US" sz="2500" dirty="0"/>
              <a:t> </a:t>
            </a:r>
            <a:r>
              <a:rPr lang="en-US" sz="2500" dirty="0" err="1" smtClean="0"/>
              <a:t>materi</a:t>
            </a:r>
            <a:r>
              <a:rPr lang="en-US" sz="2500" dirty="0" smtClean="0"/>
              <a:t> </a:t>
            </a:r>
            <a:r>
              <a:rPr lang="en-US" sz="2500" dirty="0" err="1" smtClean="0"/>
              <a:t>penyusunan</a:t>
            </a:r>
            <a:r>
              <a:rPr lang="en-US" sz="2500" dirty="0" smtClean="0"/>
              <a:t> </a:t>
            </a:r>
            <a:r>
              <a:rPr lang="en-US" sz="2500" dirty="0"/>
              <a:t>AMDAL </a:t>
            </a:r>
            <a:r>
              <a:rPr lang="en-US" sz="2500" dirty="0" err="1"/>
              <a:t>diatur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Keputusan</a:t>
            </a:r>
            <a:r>
              <a:rPr lang="en-US" sz="2500" dirty="0"/>
              <a:t> </a:t>
            </a:r>
            <a:r>
              <a:rPr lang="en-US" sz="2500" dirty="0" err="1"/>
              <a:t>Kepala</a:t>
            </a:r>
            <a:r>
              <a:rPr lang="en-US" sz="2500" dirty="0"/>
              <a:t> </a:t>
            </a:r>
            <a:r>
              <a:rPr lang="en-US" sz="2500" dirty="0" err="1"/>
              <a:t>Bapedal</a:t>
            </a:r>
            <a:r>
              <a:rPr lang="en-US" sz="2500" dirty="0"/>
              <a:t> </a:t>
            </a:r>
            <a:r>
              <a:rPr lang="en-US" sz="2500" dirty="0" err="1" smtClean="0"/>
              <a:t>Nomor</a:t>
            </a:r>
            <a:r>
              <a:rPr lang="en-US" sz="2500" dirty="0" smtClean="0"/>
              <a:t> </a:t>
            </a:r>
            <a:r>
              <a:rPr lang="nn-NO" sz="2500" dirty="0" smtClean="0"/>
              <a:t>09/2000 </a:t>
            </a:r>
            <a:r>
              <a:rPr lang="nn-NO" sz="2500" dirty="0"/>
              <a:t>tentang Pedoman Penyusunan AMDAL</a:t>
            </a:r>
            <a:r>
              <a:rPr lang="nn-NO" sz="2500" dirty="0" smtClean="0"/>
              <a:t>.</a:t>
            </a:r>
            <a:endParaRPr lang="nn-NO" sz="2500" dirty="0"/>
          </a:p>
        </p:txBody>
      </p:sp>
    </p:spTree>
    <p:extLst>
      <p:ext uri="{BB962C8B-B14F-4D97-AF65-F5344CB8AC3E}">
        <p14:creationId xmlns:p14="http://schemas.microsoft.com/office/powerpoint/2010/main" val="34125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Prosedur Kerja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AMDAL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endParaRPr lang="en-US" dirty="0" smtClean="0"/>
          </a:p>
          <a:p>
            <a:r>
              <a:rPr lang="en-US" dirty="0" smtClean="0"/>
              <a:t>Proses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Penapisan</a:t>
            </a:r>
            <a:endParaRPr lang="en-US" dirty="0" smtClean="0"/>
          </a:p>
          <a:p>
            <a:pPr lvl="1"/>
            <a:r>
              <a:rPr lang="en-US" dirty="0" err="1" smtClean="0"/>
              <a:t>Pelingkupan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endParaRPr lang="en-US" dirty="0" smtClean="0"/>
          </a:p>
          <a:p>
            <a:pPr lvl="1"/>
            <a:r>
              <a:rPr lang="en-US" dirty="0" smtClean="0"/>
              <a:t>ANDAL</a:t>
            </a:r>
          </a:p>
          <a:p>
            <a:pPr lvl="1"/>
            <a:r>
              <a:rPr lang="en-US" dirty="0" err="1" smtClean="0"/>
              <a:t>Penyusunan</a:t>
            </a:r>
            <a:r>
              <a:rPr lang="en-US" dirty="0" smtClean="0"/>
              <a:t> RKL </a:t>
            </a:r>
            <a:r>
              <a:rPr lang="en-US" dirty="0" err="1" smtClean="0"/>
              <a:t>dan</a:t>
            </a:r>
            <a:r>
              <a:rPr lang="en-US" dirty="0" smtClean="0"/>
              <a:t> RPL</a:t>
            </a:r>
          </a:p>
          <a:p>
            <a:pPr lvl="1"/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AMDAL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758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Content Placeholder 3" descr="amdal01-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60525" y="217488"/>
            <a:ext cx="5959475" cy="6564312"/>
          </a:xfrm>
        </p:spPr>
      </p:pic>
    </p:spTree>
    <p:extLst>
      <p:ext uri="{BB962C8B-B14F-4D97-AF65-F5344CB8AC3E}">
        <p14:creationId xmlns:p14="http://schemas.microsoft.com/office/powerpoint/2010/main" val="238991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Penapisan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 smtClean="0"/>
              <a:t>Bertujuan</a:t>
            </a:r>
            <a:r>
              <a:rPr lang="en-US" sz="2600" dirty="0" smtClean="0"/>
              <a:t> </a:t>
            </a:r>
            <a:r>
              <a:rPr lang="en-US" sz="2600" dirty="0" err="1" smtClean="0"/>
              <a:t>memilah</a:t>
            </a:r>
            <a:r>
              <a:rPr lang="en-US" sz="2600" dirty="0" smtClean="0"/>
              <a:t> </a:t>
            </a:r>
            <a:r>
              <a:rPr lang="en-US" sz="2600" dirty="0" err="1" smtClean="0"/>
              <a:t>proyek</a:t>
            </a:r>
            <a:r>
              <a:rPr lang="en-US" sz="2600" dirty="0" smtClean="0"/>
              <a:t> </a:t>
            </a:r>
            <a:r>
              <a:rPr lang="en-US" sz="2600" dirty="0" err="1" smtClean="0"/>
              <a:t>pembangunan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perlu</a:t>
            </a:r>
            <a:r>
              <a:rPr lang="en-US" sz="2600" dirty="0" smtClean="0"/>
              <a:t> AMDAL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endParaRPr lang="en-US" sz="2600" dirty="0" smtClean="0"/>
          </a:p>
          <a:p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penapisan</a:t>
            </a:r>
            <a:endParaRPr lang="en-US" sz="2600" dirty="0" smtClean="0"/>
          </a:p>
          <a:p>
            <a:pPr lvl="1"/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uraian</a:t>
            </a:r>
            <a:endParaRPr lang="en-US" sz="2600" dirty="0" smtClean="0"/>
          </a:p>
          <a:p>
            <a:pPr lvl="1"/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daftar</a:t>
            </a:r>
            <a:r>
              <a:rPr lang="en-US" sz="2600" dirty="0" smtClean="0"/>
              <a:t> </a:t>
            </a:r>
            <a:r>
              <a:rPr lang="en-US" sz="2600" dirty="0" err="1" smtClean="0"/>
              <a:t>positif</a:t>
            </a:r>
            <a:r>
              <a:rPr lang="en-US" sz="2600" dirty="0" smtClean="0"/>
              <a:t> </a:t>
            </a: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dirty="0" err="1" smtClean="0">
                <a:sym typeface="Wingdings" pitchFamily="2" charset="2"/>
              </a:rPr>
              <a:t>cenderung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lebih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mudah</a:t>
            </a:r>
            <a:endParaRPr lang="en-US" sz="2600" dirty="0" smtClean="0"/>
          </a:p>
          <a:p>
            <a:r>
              <a:rPr lang="en-US" sz="2600" dirty="0" err="1" smtClean="0"/>
              <a:t>Langkah</a:t>
            </a:r>
            <a:r>
              <a:rPr lang="en-US" sz="2600" dirty="0" smtClean="0"/>
              <a:t> </a:t>
            </a:r>
            <a:r>
              <a:rPr lang="en-US" sz="2600" dirty="0" err="1" smtClean="0"/>
              <a:t>penapisan</a:t>
            </a:r>
            <a:endParaRPr lang="en-US" sz="2600" dirty="0" smtClean="0"/>
          </a:p>
          <a:p>
            <a:pPr lvl="1"/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tahap</a:t>
            </a:r>
            <a:r>
              <a:rPr lang="en-US" sz="2600" dirty="0" smtClean="0"/>
              <a:t> (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daftar</a:t>
            </a:r>
            <a:r>
              <a:rPr lang="en-US" sz="2600" dirty="0" smtClean="0"/>
              <a:t> </a:t>
            </a:r>
            <a:r>
              <a:rPr lang="en-US" sz="2600" dirty="0" err="1" smtClean="0"/>
              <a:t>positif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 smtClean="0"/>
              <a:t>tahap</a:t>
            </a:r>
            <a:r>
              <a:rPr lang="en-US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238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 err="1" smtClean="0"/>
              <a:t>Daftar</a:t>
            </a:r>
            <a:r>
              <a:rPr lang="en-US" sz="2600" dirty="0" smtClean="0"/>
              <a:t> </a:t>
            </a:r>
            <a:r>
              <a:rPr lang="en-US" sz="2600" dirty="0" err="1" smtClean="0"/>
              <a:t>positif</a:t>
            </a:r>
            <a:endParaRPr lang="en-US" sz="26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/>
              <a:t>Daftar</a:t>
            </a:r>
            <a:r>
              <a:rPr lang="en-US" sz="2600" dirty="0" smtClean="0"/>
              <a:t> </a:t>
            </a:r>
            <a:r>
              <a:rPr lang="en-US" sz="2600" dirty="0" err="1" smtClean="0"/>
              <a:t>perubahan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r>
              <a:rPr lang="en-US" sz="2600" dirty="0" smtClean="0"/>
              <a:t> yang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diakibatkan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pembangunan</a:t>
            </a:r>
            <a:r>
              <a:rPr lang="en-US" sz="2600" dirty="0" smtClean="0"/>
              <a:t>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/>
              <a:t>Bila</a:t>
            </a:r>
            <a:r>
              <a:rPr lang="en-US" sz="2600" dirty="0" smtClean="0"/>
              <a:t> </a:t>
            </a:r>
            <a:r>
              <a:rPr lang="en-US" sz="2600" dirty="0" err="1" smtClean="0"/>
              <a:t>proyek</a:t>
            </a:r>
            <a:r>
              <a:rPr lang="en-US" sz="2600" dirty="0" smtClean="0"/>
              <a:t> </a:t>
            </a:r>
            <a:r>
              <a:rPr lang="en-US" sz="2600" dirty="0" err="1" smtClean="0"/>
              <a:t>masuk</a:t>
            </a:r>
            <a:r>
              <a:rPr lang="en-US" sz="2600" dirty="0" smtClean="0"/>
              <a:t> </a:t>
            </a:r>
            <a:r>
              <a:rPr lang="en-US" sz="2600" dirty="0" err="1" smtClean="0"/>
              <a:t>daftar</a:t>
            </a:r>
            <a:r>
              <a:rPr lang="en-US" sz="2600" dirty="0" smtClean="0"/>
              <a:t> </a:t>
            </a:r>
            <a:r>
              <a:rPr lang="en-US" sz="2600" dirty="0" err="1" smtClean="0"/>
              <a:t>positif</a:t>
            </a:r>
            <a:r>
              <a:rPr lang="en-US" sz="2600" dirty="0" smtClean="0"/>
              <a:t> </a:t>
            </a: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dirty="0" err="1" smtClean="0">
                <a:sym typeface="Wingdings" pitchFamily="2" charset="2"/>
              </a:rPr>
              <a:t>butuh</a:t>
            </a:r>
            <a:r>
              <a:rPr lang="en-US" sz="2600" dirty="0" smtClean="0">
                <a:sym typeface="Wingdings" pitchFamily="2" charset="2"/>
              </a:rPr>
              <a:t> AMDAL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>
                <a:sym typeface="Wingdings" pitchFamily="2" charset="2"/>
              </a:rPr>
              <a:t>Contoh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daftar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positif</a:t>
            </a:r>
            <a:r>
              <a:rPr lang="en-US" sz="2600" dirty="0" smtClean="0">
                <a:sym typeface="Wingdings" pitchFamily="2" charset="2"/>
              </a:rPr>
              <a:t>  </a:t>
            </a:r>
            <a:r>
              <a:rPr lang="en-US" sz="2600" dirty="0" err="1" smtClean="0">
                <a:sym typeface="Wingdings" pitchFamily="2" charset="2"/>
              </a:rPr>
              <a:t>daftar</a:t>
            </a:r>
            <a:r>
              <a:rPr lang="en-US" sz="2600" dirty="0" smtClean="0">
                <a:sym typeface="Wingdings" pitchFamily="2" charset="2"/>
              </a:rPr>
              <a:t> FEARO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>
                <a:sym typeface="Wingdings" pitchFamily="2" charset="2"/>
              </a:rPr>
              <a:t>Memuat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dampak</a:t>
            </a:r>
            <a:r>
              <a:rPr lang="en-US" sz="2600" dirty="0" smtClean="0">
                <a:sym typeface="Wingdings" pitchFamily="2" charset="2"/>
              </a:rPr>
              <a:t> yang </a:t>
            </a:r>
            <a:r>
              <a:rPr lang="en-US" sz="2600" dirty="0" err="1" smtClean="0">
                <a:sym typeface="Wingdings" pitchFamily="2" charset="2"/>
              </a:rPr>
              <a:t>dapat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diakibatkan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proyek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dengan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kriteria</a:t>
            </a:r>
            <a:endParaRPr lang="en-US" sz="2600" dirty="0" smtClean="0">
              <a:sym typeface="Wingdings" pitchFamily="2" charset="2"/>
            </a:endParaRPr>
          </a:p>
          <a:p>
            <a:pPr marL="1188720" lvl="3" indent="-21031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 err="1" smtClean="0">
                <a:sym typeface="Wingdings" pitchFamily="2" charset="2"/>
              </a:rPr>
              <a:t>Prevalensi</a:t>
            </a:r>
            <a:endParaRPr lang="en-US" sz="2600" dirty="0" smtClean="0">
              <a:sym typeface="Wingdings" pitchFamily="2" charset="2"/>
            </a:endParaRPr>
          </a:p>
          <a:p>
            <a:pPr marL="1188720" lvl="3" indent="-21031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 smtClean="0">
                <a:sym typeface="Wingdings" pitchFamily="2" charset="2"/>
              </a:rPr>
              <a:t>Lama </a:t>
            </a:r>
            <a:r>
              <a:rPr lang="en-US" sz="2600" dirty="0" err="1" smtClean="0">
                <a:sym typeface="Wingdings" pitchFamily="2" charset="2"/>
              </a:rPr>
              <a:t>dan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frekuensi</a:t>
            </a:r>
            <a:endParaRPr lang="en-US" sz="2600" dirty="0" smtClean="0">
              <a:sym typeface="Wingdings" pitchFamily="2" charset="2"/>
            </a:endParaRPr>
          </a:p>
          <a:p>
            <a:pPr marL="1188720" lvl="3" indent="-21031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 err="1" smtClean="0">
                <a:sym typeface="Wingdings" pitchFamily="2" charset="2"/>
              </a:rPr>
              <a:t>Risiko</a:t>
            </a:r>
            <a:endParaRPr lang="en-US" sz="2600" dirty="0" smtClean="0">
              <a:sym typeface="Wingdings" pitchFamily="2" charset="2"/>
            </a:endParaRPr>
          </a:p>
          <a:p>
            <a:pPr marL="1188720" lvl="3" indent="-21031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 err="1" smtClean="0">
                <a:sym typeface="Wingdings" pitchFamily="2" charset="2"/>
              </a:rPr>
              <a:t>Nilai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penting</a:t>
            </a:r>
            <a:endParaRPr lang="en-US" sz="2600" dirty="0" smtClean="0">
              <a:sym typeface="Wingdings" pitchFamily="2" charset="2"/>
            </a:endParaRPr>
          </a:p>
          <a:p>
            <a:pPr marL="1188720" lvl="3" indent="-21031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 err="1" smtClean="0">
                <a:sym typeface="Wingdings" pitchFamily="2" charset="2"/>
              </a:rPr>
              <a:t>penanggulangan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799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Penapisan Dua tahap</a:t>
            </a:r>
          </a:p>
        </p:txBody>
      </p:sp>
      <p:pic>
        <p:nvPicPr>
          <p:cNvPr id="10243" name="Content Placeholder 3" descr="penapisan dua tahap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5745" y="1371600"/>
            <a:ext cx="7938655" cy="5181600"/>
          </a:xfrm>
        </p:spPr>
      </p:pic>
    </p:spTree>
    <p:extLst>
      <p:ext uri="{BB962C8B-B14F-4D97-AF65-F5344CB8AC3E}">
        <p14:creationId xmlns:p14="http://schemas.microsoft.com/office/powerpoint/2010/main" val="34491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Penapisan Satu Tahap</a:t>
            </a:r>
          </a:p>
        </p:txBody>
      </p:sp>
      <p:pic>
        <p:nvPicPr>
          <p:cNvPr id="11267" name="Content Placeholder 3" descr="Penapisan satu taha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371600"/>
            <a:ext cx="7561938" cy="5046663"/>
          </a:xfrm>
        </p:spPr>
      </p:pic>
    </p:spTree>
    <p:extLst>
      <p:ext uri="{BB962C8B-B14F-4D97-AF65-F5344CB8AC3E}">
        <p14:creationId xmlns:p14="http://schemas.microsoft.com/office/powerpoint/2010/main" val="156328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PELINGKUPAN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 smtClean="0"/>
              <a:t>Bertujuan</a:t>
            </a:r>
            <a:r>
              <a:rPr lang="en-US" sz="2600" dirty="0" smtClean="0"/>
              <a:t> </a:t>
            </a:r>
            <a:r>
              <a:rPr lang="en-US" sz="2600" dirty="0" err="1" smtClean="0"/>
              <a:t>membatasi</a:t>
            </a:r>
            <a:r>
              <a:rPr lang="en-US" sz="2600" dirty="0" smtClean="0"/>
              <a:t> </a:t>
            </a:r>
            <a:r>
              <a:rPr lang="en-US" sz="2600" dirty="0" err="1" smtClean="0"/>
              <a:t>penelitian</a:t>
            </a:r>
            <a:r>
              <a:rPr lang="en-US" sz="2600" dirty="0" smtClean="0"/>
              <a:t> AMDAL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hal</a:t>
            </a:r>
            <a:r>
              <a:rPr lang="en-US" sz="2600" dirty="0" smtClean="0"/>
              <a:t> </a:t>
            </a:r>
            <a:r>
              <a:rPr lang="en-US" sz="2600" dirty="0" err="1" smtClean="0"/>
              <a:t>penting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pengambilan</a:t>
            </a:r>
            <a:r>
              <a:rPr lang="en-US" sz="2600" dirty="0" smtClean="0"/>
              <a:t> </a:t>
            </a:r>
            <a:r>
              <a:rPr lang="en-US" sz="2600" dirty="0" err="1" smtClean="0"/>
              <a:t>keputusan</a:t>
            </a:r>
            <a:endParaRPr lang="en-US" sz="2600" dirty="0" smtClean="0"/>
          </a:p>
          <a:p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identifikasi</a:t>
            </a:r>
            <a:r>
              <a:rPr lang="en-US" sz="2600" dirty="0" smtClean="0"/>
              <a:t> </a:t>
            </a:r>
            <a:r>
              <a:rPr lang="en-US" sz="2600" dirty="0" err="1" smtClean="0"/>
              <a:t>hal</a:t>
            </a:r>
            <a:r>
              <a:rPr lang="en-US" sz="2600" dirty="0" smtClean="0"/>
              <a:t> </a:t>
            </a:r>
            <a:r>
              <a:rPr lang="en-US" sz="2600" dirty="0" err="1" smtClean="0"/>
              <a:t>penting</a:t>
            </a:r>
            <a:r>
              <a:rPr lang="en-US" sz="2600" dirty="0" smtClean="0"/>
              <a:t> ( </a:t>
            </a:r>
            <a:r>
              <a:rPr lang="en-US" sz="2600" dirty="0" err="1" smtClean="0"/>
              <a:t>disebut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bidang</a:t>
            </a:r>
            <a:r>
              <a:rPr lang="en-US" sz="2600" dirty="0" smtClean="0"/>
              <a:t> </a:t>
            </a:r>
            <a:r>
              <a:rPr lang="en-US" sz="2600" dirty="0" err="1" smtClean="0"/>
              <a:t>kepedulian</a:t>
            </a:r>
            <a:r>
              <a:rPr lang="en-US" sz="2600" dirty="0" smtClean="0"/>
              <a:t> </a:t>
            </a:r>
            <a:r>
              <a:rPr lang="en-US" sz="2600" dirty="0" err="1" smtClean="0"/>
              <a:t>penting</a:t>
            </a:r>
            <a:r>
              <a:rPr lang="en-US" sz="2600" dirty="0" smtClean="0"/>
              <a:t>)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mencakup</a:t>
            </a:r>
            <a:r>
              <a:rPr lang="en-US" sz="2600" dirty="0" smtClean="0"/>
              <a:t> :</a:t>
            </a:r>
          </a:p>
          <a:p>
            <a:pPr lvl="1"/>
            <a:r>
              <a:rPr lang="en-US" sz="2600" dirty="0" err="1" smtClean="0"/>
              <a:t>Mendapat</a:t>
            </a:r>
            <a:r>
              <a:rPr lang="en-US" sz="2600" dirty="0" smtClean="0"/>
              <a:t> </a:t>
            </a:r>
            <a:r>
              <a:rPr lang="en-US" sz="2600" dirty="0" err="1" smtClean="0"/>
              <a:t>informasi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sumber</a:t>
            </a:r>
            <a:r>
              <a:rPr lang="en-US" sz="2600" dirty="0" smtClean="0"/>
              <a:t> </a:t>
            </a:r>
            <a:r>
              <a:rPr lang="en-US" sz="2600" dirty="0" err="1" smtClean="0"/>
              <a:t>informasi</a:t>
            </a:r>
            <a:endParaRPr lang="en-US" sz="2600" dirty="0" smtClean="0"/>
          </a:p>
          <a:p>
            <a:pPr lvl="1"/>
            <a:r>
              <a:rPr lang="en-US" sz="2600" dirty="0" err="1" smtClean="0"/>
              <a:t>Membangkitkan</a:t>
            </a:r>
            <a:r>
              <a:rPr lang="en-US" sz="2600" dirty="0" smtClean="0"/>
              <a:t> </a:t>
            </a:r>
            <a:r>
              <a:rPr lang="en-US" sz="2600" dirty="0" err="1" smtClean="0"/>
              <a:t>partisipasi</a:t>
            </a:r>
            <a:r>
              <a:rPr lang="en-US" sz="2600" dirty="0" smtClean="0"/>
              <a:t> </a:t>
            </a:r>
            <a:r>
              <a:rPr lang="en-US" sz="2600" dirty="0" err="1" smtClean="0"/>
              <a:t>masyarakat</a:t>
            </a:r>
            <a:endParaRPr lang="en-US" sz="2600" dirty="0" smtClean="0"/>
          </a:p>
          <a:p>
            <a:pPr lvl="1"/>
            <a:r>
              <a:rPr lang="en-US" sz="2600" dirty="0" err="1" smtClean="0"/>
              <a:t>Identifikasi</a:t>
            </a:r>
            <a:r>
              <a:rPr lang="en-US" sz="2600" dirty="0" smtClean="0"/>
              <a:t> </a:t>
            </a:r>
            <a:r>
              <a:rPr lang="en-US" sz="2600" dirty="0" err="1" smtClean="0"/>
              <a:t>hal</a:t>
            </a:r>
            <a:r>
              <a:rPr lang="en-US" sz="2600" dirty="0" smtClean="0"/>
              <a:t> </a:t>
            </a:r>
            <a:r>
              <a:rPr lang="en-US" sz="2600" dirty="0" err="1" smtClean="0"/>
              <a:t>penting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faktor</a:t>
            </a:r>
            <a:r>
              <a:rPr lang="en-US" sz="2600" dirty="0" smtClean="0"/>
              <a:t> </a:t>
            </a:r>
            <a:r>
              <a:rPr lang="en-US" sz="2600" dirty="0" err="1" smtClean="0"/>
              <a:t>ilmiah</a:t>
            </a:r>
            <a:r>
              <a:rPr lang="en-US" sz="2600" dirty="0" smtClean="0"/>
              <a:t>, </a:t>
            </a:r>
            <a:r>
              <a:rPr lang="en-US" sz="2600" dirty="0" err="1" smtClean="0"/>
              <a:t>teknis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9172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4213" y="1214438"/>
            <a:ext cx="7816850" cy="3643312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Tujuan</a:t>
            </a:r>
            <a:r>
              <a:rPr lang="id-ID" sz="2400" kern="0" dirty="0">
                <a:solidFill>
                  <a:srgbClr val="000000"/>
                </a:solidFill>
                <a:latin typeface="Trebuchet MS" pitchFamily="34" charset="0"/>
              </a:rPr>
              <a:t> :</a:t>
            </a:r>
            <a:endParaRPr lang="en-US" sz="2400" kern="0" dirty="0">
              <a:solidFill>
                <a:srgbClr val="000000"/>
              </a:solidFill>
              <a:latin typeface="Trebuchet MS" pitchFamily="34" charset="0"/>
            </a:endParaRPr>
          </a:p>
          <a:p>
            <a:pPr marL="266700" indent="-266700" algn="just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25000"/>
              <a:buFont typeface="Wingdings" pitchFamily="2" charset="2"/>
              <a:buChar char="§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Mengidentifikasi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komponen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kegiatan</a:t>
            </a:r>
            <a:r>
              <a:rPr lang="id-ID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dan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lingkungan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yang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yang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relevan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dikaji</a:t>
            </a:r>
            <a:endParaRPr lang="en-US" sz="2400" kern="0" dirty="0">
              <a:solidFill>
                <a:srgbClr val="000000"/>
              </a:solidFill>
              <a:latin typeface="Trebuchet MS" pitchFamily="34" charset="0"/>
            </a:endParaRPr>
          </a:p>
          <a:p>
            <a:pPr marL="266700" indent="-266700" algn="just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25000"/>
              <a:buFont typeface="Wingdings" pitchFamily="2" charset="2"/>
              <a:buChar char="§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Menjamin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keandalan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informasi</a:t>
            </a:r>
            <a:r>
              <a:rPr lang="id-ID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pada</a:t>
            </a:r>
            <a:r>
              <a:rPr lang="id-ID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setiap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tahapan</a:t>
            </a: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rebuchet MS" pitchFamily="34" charset="0"/>
              </a:rPr>
              <a:t>amdal</a:t>
            </a:r>
            <a:endParaRPr lang="en-US" sz="2400" kern="0" dirty="0">
              <a:solidFill>
                <a:srgbClr val="000000"/>
              </a:solidFill>
              <a:latin typeface="Trebuchet MS" pitchFamily="34" charset="0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2400" kern="0" dirty="0">
              <a:solidFill>
                <a:srgbClr val="000000"/>
              </a:solidFill>
              <a:latin typeface="Trebuchet MS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kern="0" dirty="0">
                <a:solidFill>
                  <a:srgbClr val="000000"/>
                </a:solidFill>
                <a:latin typeface="Trebuchet MS" pitchFamily="34" charset="0"/>
              </a:rPr>
              <a:t>    </a:t>
            </a:r>
            <a:r>
              <a:rPr lang="en-US" sz="2000" kern="0" dirty="0" err="1">
                <a:solidFill>
                  <a:srgbClr val="000000"/>
                </a:solidFill>
                <a:latin typeface="Trebuchet MS" pitchFamily="34" charset="0"/>
              </a:rPr>
              <a:t>Kegiatan</a:t>
            </a:r>
            <a:r>
              <a:rPr lang="en-US" sz="2000" kern="0" dirty="0">
                <a:solidFill>
                  <a:srgbClr val="000000"/>
                </a:solidFill>
                <a:latin typeface="Trebuchet MS" pitchFamily="34" charset="0"/>
              </a:rPr>
              <a:t>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2000" kern="0" dirty="0">
              <a:solidFill>
                <a:srgbClr val="000000"/>
              </a:solidFill>
              <a:latin typeface="Trebuchet MS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Trebuchet MS" pitchFamily="34" charset="0"/>
              </a:rPr>
              <a:t>                     </a:t>
            </a:r>
            <a:r>
              <a:rPr lang="en-US" sz="2000" kern="0" dirty="0" err="1">
                <a:solidFill>
                  <a:srgbClr val="000000"/>
                </a:solidFill>
                <a:latin typeface="Trebuchet MS" pitchFamily="34" charset="0"/>
              </a:rPr>
              <a:t>Perubahan</a:t>
            </a:r>
            <a:r>
              <a:rPr lang="en-US" sz="20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rebuchet MS" pitchFamily="34" charset="0"/>
              </a:rPr>
              <a:t>Lingkungan</a:t>
            </a:r>
            <a:r>
              <a:rPr lang="en-US" sz="2000" kern="0" dirty="0">
                <a:solidFill>
                  <a:srgbClr val="000000"/>
                </a:solidFill>
                <a:latin typeface="Trebuchet MS" pitchFamily="34" charset="0"/>
              </a:rPr>
              <a:t>           </a:t>
            </a:r>
            <a:r>
              <a:rPr lang="en-US" sz="2000" kern="0" dirty="0" err="1">
                <a:solidFill>
                  <a:srgbClr val="000000"/>
                </a:solidFill>
                <a:latin typeface="Trebuchet MS" pitchFamily="34" charset="0"/>
              </a:rPr>
              <a:t>Akibat</a:t>
            </a:r>
            <a:endParaRPr lang="en-US" sz="2000" kern="0" dirty="0">
              <a:solidFill>
                <a:srgbClr val="000000"/>
              </a:solidFill>
              <a:latin typeface="Trebuchet MS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2000" kern="0" dirty="0">
              <a:solidFill>
                <a:srgbClr val="000000"/>
              </a:solidFill>
              <a:latin typeface="Trebuchet MS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Trebuchet MS" pitchFamily="34" charset="0"/>
              </a:rPr>
              <a:t>   </a:t>
            </a:r>
            <a:r>
              <a:rPr lang="en-US" sz="2000" kern="0" dirty="0" err="1">
                <a:solidFill>
                  <a:srgbClr val="000000"/>
                </a:solidFill>
                <a:latin typeface="Trebuchet MS" pitchFamily="34" charset="0"/>
              </a:rPr>
              <a:t>Lingkungan</a:t>
            </a:r>
            <a:r>
              <a:rPr lang="en-US" sz="2000" kern="0" dirty="0">
                <a:solidFill>
                  <a:srgbClr val="000000"/>
                </a:solidFill>
                <a:latin typeface="Trebuchet MS" pitchFamily="34" charset="0"/>
              </a:rPr>
              <a:t> 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i="1" kern="0" dirty="0">
                <a:solidFill>
                  <a:srgbClr val="000000"/>
                </a:solidFill>
                <a:latin typeface="Trebuchet MS" pitchFamily="34" charset="0"/>
              </a:rPr>
              <a:t>   </a:t>
            </a:r>
            <a:endParaRPr lang="id-ID" i="1" kern="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1547813" y="3836988"/>
            <a:ext cx="0" cy="574675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47813" y="4125913"/>
            <a:ext cx="720725" cy="0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5070475" y="4124325"/>
            <a:ext cx="573088" cy="0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401638"/>
            <a:ext cx="8229600" cy="4826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3200" b="1">
                <a:solidFill>
                  <a:srgbClr val="000066"/>
                </a:solidFill>
                <a:latin typeface="Calibri" pitchFamily="34" charset="0"/>
              </a:rPr>
              <a:t>PROSES RASIONAL</a:t>
            </a:r>
            <a:endParaRPr lang="id-ID" sz="32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50" y="5072063"/>
            <a:ext cx="17859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b="1" u="sng">
                <a:solidFill>
                  <a:srgbClr val="000000"/>
                </a:solidFill>
                <a:latin typeface="Calibri" pitchFamily="34" charset="0"/>
              </a:rPr>
              <a:t>Hasil</a:t>
            </a:r>
            <a:r>
              <a:rPr lang="id-ID">
                <a:solidFill>
                  <a:srgbClr val="000000"/>
                </a:solidFill>
                <a:latin typeface="Calibri" pitchFamily="34" charset="0"/>
              </a:rPr>
              <a:t>, apabila akibat tersebut direncanakan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500813" y="5072063"/>
            <a:ext cx="2000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b="1" u="sng">
                <a:solidFill>
                  <a:srgbClr val="000000"/>
                </a:solidFill>
                <a:latin typeface="Calibri" pitchFamily="34" charset="0"/>
              </a:rPr>
              <a:t>Dampak</a:t>
            </a:r>
            <a:r>
              <a:rPr lang="id-ID">
                <a:solidFill>
                  <a:srgbClr val="000000"/>
                </a:solidFill>
                <a:latin typeface="Calibri" pitchFamily="34" charset="0"/>
              </a:rPr>
              <a:t>, apabila akibat tersebut tidak direncanakan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041900" y="4365625"/>
            <a:ext cx="2374900" cy="673100"/>
            <a:chOff x="5041382" y="4365625"/>
            <a:chExt cx="2376000" cy="672697"/>
          </a:xfrm>
        </p:grpSpPr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6143617" y="4365625"/>
              <a:ext cx="0" cy="429955"/>
            </a:xfrm>
            <a:prstGeom prst="line">
              <a:avLst/>
            </a:prstGeom>
            <a:noFill/>
            <a:ln w="38100">
              <a:solidFill>
                <a:schemeClr val="accent4">
                  <a:lumMod val="75000"/>
                </a:schemeClr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rot="16200000">
              <a:off x="6229382" y="3598061"/>
              <a:ext cx="0" cy="2376000"/>
            </a:xfrm>
            <a:prstGeom prst="line">
              <a:avLst/>
            </a:prstGeom>
            <a:noFill/>
            <a:ln w="38100">
              <a:solidFill>
                <a:schemeClr val="accent4">
                  <a:lumMod val="75000"/>
                </a:schemeClr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5058853" y="4786061"/>
              <a:ext cx="0" cy="252261"/>
            </a:xfrm>
            <a:prstGeom prst="line">
              <a:avLst/>
            </a:prstGeom>
            <a:noFill/>
            <a:ln w="38100">
              <a:solidFill>
                <a:schemeClr val="accent4">
                  <a:lumMod val="75000"/>
                </a:schemeClr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7404676" y="4786061"/>
              <a:ext cx="0" cy="252261"/>
            </a:xfrm>
            <a:prstGeom prst="line">
              <a:avLst/>
            </a:prstGeom>
            <a:noFill/>
            <a:ln w="38100">
              <a:solidFill>
                <a:schemeClr val="accent4">
                  <a:lumMod val="75000"/>
                </a:schemeClr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rgbClr val="0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26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64193-963C-474E-BAD7-4A7FFFF3E3F8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467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PELINGKUPAN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14400"/>
            <a:ext cx="8458200" cy="1524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Membatasi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penelitian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AMDAL agar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terfokus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hal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penting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berguna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untuk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pengambilan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keputusan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algn="l" eaLnBrk="1" hangingPunct="1"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Cakupan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Bidang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Komp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),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Ruang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Waktu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228600" y="2057400"/>
            <a:ext cx="8458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85800" indent="-6858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  <a:defRPr/>
            </a:pPr>
            <a:r>
              <a:rPr lang="en-US" sz="2000" dirty="0" err="1"/>
              <a:t>Pelingkupan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endParaRPr lang="en-US" sz="2000" dirty="0"/>
          </a:p>
          <a:p>
            <a:pPr marL="1085850" indent="-40005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/>
              <a:t>1.1 </a:t>
            </a:r>
            <a:r>
              <a:rPr lang="en-US" sz="2000" dirty="0" err="1"/>
              <a:t>Identifikasi</a:t>
            </a:r>
            <a:r>
              <a:rPr lang="en-US" sz="2000" dirty="0"/>
              <a:t> Hal </a:t>
            </a:r>
            <a:r>
              <a:rPr lang="en-US" sz="2000" dirty="0" err="1"/>
              <a:t>Penting</a:t>
            </a:r>
            <a:r>
              <a:rPr lang="en-US" sz="2000" dirty="0"/>
              <a:t> :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yang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diperhatikan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dinilai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pihak</a:t>
            </a:r>
            <a:r>
              <a:rPr lang="en-US" sz="2000" dirty="0"/>
              <a:t> </a:t>
            </a:r>
            <a:r>
              <a:rPr lang="en-US" sz="2000" dirty="0" err="1"/>
              <a:t>pemrakarsa</a:t>
            </a:r>
            <a:r>
              <a:rPr lang="en-US" sz="2000" dirty="0"/>
              <a:t>, </a:t>
            </a:r>
            <a:r>
              <a:rPr lang="en-US" sz="2000" dirty="0" err="1"/>
              <a:t>pemerintah</a:t>
            </a:r>
            <a:r>
              <a:rPr lang="en-US" sz="2000" dirty="0"/>
              <a:t>,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endParaRPr lang="en-US" sz="2000" dirty="0"/>
          </a:p>
          <a:p>
            <a:pPr marL="108585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 err="1"/>
              <a:t>Metoda</a:t>
            </a:r>
            <a:r>
              <a:rPr lang="en-US" sz="2000" dirty="0"/>
              <a:t> : </a:t>
            </a:r>
          </a:p>
          <a:p>
            <a:pPr marL="142875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AutoNum type="alphaLcPeriod"/>
              <a:defRPr/>
            </a:pPr>
            <a:r>
              <a:rPr lang="en-US" sz="2000" dirty="0" err="1"/>
              <a:t>Telaahan</a:t>
            </a:r>
            <a:r>
              <a:rPr lang="en-US" sz="2000" dirty="0"/>
              <a:t> </a:t>
            </a:r>
            <a:r>
              <a:rPr lang="en-US" sz="2000" dirty="0" err="1"/>
              <a:t>uraian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lapangan</a:t>
            </a:r>
            <a:endParaRPr lang="en-US" sz="2000" dirty="0"/>
          </a:p>
          <a:p>
            <a:pPr marL="142875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AutoNum type="alphaLcPeriod"/>
              <a:defRPr/>
            </a:pPr>
            <a:r>
              <a:rPr lang="en-US" sz="2000" dirty="0" err="1"/>
              <a:t>Kajian</a:t>
            </a:r>
            <a:r>
              <a:rPr lang="en-US" sz="2000" dirty="0"/>
              <a:t> </a:t>
            </a:r>
            <a:r>
              <a:rPr lang="en-US" sz="2000" dirty="0" err="1"/>
              <a:t>literatur</a:t>
            </a:r>
            <a:r>
              <a:rPr lang="en-US" sz="2000" dirty="0"/>
              <a:t> (</a:t>
            </a:r>
            <a:r>
              <a:rPr lang="en-US" sz="2000" dirty="0" err="1"/>
              <a:t>ilmiah</a:t>
            </a:r>
            <a:r>
              <a:rPr lang="en-US" sz="2000" dirty="0"/>
              <a:t>, </a:t>
            </a:r>
            <a:r>
              <a:rPr lang="en-US" sz="2000" dirty="0" err="1"/>
              <a:t>pidato</a:t>
            </a:r>
            <a:r>
              <a:rPr lang="en-US" sz="2000" dirty="0"/>
              <a:t> </a:t>
            </a:r>
            <a:r>
              <a:rPr lang="en-US" sz="2000" dirty="0" err="1"/>
              <a:t>presiden</a:t>
            </a:r>
            <a:r>
              <a:rPr lang="en-US" sz="2000" dirty="0"/>
              <a:t>)</a:t>
            </a:r>
          </a:p>
          <a:p>
            <a:pPr marL="142875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AutoNum type="alphaLcPeriod"/>
              <a:defRPr/>
            </a:pPr>
            <a:r>
              <a:rPr lang="en-US" sz="2000" dirty="0" err="1"/>
              <a:t>Wawancara</a:t>
            </a:r>
            <a:endParaRPr lang="en-US" sz="2000" dirty="0"/>
          </a:p>
          <a:p>
            <a:pPr marL="142875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AutoNum type="alphaLcPeriod"/>
              <a:defRPr/>
            </a:pPr>
            <a:r>
              <a:rPr lang="en-US" sz="2000" dirty="0" err="1"/>
              <a:t>Partisipasi</a:t>
            </a:r>
            <a:r>
              <a:rPr lang="en-US" sz="2000" dirty="0"/>
              <a:t> </a:t>
            </a:r>
            <a:r>
              <a:rPr lang="en-US" sz="2000" dirty="0" err="1"/>
              <a:t>observasi</a:t>
            </a:r>
            <a:endParaRPr lang="en-US" sz="2000" dirty="0"/>
          </a:p>
          <a:p>
            <a:pPr marL="142875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AutoNum type="alphaLcPeriod"/>
              <a:defRPr/>
            </a:pPr>
            <a:r>
              <a:rPr lang="en-US" sz="2000" dirty="0" err="1"/>
              <a:t>Lokakarya</a:t>
            </a:r>
            <a:endParaRPr lang="en-US" sz="2000" dirty="0"/>
          </a:p>
          <a:p>
            <a:pPr marL="142875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AutoNum type="alphaLcPeriod"/>
              <a:defRPr/>
            </a:pPr>
            <a:r>
              <a:rPr lang="en-US" sz="2000" dirty="0" err="1"/>
              <a:t>Simulasi</a:t>
            </a:r>
            <a:endParaRPr lang="en-US" sz="2000" dirty="0"/>
          </a:p>
          <a:p>
            <a:pPr marL="142875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AutoNum type="alphaLcPeriod"/>
              <a:defRPr/>
            </a:pPr>
            <a:r>
              <a:rPr lang="en-US" sz="2000" dirty="0" err="1"/>
              <a:t>Metoda</a:t>
            </a:r>
            <a:r>
              <a:rPr lang="en-US" sz="2000" dirty="0"/>
              <a:t> </a:t>
            </a:r>
            <a:r>
              <a:rPr lang="en-US" sz="2000" dirty="0" err="1"/>
              <a:t>delphi</a:t>
            </a:r>
            <a:r>
              <a:rPr lang="en-US" sz="2000" dirty="0"/>
              <a:t>, </a:t>
            </a:r>
            <a:r>
              <a:rPr lang="en-US" sz="2000" dirty="0" err="1"/>
              <a:t>dll</a:t>
            </a:r>
            <a:endParaRPr lang="en-US" sz="2000" dirty="0"/>
          </a:p>
          <a:p>
            <a:pPr marL="685800" indent="-6858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AutoNum type="alphaLcPeriod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29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2280E-B113-4283-A218-DAE5CDE83294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467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PELINGKUPAN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066800"/>
            <a:ext cx="8458200" cy="1600200"/>
          </a:xfrm>
        </p:spPr>
        <p:txBody>
          <a:bodyPr>
            <a:normAutofit lnSpcReduction="10000"/>
          </a:bodyPr>
          <a:lstStyle/>
          <a:p>
            <a:pPr marL="1085850" indent="-400050" algn="l" eaLnBrk="1" hangingPunct="1">
              <a:defRPr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1.2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Identifikasi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potensial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mengetahui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komponen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aspek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proses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penting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terkait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potensial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1085850" algn="l" eaLnBrk="1" hangingPunct="1"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Metoda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 </a:t>
            </a:r>
          </a:p>
          <a:p>
            <a:pPr marL="1543050" indent="-457200" algn="l" eaLnBrk="1" hangingPunct="1">
              <a:buFont typeface="+mj-lt"/>
              <a:buAutoNum type="alphaL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Daftar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Uji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Sederhana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berisi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daftar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komponen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/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aspek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perlu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diperhatikan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228600" y="2514600"/>
            <a:ext cx="8458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28850" indent="-6858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 err="1"/>
              <a:t>Contoh</a:t>
            </a:r>
            <a:r>
              <a:rPr lang="en-US" sz="2000" dirty="0"/>
              <a:t> :     </a:t>
            </a:r>
            <a:r>
              <a:rPr lang="en-US" sz="2000" dirty="0" smtClean="0"/>
              <a:t>	-  Flora</a:t>
            </a:r>
            <a:r>
              <a:rPr lang="en-US" sz="2000" dirty="0"/>
              <a:t>		</a:t>
            </a:r>
            <a:r>
              <a:rPr lang="en-US" sz="2000" dirty="0" smtClean="0"/>
              <a:t>	- Tanah</a:t>
            </a:r>
            <a:endParaRPr lang="en-US" sz="2000" dirty="0"/>
          </a:p>
          <a:p>
            <a:pPr marL="1771650" indent="-6858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/>
              <a:t>		 </a:t>
            </a:r>
            <a:r>
              <a:rPr lang="en-US" sz="2000" dirty="0" smtClean="0"/>
              <a:t>	 </a:t>
            </a:r>
            <a:r>
              <a:rPr lang="en-US" sz="2000" dirty="0"/>
              <a:t>- </a:t>
            </a:r>
            <a:r>
              <a:rPr lang="en-US" sz="2000" dirty="0" err="1"/>
              <a:t>Keanekaan</a:t>
            </a:r>
            <a:r>
              <a:rPr lang="en-US" sz="2000" dirty="0"/>
              <a:t>		- </a:t>
            </a:r>
            <a:r>
              <a:rPr lang="en-US" sz="2000" dirty="0" err="1"/>
              <a:t>Erodibilitas</a:t>
            </a:r>
            <a:endParaRPr lang="en-US" sz="2000" dirty="0"/>
          </a:p>
          <a:p>
            <a:pPr marL="1771650" indent="-6858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/>
              <a:t>		 </a:t>
            </a:r>
            <a:r>
              <a:rPr lang="en-US" sz="2000" dirty="0" smtClean="0"/>
              <a:t>	 </a:t>
            </a:r>
            <a:r>
              <a:rPr lang="en-US" sz="2000" dirty="0"/>
              <a:t>- </a:t>
            </a:r>
            <a:r>
              <a:rPr lang="en-US" sz="2000" dirty="0" err="1"/>
              <a:t>Populasi</a:t>
            </a:r>
            <a:r>
              <a:rPr lang="en-US" sz="2000" dirty="0"/>
              <a:t>		- </a:t>
            </a:r>
            <a:r>
              <a:rPr lang="en-US" sz="2000" dirty="0" err="1"/>
              <a:t>Pereamibilitas</a:t>
            </a:r>
            <a:endParaRPr lang="en-US" sz="2000" dirty="0"/>
          </a:p>
          <a:p>
            <a:pPr marL="1771650" indent="-6858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/>
              <a:t>		 </a:t>
            </a:r>
            <a:r>
              <a:rPr lang="en-US" sz="2000" dirty="0" smtClean="0"/>
              <a:t>	 </a:t>
            </a:r>
            <a:r>
              <a:rPr lang="en-US" sz="2000" dirty="0"/>
              <a:t>- </a:t>
            </a:r>
            <a:r>
              <a:rPr lang="en-US" sz="2000" dirty="0" err="1"/>
              <a:t>Endemisitasi</a:t>
            </a:r>
            <a:r>
              <a:rPr lang="en-US" sz="2000" dirty="0"/>
              <a:t>		- </a:t>
            </a:r>
            <a:r>
              <a:rPr lang="en-US" sz="2000" dirty="0" err="1"/>
              <a:t>Kesuburan</a:t>
            </a:r>
            <a:endParaRPr lang="en-US" sz="2000" dirty="0"/>
          </a:p>
          <a:p>
            <a:pPr marL="685800" indent="-6858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1543050" indent="-45720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lphaLcPeriod" startAt="2"/>
              <a:defRPr/>
            </a:pPr>
            <a:r>
              <a:rPr lang="en-US" sz="2000" dirty="0" err="1" smtClean="0">
                <a:latin typeface="+mj-lt"/>
              </a:rPr>
              <a:t>Daftar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uji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kuesioner</a:t>
            </a:r>
            <a:r>
              <a:rPr lang="en-US" sz="2000" dirty="0">
                <a:latin typeface="+mj-lt"/>
              </a:rPr>
              <a:t> : </a:t>
            </a:r>
            <a:r>
              <a:rPr lang="en-US" sz="2000" dirty="0" err="1">
                <a:latin typeface="+mj-lt"/>
              </a:rPr>
              <a:t>berisi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pernyataan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tentang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pengaruh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akibat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atau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interaksi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antara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kegiatan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dengan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komponen</a:t>
            </a:r>
            <a:r>
              <a:rPr lang="en-US" sz="2000" dirty="0">
                <a:latin typeface="+mj-lt"/>
              </a:rPr>
              <a:t> / </a:t>
            </a:r>
            <a:r>
              <a:rPr lang="en-US" sz="2000" dirty="0" err="1" smtClean="0">
                <a:latin typeface="+mj-lt"/>
              </a:rPr>
              <a:t>aspek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endParaRPr lang="en-US" sz="2000" dirty="0">
              <a:latin typeface="+mj-lt"/>
            </a:endParaRPr>
          </a:p>
          <a:p>
            <a:pPr marL="154305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/>
              <a:t>: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yang </a:t>
            </a:r>
            <a:r>
              <a:rPr lang="en-US" sz="2000" dirty="0" err="1"/>
              <a:t>membuang</a:t>
            </a:r>
            <a:r>
              <a:rPr lang="en-US" sz="2000" dirty="0"/>
              <a:t> </a:t>
            </a:r>
            <a:r>
              <a:rPr lang="en-US" sz="2000" dirty="0" err="1"/>
              <a:t>limbah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badan</a:t>
            </a:r>
            <a:r>
              <a:rPr lang="en-US" sz="2000" dirty="0"/>
              <a:t> </a:t>
            </a:r>
            <a:r>
              <a:rPr lang="en-US" sz="2000" dirty="0" smtClean="0"/>
              <a:t>air</a:t>
            </a:r>
            <a:r>
              <a:rPr lang="en-US" sz="2000" dirty="0"/>
              <a:t>,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pengaruhnya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285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7126E-5F8C-4210-8B8C-740F3B7FDAB9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467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PELINGKUPAN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066800"/>
            <a:ext cx="8458200" cy="2209800"/>
          </a:xfrm>
        </p:spPr>
        <p:txBody>
          <a:bodyPr/>
          <a:lstStyle/>
          <a:p>
            <a:pPr marL="1543050" indent="-457200" algn="l" eaLnBrk="1" hangingPunct="1">
              <a:lnSpc>
                <a:spcPct val="80000"/>
              </a:lnSpc>
              <a:buFont typeface="+mj-lt"/>
              <a:buAutoNum type="alphaLcPeriod" startAt="3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Matrik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memperlihatkan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interaksi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komponen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kegiatan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penyebab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komponen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terkena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1543050" indent="-457200" algn="l" eaLnBrk="1" hangingPunct="1">
              <a:lnSpc>
                <a:spcPct val="80000"/>
              </a:lnSpc>
              <a:buFont typeface="+mj-lt"/>
              <a:buAutoNum type="alphaLcPeriod" startAt="3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Bagan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Alir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memperlihatkan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sebab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akibat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efek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runutan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dampak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228600" y="2895600"/>
            <a:ext cx="8458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428750" indent="-6858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/>
              <a:t>1.3 </a:t>
            </a:r>
            <a:r>
              <a:rPr lang="en-US" sz="2000" dirty="0" err="1"/>
              <a:t>Evaluasi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Pemusatan</a:t>
            </a:r>
            <a:endParaRPr lang="en-US" sz="2000" dirty="0"/>
          </a:p>
          <a:p>
            <a:pPr marL="1543050" indent="-45720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lphaLcPeriod"/>
              <a:defRPr/>
            </a:pPr>
            <a:r>
              <a:rPr lang="en-US" sz="2000" dirty="0" err="1" smtClean="0"/>
              <a:t>Mengkaji</a:t>
            </a:r>
            <a:r>
              <a:rPr lang="en-US" sz="2000" dirty="0" smtClean="0"/>
              <a:t> </a:t>
            </a:r>
            <a:r>
              <a:rPr lang="en-US" sz="2000" dirty="0" err="1"/>
              <a:t>ulang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potensial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disusun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betul-betul</a:t>
            </a:r>
            <a:r>
              <a:rPr lang="en-US" sz="2000" dirty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(</a:t>
            </a: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)</a:t>
            </a:r>
          </a:p>
          <a:p>
            <a:pPr marL="1543050" indent="-45720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lphaLcPeriod"/>
              <a:defRPr/>
            </a:pPr>
            <a:r>
              <a:rPr lang="en-US" sz="2000" dirty="0" err="1" smtClean="0"/>
              <a:t>Mengelompokan</a:t>
            </a:r>
            <a:r>
              <a:rPr lang="en-US" sz="2000" dirty="0" smtClean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hipotesis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609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A2FA5-9C7B-45D6-AA39-DC36B932B357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467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PELINGKUPAN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066800"/>
            <a:ext cx="8458200" cy="13716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 startAt="2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Perlingkupan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Ruang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/Wilayah Study </a:t>
            </a:r>
          </a:p>
          <a:p>
            <a:pPr marL="457200" algn="l" eaLnBrk="1" hangingPunct="1"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Menentukan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cakupan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wilayah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perlu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dikaji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ditentukan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berdasarkan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perkiraan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sebaran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dari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masing-masing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komponen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resultannya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8600" y="2590800"/>
            <a:ext cx="8458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 smtClean="0"/>
              <a:t>Batas </a:t>
            </a:r>
            <a:r>
              <a:rPr lang="en-US" sz="2000" dirty="0" err="1"/>
              <a:t>Ruang</a:t>
            </a:r>
            <a:r>
              <a:rPr lang="en-US" sz="2000" dirty="0"/>
              <a:t> </a:t>
            </a:r>
            <a:r>
              <a:rPr lang="en-US" sz="2000" dirty="0" smtClean="0"/>
              <a:t>: - </a:t>
            </a:r>
            <a:r>
              <a:rPr lang="en-US" sz="2000" dirty="0"/>
              <a:t>Batas </a:t>
            </a:r>
            <a:r>
              <a:rPr lang="en-US" sz="2000" dirty="0" err="1"/>
              <a:t>Teknis</a:t>
            </a:r>
            <a:r>
              <a:rPr lang="en-US" sz="2000" dirty="0"/>
              <a:t>/</a:t>
            </a:r>
            <a:r>
              <a:rPr lang="en-US" sz="2000" dirty="0" err="1"/>
              <a:t>Proyek</a:t>
            </a:r>
            <a:r>
              <a:rPr lang="en-US" sz="2000" dirty="0"/>
              <a:t>	- Batas </a:t>
            </a:r>
            <a:r>
              <a:rPr lang="en-US" sz="2000" dirty="0" err="1"/>
              <a:t>Ekologis</a:t>
            </a:r>
            <a:endParaRPr lang="en-US" sz="2000" dirty="0"/>
          </a:p>
          <a:p>
            <a:pPr marL="685800" indent="-6858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/>
              <a:t>		           	</a:t>
            </a:r>
            <a:r>
              <a:rPr lang="en-US" sz="2000" dirty="0" smtClean="0"/>
              <a:t> - </a:t>
            </a:r>
            <a:r>
              <a:rPr lang="en-US" sz="2000" dirty="0"/>
              <a:t>Batas </a:t>
            </a:r>
            <a:r>
              <a:rPr lang="en-US" sz="2000" dirty="0" err="1"/>
              <a:t>Administratif</a:t>
            </a:r>
            <a:r>
              <a:rPr lang="en-US" sz="2000" dirty="0"/>
              <a:t>	- Batas </a:t>
            </a:r>
            <a:r>
              <a:rPr lang="en-US" sz="2000" dirty="0" err="1"/>
              <a:t>Sosial</a:t>
            </a:r>
            <a:endParaRPr lang="en-US" sz="2000" dirty="0"/>
          </a:p>
          <a:p>
            <a:pPr marL="685800" indent="-6858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endParaRPr lang="en-US" sz="2000" dirty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 startAt="3"/>
              <a:defRPr/>
            </a:pPr>
            <a:r>
              <a:rPr lang="en-US" sz="2000" dirty="0" err="1" smtClean="0"/>
              <a:t>Perlingkupan</a:t>
            </a:r>
            <a:r>
              <a:rPr lang="en-US" sz="2000" dirty="0" smtClean="0"/>
              <a:t> </a:t>
            </a:r>
            <a:r>
              <a:rPr lang="en-US" sz="2000" dirty="0" err="1"/>
              <a:t>Waktu</a:t>
            </a:r>
            <a:endParaRPr lang="en-US" sz="2000" dirty="0"/>
          </a:p>
          <a:p>
            <a:pPr marL="4572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rentang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yang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dikaji</a:t>
            </a:r>
            <a:endParaRPr lang="en-US" sz="2000" dirty="0"/>
          </a:p>
          <a:p>
            <a:pPr marL="80010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/>
            </a:pPr>
            <a:r>
              <a:rPr lang="en-US" sz="2000" dirty="0" err="1" smtClean="0"/>
              <a:t>Tahapan</a:t>
            </a:r>
            <a:r>
              <a:rPr lang="en-US" sz="2000" dirty="0" smtClean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: </a:t>
            </a:r>
            <a:r>
              <a:rPr lang="en-US" sz="2000" dirty="0" err="1"/>
              <a:t>Prakontruksi</a:t>
            </a:r>
            <a:r>
              <a:rPr lang="en-US" sz="2000" dirty="0"/>
              <a:t>, </a:t>
            </a:r>
            <a:r>
              <a:rPr lang="en-US" sz="2000" dirty="0" err="1"/>
              <a:t>Kontruksi</a:t>
            </a:r>
            <a:r>
              <a:rPr lang="en-US" sz="2000" dirty="0"/>
              <a:t>, </a:t>
            </a:r>
            <a:r>
              <a:rPr lang="en-US" sz="2000" dirty="0" err="1"/>
              <a:t>Operasi</a:t>
            </a:r>
            <a:r>
              <a:rPr lang="en-US" sz="2000" dirty="0"/>
              <a:t>, Dan </a:t>
            </a:r>
            <a:r>
              <a:rPr lang="en-US" sz="2000" dirty="0" err="1" smtClean="0"/>
              <a:t>Pasca-operasi</a:t>
            </a:r>
            <a:r>
              <a:rPr lang="en-US" sz="2000" dirty="0"/>
              <a:t>.</a:t>
            </a:r>
          </a:p>
          <a:p>
            <a:pPr marL="80010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/>
            </a:pPr>
            <a:r>
              <a:rPr lang="en-US" sz="2000" dirty="0" err="1" smtClean="0"/>
              <a:t>Rentang</a:t>
            </a:r>
            <a:r>
              <a:rPr lang="en-US" sz="2000" dirty="0" smtClean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Tahapan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smtClean="0"/>
              <a:t>: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/>
              <a:t>Ekologis</a:t>
            </a:r>
            <a:r>
              <a:rPr lang="en-US" sz="2000" dirty="0"/>
              <a:t>, </a:t>
            </a:r>
            <a:r>
              <a:rPr lang="en-US" sz="2000" dirty="0" err="1" smtClean="0"/>
              <a:t>Pembatas</a:t>
            </a:r>
            <a:r>
              <a:rPr lang="en-US" sz="2000" dirty="0" smtClean="0"/>
              <a:t> </a:t>
            </a:r>
            <a:r>
              <a:rPr lang="en-US" sz="2000" dirty="0" err="1"/>
              <a:t>Ekonomis</a:t>
            </a:r>
            <a:r>
              <a:rPr lang="en-US" sz="2000" dirty="0"/>
              <a:t>,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13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51A23-AC7C-4B1C-8B6C-040DD9BE353C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8534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PRAKIRAAN DAN EVALUASI DAMPAK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458200" cy="1828800"/>
          </a:xfrm>
        </p:spPr>
        <p:txBody>
          <a:bodyPr>
            <a:noAutofit/>
          </a:bodyPr>
          <a:lstStyle/>
          <a:p>
            <a:pPr marL="685800" indent="-685800" algn="l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1.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Prakiraan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Dampak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prakiraan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kondisi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waktu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tanpa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kegiatan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Qtp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prakiraan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kondisi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waktu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kegiatan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Qdp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defRPr/>
            </a:pP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				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Qdp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-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Qtp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152400" y="3124200"/>
            <a:ext cx="8458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85800" indent="-6858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 err="1"/>
              <a:t>Metoda</a:t>
            </a:r>
            <a:r>
              <a:rPr lang="en-US" sz="2000" dirty="0"/>
              <a:t> </a:t>
            </a:r>
            <a:r>
              <a:rPr lang="en-US" sz="2000" dirty="0" err="1"/>
              <a:t>Prakiraan</a:t>
            </a:r>
            <a:endParaRPr lang="en-US" sz="2000" dirty="0"/>
          </a:p>
          <a:p>
            <a:pPr marL="685800" indent="-6858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endParaRPr lang="en-US" sz="2000" dirty="0"/>
          </a:p>
          <a:p>
            <a:pPr marL="685800" indent="-6858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AutoNum type="alphaLcPeriod"/>
              <a:defRPr/>
            </a:pPr>
            <a:r>
              <a:rPr lang="en-US" sz="2000" dirty="0"/>
              <a:t>Informal :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intuisi</a:t>
            </a:r>
            <a:r>
              <a:rPr lang="en-US" sz="2000" dirty="0"/>
              <a:t> / </a:t>
            </a:r>
            <a:r>
              <a:rPr lang="en-US" sz="2000" dirty="0" err="1"/>
              <a:t>profesional</a:t>
            </a:r>
            <a:r>
              <a:rPr lang="en-US" sz="2000" dirty="0"/>
              <a:t> judgment</a:t>
            </a:r>
          </a:p>
          <a:p>
            <a:pPr marL="685800" indent="-6858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AutoNum type="alphaLcPeriod"/>
              <a:defRPr/>
            </a:pPr>
            <a:r>
              <a:rPr lang="en-US" sz="2000" dirty="0"/>
              <a:t>Formal   : - Model </a:t>
            </a:r>
            <a:r>
              <a:rPr lang="en-US" sz="2000" dirty="0" err="1"/>
              <a:t>matematis</a:t>
            </a:r>
            <a:endParaRPr lang="en-US" sz="2000" dirty="0"/>
          </a:p>
          <a:p>
            <a:pPr marL="685800" indent="-6858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/>
              <a:t>			- Model </a:t>
            </a:r>
            <a:r>
              <a:rPr lang="en-US" sz="2000" dirty="0" err="1"/>
              <a:t>fisik</a:t>
            </a:r>
            <a:r>
              <a:rPr lang="en-US" sz="2000" dirty="0"/>
              <a:t> (</a:t>
            </a:r>
            <a:r>
              <a:rPr lang="en-US" sz="2000" dirty="0" err="1"/>
              <a:t>simulasi</a:t>
            </a:r>
            <a:r>
              <a:rPr lang="en-US" sz="2000" dirty="0"/>
              <a:t>)</a:t>
            </a:r>
          </a:p>
          <a:p>
            <a:pPr marL="685800" indent="-6858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/>
              <a:t>			- Model </a:t>
            </a:r>
            <a:r>
              <a:rPr lang="en-US" sz="2000" dirty="0" err="1"/>
              <a:t>eksperimen</a:t>
            </a:r>
            <a:r>
              <a:rPr lang="en-US" sz="2000" dirty="0"/>
              <a:t> (bio-assay, </a:t>
            </a:r>
            <a:r>
              <a:rPr lang="en-US" sz="2000" dirty="0" err="1"/>
              <a:t>dll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754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A0115-495F-4059-9128-F42625FEADA9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8534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PRAKIRAAN DAN EVALUASI DAMPAK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8458200" cy="3429000"/>
          </a:xfrm>
        </p:spPr>
        <p:txBody>
          <a:bodyPr/>
          <a:lstStyle/>
          <a:p>
            <a:pPr marL="685800" indent="-685800" algn="l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2.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Evaluasi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Dampak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defRPr/>
            </a:pP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Metoda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Evaluasi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a. Informal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nilai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verbal,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skoring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dll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685800" indent="-685800" algn="l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b. Formal    : </a:t>
            </a:r>
          </a:p>
          <a:p>
            <a:pPr marL="571500" indent="-342900" algn="l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Pembobotan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memberikan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nilai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tertentu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setiap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aspek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komponen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571500" indent="-342900" algn="l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Ekonomi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	 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memberikan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nilai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keuntungan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kerugian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ekonomi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dari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ditimbulkan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termasuk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biaya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pemulihan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penanggulangan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685800" indent="-685800" algn="l" eaLnBrk="1" hangingPunct="1">
              <a:lnSpc>
                <a:spcPct val="90000"/>
              </a:lnSpc>
              <a:defRPr/>
            </a:pPr>
            <a:endParaRPr lang="en-US" sz="2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381000" y="4343400"/>
            <a:ext cx="8382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/>
              <a:t>pedoman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penyusunan</a:t>
            </a:r>
            <a:r>
              <a:rPr lang="en-US" sz="2000" dirty="0"/>
              <a:t> KA </a:t>
            </a:r>
            <a:r>
              <a:rPr lang="en-US" sz="2000" dirty="0" err="1"/>
              <a:t>dan</a:t>
            </a:r>
            <a:r>
              <a:rPr lang="en-US" sz="2000" dirty="0"/>
              <a:t> ANDAL (</a:t>
            </a:r>
            <a:r>
              <a:rPr lang="en-US" sz="2000" dirty="0" err="1"/>
              <a:t>lampiran</a:t>
            </a:r>
            <a:r>
              <a:rPr lang="en-US" sz="2000" dirty="0"/>
              <a:t> I </a:t>
            </a:r>
            <a:r>
              <a:rPr lang="en-US" sz="2000" dirty="0" err="1"/>
              <a:t>Kep</a:t>
            </a:r>
            <a:r>
              <a:rPr lang="en-US" sz="2000" dirty="0"/>
              <a:t> 14/MENLH/3/1994 </a:t>
            </a:r>
            <a:r>
              <a:rPr lang="en-US" sz="2000" dirty="0" err="1"/>
              <a:t>daan</a:t>
            </a:r>
            <a:r>
              <a:rPr lang="en-US" sz="2000" dirty="0"/>
              <a:t> </a:t>
            </a:r>
            <a:r>
              <a:rPr lang="en-US" sz="2000" dirty="0" err="1"/>
              <a:t>lamp.II</a:t>
            </a:r>
            <a:r>
              <a:rPr lang="en-US" sz="2000" dirty="0"/>
              <a:t> </a:t>
            </a:r>
            <a:r>
              <a:rPr lang="en-US" sz="2000" dirty="0" err="1"/>
              <a:t>Kep.Bapedal</a:t>
            </a:r>
            <a:r>
              <a:rPr lang="en-US" sz="2000" dirty="0"/>
              <a:t> 09/2000) :</a:t>
            </a:r>
          </a:p>
          <a:p>
            <a:pPr marL="685800" indent="-685800">
              <a:spcBef>
                <a:spcPct val="20000"/>
              </a:spcBef>
              <a:buClr>
                <a:schemeClr val="tx1"/>
              </a:buClr>
              <a:buSzPct val="90000"/>
              <a:defRPr/>
            </a:pPr>
            <a:r>
              <a:rPr lang="en-US" sz="2000" dirty="0"/>
              <a:t>- </a:t>
            </a:r>
            <a:r>
              <a:rPr lang="en-US" sz="2000" dirty="0" err="1"/>
              <a:t>Prakiraan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smtClean="0"/>
              <a:t>  : </a:t>
            </a:r>
            <a:r>
              <a:rPr lang="en-US" sz="2000" dirty="0" err="1"/>
              <a:t>penentuan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---- Kep.56/</a:t>
            </a:r>
            <a:r>
              <a:rPr lang="en-US" sz="2000" dirty="0" err="1"/>
              <a:t>Bapedal</a:t>
            </a:r>
            <a:r>
              <a:rPr lang="en-US" sz="2000" dirty="0"/>
              <a:t>/94</a:t>
            </a:r>
          </a:p>
          <a:p>
            <a:pPr marL="685800" indent="-685800">
              <a:spcBef>
                <a:spcPct val="20000"/>
              </a:spcBef>
              <a:buClr>
                <a:schemeClr val="tx1"/>
              </a:buClr>
              <a:buSzPct val="90000"/>
              <a:defRPr/>
            </a:pPr>
            <a:r>
              <a:rPr lang="en-US" sz="2000" dirty="0"/>
              <a:t>- </a:t>
            </a:r>
            <a:r>
              <a:rPr lang="en-US" sz="2000" dirty="0" err="1"/>
              <a:t>Evaluasi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 </a:t>
            </a:r>
            <a:r>
              <a:rPr lang="en-US" sz="2000" dirty="0" smtClean="0"/>
              <a:t>    </a:t>
            </a:r>
            <a:r>
              <a:rPr lang="en-US" sz="2000" dirty="0"/>
              <a:t>: </a:t>
            </a:r>
            <a:r>
              <a:rPr lang="en-US" sz="2000" dirty="0" err="1"/>
              <a:t>Holistik</a:t>
            </a:r>
            <a:r>
              <a:rPr lang="en-US" sz="2000" dirty="0"/>
              <a:t> – </a:t>
            </a:r>
            <a:r>
              <a:rPr lang="en-US" sz="2000" dirty="0" err="1"/>
              <a:t>Totalitas</a:t>
            </a:r>
            <a:r>
              <a:rPr lang="en-US" sz="2000" dirty="0"/>
              <a:t> – </a:t>
            </a:r>
            <a:r>
              <a:rPr lang="en-US" sz="2000" dirty="0" err="1"/>
              <a:t>Perimbangan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endParaRPr lang="en-US" sz="2000" dirty="0"/>
          </a:p>
          <a:p>
            <a:pPr marL="685800" indent="-685800">
              <a:spcBef>
                <a:spcPct val="20000"/>
              </a:spcBef>
              <a:buClr>
                <a:schemeClr val="tx1"/>
              </a:buClr>
              <a:buSzPct val="90000"/>
              <a:defRPr/>
            </a:pPr>
            <a:r>
              <a:rPr lang="en-US" sz="2000" dirty="0"/>
              <a:t>			         </a:t>
            </a:r>
            <a:r>
              <a:rPr lang="en-US" sz="2000" dirty="0" err="1"/>
              <a:t>positif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negatif</a:t>
            </a:r>
            <a:r>
              <a:rPr lang="en-US" sz="2000" dirty="0"/>
              <a:t> (Kep.56/</a:t>
            </a:r>
            <a:r>
              <a:rPr lang="en-US" sz="2000" dirty="0" err="1"/>
              <a:t>Bapedal</a:t>
            </a:r>
            <a:r>
              <a:rPr lang="en-US" sz="2000" dirty="0"/>
              <a:t>/94)</a:t>
            </a:r>
          </a:p>
          <a:p>
            <a:pPr marL="685800" indent="-685800">
              <a:spcBef>
                <a:spcPct val="20000"/>
              </a:spcBef>
              <a:buClr>
                <a:schemeClr val="tx1"/>
              </a:buClr>
              <a:buSzPct val="90000"/>
              <a:defRPr/>
            </a:pPr>
            <a:r>
              <a:rPr lang="en-US" sz="2000" dirty="0"/>
              <a:t>	(</a:t>
            </a:r>
            <a:r>
              <a:rPr lang="en-US" sz="2000" dirty="0" err="1"/>
              <a:t>Kriteria</a:t>
            </a:r>
            <a:r>
              <a:rPr lang="en-US" sz="2000" dirty="0"/>
              <a:t> </a:t>
            </a:r>
            <a:r>
              <a:rPr lang="en-US" sz="2000" dirty="0" err="1"/>
              <a:t>kerusakan</a:t>
            </a:r>
            <a:r>
              <a:rPr lang="en-US" sz="2000" dirty="0"/>
              <a:t> </a:t>
            </a:r>
            <a:r>
              <a:rPr lang="en-US" sz="2000" dirty="0" err="1"/>
              <a:t>galian</a:t>
            </a:r>
            <a:r>
              <a:rPr lang="en-US" sz="2000" dirty="0"/>
              <a:t> C : Kep.43/MENLH/10/96)</a:t>
            </a:r>
          </a:p>
        </p:txBody>
      </p:sp>
    </p:spTree>
    <p:extLst>
      <p:ext uri="{BB962C8B-B14F-4D97-AF65-F5344CB8AC3E}">
        <p14:creationId xmlns:p14="http://schemas.microsoft.com/office/powerpoint/2010/main" val="21251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D9D992-AB2E-4A4D-A4C1-65891862E85E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534400" cy="1066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/>
              <a:t>KEGIATAN YANG DAPAT MENIMBULKAN DAMPAK BESAR DAN PENTING</a:t>
            </a:r>
            <a:br>
              <a:rPr lang="en-US" sz="2800" dirty="0" smtClean="0"/>
            </a:br>
            <a:r>
              <a:rPr lang="en-US" sz="2800" dirty="0" smtClean="0"/>
              <a:t>(Ps.3, </a:t>
            </a:r>
            <a:r>
              <a:rPr lang="en-US" sz="2800" dirty="0" err="1" smtClean="0"/>
              <a:t>ayat</a:t>
            </a:r>
            <a:r>
              <a:rPr lang="en-US" sz="2800" dirty="0" smtClean="0"/>
              <a:t> 1 PP.27/1999)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1600200"/>
            <a:ext cx="8915400" cy="4953000"/>
          </a:xfrm>
        </p:spPr>
        <p:txBody>
          <a:bodyPr/>
          <a:lstStyle/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Pengubahan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bentuk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lahan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bentang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alam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Eksploitasi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SDA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baik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terbaharui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maupun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tidak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terbaharui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Potensial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menimbulkan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pemborosan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pencemaran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kerusakan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kemerosotan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SDA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dlm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pemanfaatannya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Mempengaruhi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alam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buatan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serta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sosial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budaya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Mempengaruhi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pelestarian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kawasan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konservasi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SDA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cagar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budaya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Introduksi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jenis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tumbuhan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hewan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jasad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renik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Pembuatan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penggunaan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bahan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hayati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non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hayati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Penerapan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teknologi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diperkirakan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berpotensi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mempengaruhi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LH</a:t>
            </a:r>
          </a:p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Beresiko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tinggi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mempengaruhi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pertahanan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negara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Dibangun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berbatasan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dgn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kawasan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lindung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Kep.Bapedal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56/94)</a:t>
            </a:r>
          </a:p>
        </p:txBody>
      </p:sp>
    </p:spTree>
    <p:extLst>
      <p:ext uri="{BB962C8B-B14F-4D97-AF65-F5344CB8AC3E}">
        <p14:creationId xmlns:p14="http://schemas.microsoft.com/office/powerpoint/2010/main" val="420931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6C0FE-59B2-4213-99B3-BE50C2DA4C06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"/>
            <a:ext cx="85344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TERJADINYA DAMPAK DAN PENENTUAN DAMPAK PENTING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19200"/>
            <a:ext cx="8686800" cy="5410200"/>
          </a:xfrm>
        </p:spPr>
        <p:txBody>
          <a:bodyPr>
            <a:noAutofit/>
          </a:bodyPr>
          <a:lstStyle/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Terjadinya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pada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:</a:t>
            </a:r>
          </a:p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en-US" sz="21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1.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Tahap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Prakontruksi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	: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Sosial</a:t>
            </a:r>
            <a:endParaRPr lang="en-US" sz="21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2.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Kontruksi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		: Bio-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fisik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kimia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sosial</a:t>
            </a:r>
            <a:endParaRPr lang="en-US" sz="21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3.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Operasi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		: Bio-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fisik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kimia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sosial</a:t>
            </a:r>
            <a:endParaRPr lang="en-US" sz="21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4.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Pasca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Operasi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	: Bio-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fisik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kimia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sosial</a:t>
            </a:r>
            <a:endParaRPr lang="en-US" sz="21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en-US" sz="21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KRITERIA DAMPAK BESAR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PENTING</a:t>
            </a:r>
          </a:p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(Ps.5,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ayat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1, PP27/99)</a:t>
            </a:r>
          </a:p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Jumlah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manusia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terkena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dampak</a:t>
            </a:r>
            <a:endParaRPr lang="en-US" sz="21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Luas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wilayah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persebaran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dampak</a:t>
            </a:r>
            <a:endParaRPr lang="en-US" sz="21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Intensitas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dampak</a:t>
            </a:r>
            <a:endParaRPr lang="en-US" sz="21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Lamanya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dampak</a:t>
            </a:r>
            <a:endParaRPr lang="en-US" sz="21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Banyaknya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komponen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terkena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dampak</a:t>
            </a:r>
            <a:endParaRPr lang="en-US" sz="21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Sifat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kumulatif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dampak</a:t>
            </a:r>
            <a:endParaRPr lang="en-US" sz="21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Berbalik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tidaknya</a:t>
            </a: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  <a:latin typeface="+mj-lt"/>
              </a:rPr>
              <a:t>dampak</a:t>
            </a:r>
            <a:endParaRPr lang="en-US" sz="21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en-US" sz="21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0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31766-C26D-436C-A071-E24984091C1C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"/>
            <a:ext cx="85344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KRITERIA DAMPAK PENTING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1.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Jumlah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manusia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akan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terkena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:</a:t>
            </a:r>
          </a:p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jumlah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manusia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di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wilayah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studi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ANDAL yang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terkena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sama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lebih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besar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daripada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menikmati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manfaat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685800" indent="-685800" algn="l" eaLnBrk="1" hangingPunct="1">
              <a:buClr>
                <a:schemeClr val="tx1"/>
              </a:buClr>
              <a:defRPr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2.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Luas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Wilayah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persebaran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:</a:t>
            </a:r>
          </a:p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mengakibatkan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adanya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wilayah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mengalami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perubahan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mendasar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685800" indent="-685800" algn="l" eaLnBrk="1" hangingPunct="1">
              <a:buClr>
                <a:schemeClr val="tx1"/>
              </a:buClr>
              <a:defRPr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3.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Lamanya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berlangsung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:</a:t>
            </a:r>
          </a:p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mengakibatkan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timbulnya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perubahan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mendasar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berlangsung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hanya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pada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satu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lebih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tahapan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kegiatan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07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484C30-D688-47CD-A457-C08ADF5E2DEB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"/>
            <a:ext cx="85344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smtClean="0"/>
              <a:t>KRITERIA DAMPAK PENTING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4.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Intensitas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:</a:t>
            </a:r>
          </a:p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-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Perubahan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terjadi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melebihi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baku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mutu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-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Menyebabkan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perubahan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mendasar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pada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komponen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	yang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melampaui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kriteria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diakui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ilmiah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-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Mengancam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kepunahan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jenis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dilindungi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habitatnya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rusak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-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Menimbulkan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kerusakan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/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gangguan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kawasan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dilindungi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-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Merusak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mengganggu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bangunan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peninggalan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sejarah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bernilai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	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tinggi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-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Mengakibatkan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konflik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masyarakat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pemerintah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, 	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konflik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antara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masyarakat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pemerintah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-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Mengubah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area yang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memiliki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nilai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keindahan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tinggi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616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74613" y="1390650"/>
            <a:ext cx="8569325" cy="489585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sz="16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sz="1600" dirty="0">
                <a:solidFill>
                  <a:srgbClr val="000000"/>
                </a:solidFill>
                <a:latin typeface="Verdana" pitchFamily="34" charset="0"/>
              </a:rPr>
              <a:t>  </a:t>
            </a:r>
          </a:p>
          <a:p>
            <a:pPr eaLnBrk="1" hangingPunct="1"/>
            <a:r>
              <a:rPr lang="en-US" sz="1600" dirty="0">
                <a:solidFill>
                  <a:srgbClr val="000000"/>
                </a:solidFill>
                <a:latin typeface="Verdana" pitchFamily="34" charset="0"/>
              </a:rPr>
              <a:t>      </a:t>
            </a:r>
            <a:r>
              <a:rPr lang="en-US" sz="2000" dirty="0">
                <a:solidFill>
                  <a:srgbClr val="000000"/>
                </a:solidFill>
                <a:latin typeface="Trebuchet MS" pitchFamily="34" charset="0"/>
              </a:rPr>
              <a:t>KEGIATAN  </a:t>
            </a:r>
            <a:r>
              <a:rPr lang="en-US" dirty="0">
                <a:solidFill>
                  <a:srgbClr val="000000"/>
                </a:solidFill>
                <a:latin typeface="Trebuchet MS" pitchFamily="34" charset="0"/>
              </a:rPr>
              <a:t>                                                                           </a:t>
            </a:r>
            <a:r>
              <a:rPr lang="en-US" sz="1400" dirty="0">
                <a:solidFill>
                  <a:srgbClr val="000000"/>
                </a:solidFill>
                <a:latin typeface="Trebuchet MS" pitchFamily="34" charset="0"/>
              </a:rPr>
              <a:t>AKIBAT YANG</a:t>
            </a:r>
          </a:p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Trebuchet MS" pitchFamily="34" charset="0"/>
              </a:rPr>
              <a:t>                                                                                                                             DIRENCANAKAN</a:t>
            </a:r>
            <a:r>
              <a:rPr lang="en-US" dirty="0">
                <a:solidFill>
                  <a:srgbClr val="000000"/>
                </a:solidFill>
                <a:latin typeface="Trebuchet MS" pitchFamily="34" charset="0"/>
              </a:rPr>
              <a:t> 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Trebuchet MS" pitchFamily="34" charset="0"/>
              </a:rPr>
              <a:t>                                     </a:t>
            </a:r>
            <a:r>
              <a:rPr lang="en-US" sz="1400" dirty="0">
                <a:solidFill>
                  <a:srgbClr val="000000"/>
                </a:solidFill>
                <a:latin typeface="Trebuchet MS" pitchFamily="34" charset="0"/>
              </a:rPr>
              <a:t>                                                                                            </a:t>
            </a:r>
            <a:r>
              <a:rPr lang="en-US" sz="1400" b="1" u="sng" dirty="0">
                <a:solidFill>
                  <a:srgbClr val="000000"/>
                </a:solidFill>
                <a:latin typeface="Trebuchet MS" pitchFamily="34" charset="0"/>
              </a:rPr>
              <a:t>HASIL</a:t>
            </a:r>
          </a:p>
          <a:p>
            <a:pPr eaLnBrk="1" hangingPunct="1"/>
            <a:endParaRPr lang="en-US" dirty="0">
              <a:solidFill>
                <a:srgbClr val="000000"/>
              </a:solidFill>
              <a:latin typeface="Trebuchet MS" pitchFamily="34" charset="0"/>
            </a:endParaRP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Trebuchet MS" pitchFamily="34" charset="0"/>
              </a:rPr>
              <a:t>                            </a:t>
            </a:r>
            <a:r>
              <a:rPr lang="en-US" sz="2000" dirty="0">
                <a:solidFill>
                  <a:srgbClr val="000000"/>
                </a:solidFill>
                <a:latin typeface="Trebuchet MS" pitchFamily="34" charset="0"/>
              </a:rPr>
              <a:t>PERUBAHAN                AKIBAT                                                    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Trebuchet MS" pitchFamily="34" charset="0"/>
              </a:rPr>
              <a:t>                        LINGKUNGAN                 DARI 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Trebuchet MS" pitchFamily="34" charset="0"/>
              </a:rPr>
              <a:t>                                                       PERUBAHAN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Trebuchet MS" pitchFamily="34" charset="0"/>
              </a:rPr>
              <a:t>                                                       LINGKUNGAN</a:t>
            </a:r>
          </a:p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Trebuchet MS" pitchFamily="34" charset="0"/>
              </a:rPr>
              <a:t>                                                                                                                             AKIBAT  YANG                                                                                                                             </a:t>
            </a:r>
          </a:p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Trebuchet MS" pitchFamily="34" charset="0"/>
              </a:rPr>
              <a:t>                                                                                                                             TIDAK</a:t>
            </a:r>
            <a:endParaRPr lang="en-US" dirty="0">
              <a:solidFill>
                <a:srgbClr val="000000"/>
              </a:solidFill>
              <a:latin typeface="Trebuchet MS" pitchFamily="34" charset="0"/>
            </a:endParaRPr>
          </a:p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Trebuchet MS" pitchFamily="34" charset="0"/>
              </a:rPr>
              <a:t>                                       </a:t>
            </a:r>
            <a:r>
              <a:rPr lang="en-US" sz="1400" b="1" dirty="0" err="1">
                <a:latin typeface="Trebuchet MS" pitchFamily="34" charset="0"/>
              </a:rPr>
              <a:t>Menambah</a:t>
            </a:r>
            <a:r>
              <a:rPr lang="en-US" sz="1400" b="1" dirty="0">
                <a:latin typeface="Trebuchet MS" pitchFamily="34" charset="0"/>
              </a:rPr>
              <a:t> </a:t>
            </a:r>
            <a:r>
              <a:rPr lang="en-US" sz="1400" b="1" dirty="0" err="1">
                <a:latin typeface="Trebuchet MS" pitchFamily="34" charset="0"/>
              </a:rPr>
              <a:t>unsur</a:t>
            </a:r>
            <a:r>
              <a:rPr lang="en-US" sz="1400" b="1" dirty="0">
                <a:latin typeface="Trebuchet MS" pitchFamily="34" charset="0"/>
              </a:rPr>
              <a:t> </a:t>
            </a:r>
            <a:r>
              <a:rPr lang="en-US" sz="1400" b="1" dirty="0" err="1">
                <a:latin typeface="Trebuchet MS" pitchFamily="34" charset="0"/>
              </a:rPr>
              <a:t>baru</a:t>
            </a:r>
            <a:r>
              <a:rPr lang="en-US" b="1" dirty="0">
                <a:latin typeface="Trebuchet MS" pitchFamily="34" charset="0"/>
              </a:rPr>
              <a:t>           </a:t>
            </a:r>
            <a:r>
              <a:rPr lang="en-US" sz="1400" b="1" dirty="0" err="1">
                <a:latin typeface="Trebuchet MS" pitchFamily="34" charset="0"/>
              </a:rPr>
              <a:t>Mengena</a:t>
            </a:r>
            <a:r>
              <a:rPr lang="en-US" sz="1400" b="1" dirty="0">
                <a:latin typeface="Trebuchet MS" pitchFamily="34" charset="0"/>
              </a:rPr>
              <a:t>                          DIRENCANAKAN</a:t>
            </a:r>
            <a:endParaRPr lang="en-US" b="1" dirty="0">
              <a:latin typeface="Trebuchet MS" pitchFamily="34" charset="0"/>
            </a:endParaRPr>
          </a:p>
          <a:p>
            <a:pPr eaLnBrk="1" hangingPunct="1"/>
            <a:r>
              <a:rPr lang="en-US" sz="2000" b="1" dirty="0">
                <a:latin typeface="Trebuchet MS" pitchFamily="34" charset="0"/>
              </a:rPr>
              <a:t>   LINGKUNGAN</a:t>
            </a:r>
            <a:r>
              <a:rPr lang="en-US" sz="1400" b="1" dirty="0">
                <a:latin typeface="Trebuchet MS" pitchFamily="34" charset="0"/>
              </a:rPr>
              <a:t>      </a:t>
            </a:r>
            <a:r>
              <a:rPr lang="en-US" sz="1400" b="1" dirty="0" err="1">
                <a:latin typeface="Trebuchet MS" pitchFamily="34" charset="0"/>
              </a:rPr>
              <a:t>Mengurangi</a:t>
            </a:r>
            <a:r>
              <a:rPr lang="en-US" sz="1400" b="1" dirty="0">
                <a:latin typeface="Trebuchet MS" pitchFamily="34" charset="0"/>
              </a:rPr>
              <a:t> SDA                       ‘</a:t>
            </a:r>
            <a:r>
              <a:rPr lang="en-US" sz="1400" b="1" dirty="0" err="1">
                <a:latin typeface="Trebuchet MS" pitchFamily="34" charset="0"/>
              </a:rPr>
              <a:t>nilai</a:t>
            </a:r>
            <a:r>
              <a:rPr lang="en-US" sz="1400" b="1" dirty="0">
                <a:latin typeface="Trebuchet MS" pitchFamily="34" charset="0"/>
              </a:rPr>
              <a:t>’ </a:t>
            </a:r>
            <a:r>
              <a:rPr lang="en-US" sz="1400" b="1" dirty="0" err="1">
                <a:latin typeface="Trebuchet MS" pitchFamily="34" charset="0"/>
              </a:rPr>
              <a:t>reseptor</a:t>
            </a:r>
            <a:r>
              <a:rPr lang="en-US" sz="1400" b="1" dirty="0">
                <a:latin typeface="Trebuchet MS" pitchFamily="34" charset="0"/>
              </a:rPr>
              <a:t>                            </a:t>
            </a:r>
            <a:r>
              <a:rPr lang="en-US" sz="1400" b="1" u="sng" dirty="0">
                <a:latin typeface="Trebuchet MS" pitchFamily="34" charset="0"/>
              </a:rPr>
              <a:t>DAMPAK</a:t>
            </a:r>
          </a:p>
          <a:p>
            <a:pPr eaLnBrk="1" hangingPunct="1">
              <a:spcBef>
                <a:spcPct val="20000"/>
              </a:spcBef>
            </a:pPr>
            <a:r>
              <a:rPr lang="en-US" sz="1400" b="1" dirty="0">
                <a:latin typeface="Trebuchet MS" pitchFamily="34" charset="0"/>
              </a:rPr>
              <a:t>                                       </a:t>
            </a:r>
            <a:r>
              <a:rPr lang="en-US" sz="1400" b="1" dirty="0" err="1">
                <a:latin typeface="Trebuchet MS" pitchFamily="34" charset="0"/>
              </a:rPr>
              <a:t>Mengubah</a:t>
            </a:r>
            <a:r>
              <a:rPr lang="en-US" sz="1400" b="1" dirty="0">
                <a:latin typeface="Trebuchet MS" pitchFamily="34" charset="0"/>
              </a:rPr>
              <a:t> </a:t>
            </a:r>
            <a:r>
              <a:rPr lang="en-US" sz="1400" b="1" dirty="0" err="1">
                <a:latin typeface="Trebuchet MS" pitchFamily="34" charset="0"/>
              </a:rPr>
              <a:t>struktur</a:t>
            </a:r>
            <a:r>
              <a:rPr lang="en-US" sz="1400" b="1" dirty="0">
                <a:latin typeface="Trebuchet MS" pitchFamily="34" charset="0"/>
              </a:rPr>
              <a:t>           </a:t>
            </a:r>
          </a:p>
          <a:p>
            <a:pPr eaLnBrk="1" hangingPunct="1"/>
            <a:r>
              <a:rPr lang="en-US" sz="1400" b="1" dirty="0">
                <a:latin typeface="Trebuchet MS" pitchFamily="34" charset="0"/>
              </a:rPr>
              <a:t>                                       </a:t>
            </a:r>
            <a:r>
              <a:rPr lang="en-US" sz="1400" b="1" dirty="0" err="1">
                <a:latin typeface="Trebuchet MS" pitchFamily="34" charset="0"/>
              </a:rPr>
              <a:t>secara</a:t>
            </a:r>
            <a:r>
              <a:rPr lang="en-US" sz="1400" b="1" dirty="0">
                <a:latin typeface="Trebuchet MS" pitchFamily="34" charset="0"/>
              </a:rPr>
              <a:t> </a:t>
            </a:r>
            <a:r>
              <a:rPr lang="en-US" sz="1400" b="1" dirty="0" err="1">
                <a:latin typeface="Trebuchet MS" pitchFamily="34" charset="0"/>
              </a:rPr>
              <a:t>mendasar</a:t>
            </a:r>
            <a:endParaRPr lang="en-US" sz="1400" b="1" dirty="0">
              <a:latin typeface="Trebuchet MS" pitchFamily="34" charset="0"/>
            </a:endParaRPr>
          </a:p>
          <a:p>
            <a:pPr eaLnBrk="1" hangingPunct="1">
              <a:spcBef>
                <a:spcPct val="25000"/>
              </a:spcBef>
            </a:pPr>
            <a:r>
              <a:rPr lang="en-US" sz="1400" b="1" dirty="0">
                <a:latin typeface="Trebuchet MS" pitchFamily="34" charset="0"/>
              </a:rPr>
              <a:t>                                       </a:t>
            </a:r>
            <a:r>
              <a:rPr lang="en-US" sz="1400" b="1" dirty="0" err="1">
                <a:latin typeface="Trebuchet MS" pitchFamily="34" charset="0"/>
              </a:rPr>
              <a:t>Dinamika</a:t>
            </a:r>
            <a:r>
              <a:rPr lang="en-US" sz="1400" b="1" dirty="0">
                <a:latin typeface="Trebuchet MS" pitchFamily="34" charset="0"/>
              </a:rPr>
              <a:t> </a:t>
            </a:r>
            <a:r>
              <a:rPr lang="en-US" sz="1400" b="1" dirty="0" err="1">
                <a:latin typeface="Trebuchet MS" pitchFamily="34" charset="0"/>
              </a:rPr>
              <a:t>populasi</a:t>
            </a:r>
            <a:endParaRPr lang="en-US" b="1" dirty="0">
              <a:latin typeface="Trebuchet MS" pitchFamily="34" charset="0"/>
            </a:endParaRPr>
          </a:p>
          <a:p>
            <a:pPr eaLnBrk="1" hangingPunct="1"/>
            <a:endParaRPr lang="en-US" b="1" dirty="0">
              <a:latin typeface="Trebuchet MS" pitchFamily="34" charset="0"/>
            </a:endParaRPr>
          </a:p>
          <a:p>
            <a:pPr eaLnBrk="1" hangingPunct="1"/>
            <a:endParaRPr lang="id-ID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6843713" y="5207000"/>
            <a:ext cx="503237" cy="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730375" y="2901950"/>
            <a:ext cx="2089150" cy="86518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61950" y="1822450"/>
            <a:ext cx="1657350" cy="720725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46050" y="4775200"/>
            <a:ext cx="1873250" cy="6477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251325" y="2901950"/>
            <a:ext cx="1943100" cy="151288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627813" y="1749425"/>
            <a:ext cx="1871662" cy="122555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162175" y="4630738"/>
            <a:ext cx="2160588" cy="1584325"/>
          </a:xfrm>
          <a:prstGeom prst="rect">
            <a:avLst/>
          </a:prstGeom>
          <a:noFill/>
          <a:ln w="9525">
            <a:solidFill>
              <a:schemeClr val="accent5">
                <a:lumMod val="75000"/>
              </a:schemeClr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4538663" y="4702175"/>
            <a:ext cx="1655762" cy="865188"/>
          </a:xfrm>
          <a:prstGeom prst="rect">
            <a:avLst/>
          </a:prstGeom>
          <a:noFill/>
          <a:ln w="9525">
            <a:solidFill>
              <a:schemeClr val="accent5">
                <a:lumMod val="75000"/>
              </a:schemeClr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6556375" y="4054475"/>
            <a:ext cx="1870075" cy="151288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V="1">
            <a:off x="1082675" y="3262313"/>
            <a:ext cx="647700" cy="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1082675" y="2541588"/>
            <a:ext cx="0" cy="2233612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V="1">
            <a:off x="2882900" y="3838575"/>
            <a:ext cx="0" cy="719138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  <a:round/>
            <a:headEnd/>
            <a:tailEnd type="triangle" w="med" len="lg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V="1">
            <a:off x="5260975" y="4414838"/>
            <a:ext cx="0" cy="287337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  <a:round/>
            <a:headEnd/>
            <a:tailEnd type="triangle" w="med" len="lg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6194425" y="3489325"/>
            <a:ext cx="1439863" cy="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V="1">
            <a:off x="7635875" y="2974975"/>
            <a:ext cx="0" cy="107950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 type="triangle" w="med" len="lg"/>
            <a:tailEnd type="triangle" w="med" len="lg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3819525" y="3333750"/>
            <a:ext cx="431800" cy="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6986588" y="2686050"/>
            <a:ext cx="503237" cy="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285750" y="357188"/>
            <a:ext cx="8229600" cy="4826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3200" b="1">
                <a:solidFill>
                  <a:srgbClr val="000066"/>
                </a:solidFill>
                <a:latin typeface="Calibri" pitchFamily="34" charset="0"/>
              </a:rPr>
              <a:t>PENGERTIAN DAMPAK LINGKUNGAN</a:t>
            </a:r>
            <a:endParaRPr lang="id-ID" sz="3200" b="1">
              <a:solidFill>
                <a:srgbClr val="00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EF711-C602-4569-AB88-12038E4F62CC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"/>
            <a:ext cx="85344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KRITERIA DAMPAK PENTING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5.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Banyaknya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komponen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lain yang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terkena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:</a:t>
            </a:r>
          </a:p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jumlah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komponen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terkena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sekunder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lanjutannya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sama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lebih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banyak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daripada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terkena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primer.</a:t>
            </a:r>
          </a:p>
          <a:p>
            <a:pPr marL="685800" indent="-685800" algn="l" eaLnBrk="1" hangingPunct="1">
              <a:buClr>
                <a:schemeClr val="tx1"/>
              </a:buClr>
              <a:defRPr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6.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Sifat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kumulatif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:</a:t>
            </a:r>
          </a:p>
          <a:p>
            <a:pPr marL="685800" indent="-685800" algn="l" eaLnBrk="1" hangingPunct="1">
              <a:buClr>
                <a:schemeClr val="tx1"/>
              </a:buClr>
              <a:buFontTx/>
              <a:buChar char="-"/>
              <a:defRPr/>
            </a:pP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berlangsung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berulangkali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sehingga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tidak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dapat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diasimilasi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buFontTx/>
              <a:buChar char="-"/>
              <a:defRPr/>
            </a:pP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Berbagai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bertumpuk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dalam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suatu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ruang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tertentu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sehingga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tidak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dapat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diasimilasi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buFontTx/>
              <a:buChar char="-"/>
              <a:defRPr/>
            </a:pP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terjadi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saling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memperkuat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sinergi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685800" indent="-685800" algn="l" eaLnBrk="1" hangingPunct="1">
              <a:buClr>
                <a:schemeClr val="tx1"/>
              </a:buClr>
              <a:buFontTx/>
              <a:buNone/>
              <a:defRPr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buFontTx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7.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Berbalik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tidaknya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:</a:t>
            </a:r>
          </a:p>
          <a:p>
            <a:pPr marL="685800" indent="-685800" algn="l" eaLnBrk="1" hangingPunct="1">
              <a:buClr>
                <a:schemeClr val="tx1"/>
              </a:buClr>
              <a:buFontTx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perubahan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terjadi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tidak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terpulihkan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14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Metode</a:t>
            </a:r>
            <a:r>
              <a:rPr lang="en-US" sz="3600" dirty="0" smtClean="0"/>
              <a:t> </a:t>
            </a:r>
            <a:r>
              <a:rPr lang="en-US" sz="3600" dirty="0" err="1" smtClean="0"/>
              <a:t>Identifikasi</a:t>
            </a:r>
            <a:r>
              <a:rPr lang="en-US" sz="3600" dirty="0" smtClean="0"/>
              <a:t> Hal </a:t>
            </a:r>
            <a:r>
              <a:rPr lang="en-US" sz="3600" dirty="0" err="1" smtClean="0"/>
              <a:t>penting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/>
              <a:t>Telaah</a:t>
            </a:r>
            <a:r>
              <a:rPr lang="en-US" sz="2400" dirty="0" smtClean="0"/>
              <a:t> </a:t>
            </a:r>
            <a:r>
              <a:rPr lang="en-US" sz="2400" dirty="0" err="1" smtClean="0"/>
              <a:t>uraian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lapangan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endParaRPr lang="en-US" sz="24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/>
              <a:t>Telaah</a:t>
            </a:r>
            <a:r>
              <a:rPr lang="en-US" sz="2400" dirty="0" smtClean="0"/>
              <a:t> </a:t>
            </a:r>
            <a:r>
              <a:rPr lang="en-US" sz="2400" dirty="0" err="1" smtClean="0"/>
              <a:t>literatur</a:t>
            </a:r>
            <a:endParaRPr lang="en-US" sz="2400" dirty="0" smtClean="0"/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Literatur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 smtClean="0"/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GBHN,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dll</a:t>
            </a: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/>
              <a:t>Wawancara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kuesioner</a:t>
            </a:r>
            <a:endParaRPr lang="en-US" sz="24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partisipasi</a:t>
            </a:r>
            <a:r>
              <a:rPr lang="en-US" sz="2400" dirty="0" smtClean="0"/>
              <a:t>, </a:t>
            </a:r>
            <a:r>
              <a:rPr lang="en-US" sz="2400" dirty="0" err="1" smtClean="0"/>
              <a:t>observasi</a:t>
            </a:r>
            <a:endParaRPr lang="en-US" sz="24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/>
              <a:t>rapat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lokakarya</a:t>
            </a:r>
            <a:endParaRPr lang="en-US" sz="24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/>
              <a:t>Simulasi</a:t>
            </a:r>
            <a:endParaRPr lang="en-US" sz="24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delphi</a:t>
            </a:r>
            <a:endParaRPr lang="en-US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89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Kerangka Acuan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 err="1" smtClean="0"/>
              <a:t>Menguraikan</a:t>
            </a:r>
            <a:r>
              <a:rPr lang="en-US" sz="2600" dirty="0" smtClean="0"/>
              <a:t> </a:t>
            </a:r>
            <a:r>
              <a:rPr lang="en-US" sz="2600" dirty="0" err="1" smtClean="0"/>
              <a:t>ketentuan</a:t>
            </a:r>
            <a:r>
              <a:rPr lang="en-US" sz="2600" dirty="0" smtClean="0"/>
              <a:t> </a:t>
            </a:r>
            <a:r>
              <a:rPr lang="en-US" sz="2600" dirty="0" err="1" smtClean="0"/>
              <a:t>tugas</a:t>
            </a:r>
            <a:r>
              <a:rPr lang="en-US" sz="2600" dirty="0" smtClean="0"/>
              <a:t> yang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dulakukan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kontrak</a:t>
            </a:r>
            <a:r>
              <a:rPr lang="en-US" sz="2600" dirty="0" smtClean="0"/>
              <a:t> </a:t>
            </a:r>
            <a:r>
              <a:rPr lang="en-US" sz="2600" dirty="0" err="1" smtClean="0"/>
              <a:t>pelaksanaan</a:t>
            </a:r>
            <a:endParaRPr lang="en-US" sz="26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 err="1" smtClean="0"/>
              <a:t>Disusun</a:t>
            </a:r>
            <a:r>
              <a:rPr lang="en-US" sz="2600" dirty="0" smtClean="0"/>
              <a:t> </a:t>
            </a:r>
            <a:r>
              <a:rPr lang="en-US" sz="2600" dirty="0" err="1" smtClean="0"/>
              <a:t>berdasar</a:t>
            </a:r>
            <a:r>
              <a:rPr lang="en-US" sz="2600" dirty="0" smtClean="0"/>
              <a:t> </a:t>
            </a:r>
            <a:r>
              <a:rPr lang="en-US" sz="2600" dirty="0" err="1" smtClean="0"/>
              <a:t>hasil</a:t>
            </a:r>
            <a:r>
              <a:rPr lang="en-US" sz="2600" dirty="0" smtClean="0"/>
              <a:t> </a:t>
            </a:r>
            <a:r>
              <a:rPr lang="en-US" sz="2600" dirty="0" err="1" smtClean="0"/>
              <a:t>pelingkupan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telah</a:t>
            </a:r>
            <a:r>
              <a:rPr lang="en-US" sz="2600" dirty="0" smtClean="0"/>
              <a:t> </a:t>
            </a:r>
            <a:r>
              <a:rPr lang="en-US" sz="2600" dirty="0" err="1" smtClean="0"/>
              <a:t>dirumuskan</a:t>
            </a:r>
            <a:endParaRPr lang="en-US" sz="26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 err="1" smtClean="0"/>
              <a:t>Dampak</a:t>
            </a:r>
            <a:r>
              <a:rPr lang="en-US" sz="2600" dirty="0" smtClean="0"/>
              <a:t> yang </a:t>
            </a:r>
            <a:r>
              <a:rPr lang="en-US" sz="2600" dirty="0" err="1" smtClean="0"/>
              <a:t>masuk</a:t>
            </a:r>
            <a:r>
              <a:rPr lang="en-US" sz="2600" dirty="0" smtClean="0"/>
              <a:t> </a:t>
            </a:r>
            <a:r>
              <a:rPr lang="en-US" sz="2600" dirty="0" err="1" smtClean="0"/>
              <a:t>hanya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dianggap</a:t>
            </a:r>
            <a:r>
              <a:rPr lang="en-US" sz="2600" dirty="0" smtClean="0"/>
              <a:t> </a:t>
            </a:r>
            <a:r>
              <a:rPr lang="en-US" sz="2600" dirty="0" err="1" smtClean="0"/>
              <a:t>penting</a:t>
            </a:r>
            <a:endParaRPr lang="en-US" sz="26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 err="1" smtClean="0"/>
              <a:t>Berisi</a:t>
            </a:r>
            <a:endParaRPr lang="en-US" sz="26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/>
              <a:t>Uraian</a:t>
            </a:r>
            <a:r>
              <a:rPr lang="en-US" sz="2600" dirty="0" smtClean="0"/>
              <a:t> </a:t>
            </a:r>
            <a:r>
              <a:rPr lang="en-US" sz="2600" dirty="0" err="1" smtClean="0"/>
              <a:t>singkat</a:t>
            </a:r>
            <a:r>
              <a:rPr lang="en-US" sz="2600" dirty="0" smtClean="0"/>
              <a:t> </a:t>
            </a:r>
            <a:r>
              <a:rPr lang="en-US" sz="2600" dirty="0" err="1" smtClean="0"/>
              <a:t>proyek</a:t>
            </a:r>
            <a:endParaRPr lang="en-US" sz="26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/>
              <a:t>Tujuan</a:t>
            </a:r>
            <a:r>
              <a:rPr lang="en-US" sz="2600" dirty="0" smtClean="0"/>
              <a:t> </a:t>
            </a:r>
            <a:r>
              <a:rPr lang="en-US" sz="2600" dirty="0" err="1" smtClean="0"/>
              <a:t>penelitian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sasaran</a:t>
            </a:r>
            <a:endParaRPr lang="en-US" sz="26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identifikasi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r>
              <a:rPr lang="en-US" sz="2600" dirty="0" smtClean="0"/>
              <a:t> </a:t>
            </a:r>
            <a:r>
              <a:rPr lang="en-US" sz="2600" dirty="0" err="1" smtClean="0"/>
              <a:t>penting</a:t>
            </a:r>
            <a:endParaRPr lang="en-US" sz="26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/>
              <a:t>Ruang</a:t>
            </a:r>
            <a:r>
              <a:rPr lang="en-US" sz="2600" dirty="0" smtClean="0"/>
              <a:t> </a:t>
            </a:r>
            <a:r>
              <a:rPr lang="en-US" sz="2600" dirty="0" err="1" smtClean="0"/>
              <a:t>lingkup</a:t>
            </a:r>
            <a:r>
              <a:rPr lang="en-US" sz="2600" dirty="0" smtClean="0"/>
              <a:t> </a:t>
            </a:r>
            <a:r>
              <a:rPr lang="en-US" sz="2600" dirty="0" err="1" smtClean="0"/>
              <a:t>penelitian</a:t>
            </a:r>
            <a:endParaRPr lang="en-US" sz="26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/>
              <a:t>Metodologi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hasil</a:t>
            </a:r>
            <a:r>
              <a:rPr lang="en-US" sz="2600" dirty="0" smtClean="0"/>
              <a:t> </a:t>
            </a:r>
            <a:r>
              <a:rPr lang="en-US" sz="2600" dirty="0" err="1" smtClean="0"/>
              <a:t>penelitian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373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ANDAL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err="1" smtClean="0"/>
              <a:t>Kriteria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r>
              <a:rPr lang="en-US" sz="2600" dirty="0" smtClean="0"/>
              <a:t> </a:t>
            </a:r>
            <a:r>
              <a:rPr lang="en-US" sz="2600" dirty="0" err="1" smtClean="0"/>
              <a:t>penting</a:t>
            </a:r>
            <a:endParaRPr lang="en-US" sz="2600" dirty="0" smtClean="0"/>
          </a:p>
          <a:p>
            <a:pPr lvl="1"/>
            <a:r>
              <a:rPr lang="en-US" sz="2600" dirty="0" err="1" smtClean="0"/>
              <a:t>Jumlah</a:t>
            </a:r>
            <a:r>
              <a:rPr lang="en-US" sz="2600" dirty="0" smtClean="0"/>
              <a:t> </a:t>
            </a:r>
            <a:r>
              <a:rPr lang="en-US" sz="2600" dirty="0" err="1" smtClean="0"/>
              <a:t>penduduk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terkena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endParaRPr lang="en-US" sz="2600" dirty="0" smtClean="0"/>
          </a:p>
          <a:p>
            <a:pPr lvl="1"/>
            <a:r>
              <a:rPr lang="en-US" sz="2600" dirty="0" err="1" smtClean="0"/>
              <a:t>Luas</a:t>
            </a:r>
            <a:r>
              <a:rPr lang="en-US" sz="2600" dirty="0" smtClean="0"/>
              <a:t> </a:t>
            </a:r>
            <a:r>
              <a:rPr lang="en-US" sz="2600" dirty="0" err="1" smtClean="0"/>
              <a:t>wilayah</a:t>
            </a:r>
            <a:r>
              <a:rPr lang="en-US" sz="2600" dirty="0" smtClean="0"/>
              <a:t> </a:t>
            </a:r>
            <a:r>
              <a:rPr lang="en-US" sz="2600" dirty="0" err="1" smtClean="0"/>
              <a:t>persebaran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endParaRPr lang="en-US" sz="2600" dirty="0" smtClean="0"/>
          </a:p>
          <a:p>
            <a:pPr lvl="1"/>
            <a:r>
              <a:rPr lang="en-US" sz="2600" dirty="0" err="1" smtClean="0"/>
              <a:t>Lamanya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r>
              <a:rPr lang="en-US" sz="2600" dirty="0" smtClean="0"/>
              <a:t> </a:t>
            </a:r>
            <a:r>
              <a:rPr lang="en-US" sz="2600" dirty="0" err="1" smtClean="0"/>
              <a:t>berlangsung</a:t>
            </a:r>
            <a:endParaRPr lang="en-US" sz="2600" dirty="0" smtClean="0"/>
          </a:p>
          <a:p>
            <a:pPr lvl="1"/>
            <a:r>
              <a:rPr lang="en-US" sz="2600" dirty="0" err="1" smtClean="0"/>
              <a:t>Intensitas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endParaRPr lang="en-US" sz="2600" dirty="0" smtClean="0"/>
          </a:p>
          <a:p>
            <a:pPr lvl="1"/>
            <a:r>
              <a:rPr lang="en-US" sz="2600" dirty="0" err="1" smtClean="0"/>
              <a:t>Banyaknya</a:t>
            </a:r>
            <a:r>
              <a:rPr lang="en-US" sz="2600" dirty="0" smtClean="0"/>
              <a:t> </a:t>
            </a:r>
            <a:r>
              <a:rPr lang="en-US" sz="2600" dirty="0" err="1" smtClean="0"/>
              <a:t>komponen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terkena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endParaRPr lang="en-US" sz="2600" dirty="0" smtClean="0"/>
          </a:p>
          <a:p>
            <a:pPr lvl="1"/>
            <a:r>
              <a:rPr lang="en-US" sz="2600" dirty="0" err="1" smtClean="0"/>
              <a:t>Sifat</a:t>
            </a:r>
            <a:r>
              <a:rPr lang="en-US" sz="2600" dirty="0" smtClean="0"/>
              <a:t> </a:t>
            </a:r>
            <a:r>
              <a:rPr lang="en-US" sz="2600" dirty="0" err="1" smtClean="0"/>
              <a:t>kumulatif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endParaRPr lang="en-US" sz="2600" dirty="0" smtClean="0"/>
          </a:p>
          <a:p>
            <a:pPr lvl="1"/>
            <a:r>
              <a:rPr lang="en-US" sz="2600" dirty="0" err="1" smtClean="0"/>
              <a:t>Reversibilitas</a:t>
            </a:r>
            <a:r>
              <a:rPr lang="en-US" sz="2600" dirty="0" smtClean="0"/>
              <a:t> /</a:t>
            </a:r>
            <a:r>
              <a:rPr lang="en-US" sz="2600" dirty="0" err="1" smtClean="0"/>
              <a:t>irreversibilitas</a:t>
            </a:r>
            <a:r>
              <a:rPr lang="en-US" sz="2600" dirty="0" smtClean="0"/>
              <a:t>  </a:t>
            </a:r>
            <a:r>
              <a:rPr lang="en-US" sz="2600" dirty="0" err="1" smtClean="0"/>
              <a:t>akibat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r>
              <a:rPr lang="en-US" sz="2600" dirty="0" smtClean="0"/>
              <a:t>.</a:t>
            </a:r>
          </a:p>
          <a:p>
            <a:pPr lvl="1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865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Penyusunan RPL dan RKL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 err="1" smtClean="0"/>
              <a:t>Pengelolaan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r>
              <a:rPr lang="en-US" sz="2600" dirty="0" smtClean="0"/>
              <a:t> 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endParaRPr lang="en-US" sz="26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/>
              <a:t>Pengelolaan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endParaRPr lang="en-US" sz="26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/>
              <a:t>Pemantauan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endParaRPr lang="en-US" sz="26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6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 err="1" smtClean="0"/>
              <a:t>Penanganan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endParaRPr lang="en-US" sz="26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sesuai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ditangani</a:t>
            </a:r>
            <a:endParaRPr lang="en-US" sz="26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6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 err="1" smtClean="0"/>
              <a:t>Pemantauan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endParaRPr lang="en-US" sz="26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Audit </a:t>
            </a:r>
            <a:r>
              <a:rPr lang="en-US" sz="2600" dirty="0" err="1" smtClean="0"/>
              <a:t>lingkungan</a:t>
            </a:r>
            <a:r>
              <a:rPr lang="en-US" sz="2600" dirty="0" smtClean="0"/>
              <a:t> </a:t>
            </a: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dirty="0" err="1" smtClean="0">
                <a:sym typeface="Wingdings" pitchFamily="2" charset="2"/>
              </a:rPr>
              <a:t>hasil</a:t>
            </a:r>
            <a:r>
              <a:rPr lang="en-US" sz="2600" dirty="0" smtClean="0">
                <a:sym typeface="Wingdings" pitchFamily="2" charset="2"/>
              </a:rPr>
              <a:t> RPL </a:t>
            </a:r>
            <a:r>
              <a:rPr lang="en-US" sz="2600" dirty="0" err="1" smtClean="0">
                <a:sym typeface="Wingdings" pitchFamily="2" charset="2"/>
              </a:rPr>
              <a:t>dan</a:t>
            </a:r>
            <a:r>
              <a:rPr lang="en-US" sz="2600" dirty="0" smtClean="0">
                <a:sym typeface="Wingdings" pitchFamily="2" charset="2"/>
              </a:rPr>
              <a:t> RKL yang </a:t>
            </a:r>
            <a:r>
              <a:rPr lang="en-US" sz="2600" dirty="0" err="1" smtClean="0">
                <a:sym typeface="Wingdings" pitchFamily="2" charset="2"/>
              </a:rPr>
              <a:t>disempurnakan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7680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53E92-F5BE-4326-9327-1659BEDDBE88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"/>
            <a:ext cx="853440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RENCANA PENGELOLAAN </a:t>
            </a:r>
            <a:r>
              <a:rPr lang="en-US" sz="2800" dirty="0" err="1" smtClean="0"/>
              <a:t>dan</a:t>
            </a:r>
            <a:r>
              <a:rPr lang="en-US" sz="2800" dirty="0" smtClean="0"/>
              <a:t> PEMANTAUAN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838200"/>
            <a:ext cx="8686800" cy="5486400"/>
          </a:xfrm>
        </p:spPr>
        <p:txBody>
          <a:bodyPr>
            <a:noAutofit/>
          </a:bodyPr>
          <a:lstStyle/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1. RKL</a:t>
            </a:r>
          </a:p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lphaL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dikelola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negatif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positif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penting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potensial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negatif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postif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penting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lphaL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Objek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dikelola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sumber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utama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hulu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primer),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dampak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terjadi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berubah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lphaL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Alat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cara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pengelolaan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</a:t>
            </a:r>
          </a:p>
          <a:p>
            <a:pPr marL="1371600" indent="-685800" algn="l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Teknologi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layak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ramah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lingkungan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marL="1371600" indent="-685800" algn="l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Sosial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Ekonomi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perhatikan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kondisi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setempat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gunakan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pengelolaan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ekonomis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marL="1371600" indent="-685800" algn="l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Kelembagaan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sistem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organisasi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internal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kemitraan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lphaLcPeriod" startAt="4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Waktu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Pengelolaan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sesuai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kegiatan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defRPr/>
            </a:pP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defRPr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2. RPL</a:t>
            </a:r>
          </a:p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lphaL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Komponen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dipantau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semua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komponen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dikelola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lphaL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Objek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dipantau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alat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cara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pengelolaan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lingkungan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terkena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dampak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685800" indent="-685800" algn="l" eaLnBrk="1" hangingPunct="1">
              <a:buClr>
                <a:schemeClr val="tx1"/>
              </a:buClr>
              <a:buFont typeface="Wingdings" pitchFamily="2" charset="2"/>
              <a:buAutoNum type="alphaL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Waktu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pemantauan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sesuai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kegiatan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munculnya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dampak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61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AMDAL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 smtClean="0"/>
              <a:t>Dasar</a:t>
            </a:r>
            <a:r>
              <a:rPr lang="en-US" sz="2600" dirty="0" smtClean="0"/>
              <a:t> </a:t>
            </a:r>
            <a:r>
              <a:rPr lang="en-US" sz="2600" dirty="0" err="1" smtClean="0"/>
              <a:t>hukum</a:t>
            </a:r>
            <a:r>
              <a:rPr lang="en-US" sz="2600" dirty="0" smtClean="0"/>
              <a:t> </a:t>
            </a:r>
          </a:p>
          <a:p>
            <a:pPr lvl="1"/>
            <a:r>
              <a:rPr lang="en-US" sz="2600" dirty="0" smtClean="0"/>
              <a:t>UU </a:t>
            </a:r>
            <a:r>
              <a:rPr lang="en-US" sz="2600" dirty="0" err="1" smtClean="0"/>
              <a:t>Nomor</a:t>
            </a:r>
            <a:r>
              <a:rPr lang="en-US" sz="2600" dirty="0" smtClean="0"/>
              <a:t> 23 </a:t>
            </a:r>
            <a:r>
              <a:rPr lang="en-US" sz="2600" dirty="0" err="1" smtClean="0"/>
              <a:t>tahun</a:t>
            </a:r>
            <a:r>
              <a:rPr lang="en-US" sz="2600" dirty="0" smtClean="0"/>
              <a:t> 1997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Pengelolaan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r>
              <a:rPr lang="en-US" sz="2600" dirty="0" smtClean="0"/>
              <a:t> </a:t>
            </a:r>
            <a:r>
              <a:rPr lang="en-US" sz="2600" dirty="0" err="1" smtClean="0"/>
              <a:t>Hidup</a:t>
            </a:r>
            <a:r>
              <a:rPr lang="en-US" sz="2600" dirty="0" smtClean="0"/>
              <a:t>.     </a:t>
            </a:r>
          </a:p>
          <a:p>
            <a:pPr lvl="1"/>
            <a:r>
              <a:rPr lang="en-US" sz="2600" dirty="0" smtClean="0"/>
              <a:t>PP </a:t>
            </a:r>
            <a:r>
              <a:rPr lang="en-US" sz="2600" dirty="0" err="1" smtClean="0"/>
              <a:t>Nomor</a:t>
            </a:r>
            <a:r>
              <a:rPr lang="en-US" sz="2600" dirty="0" smtClean="0"/>
              <a:t> 27 </a:t>
            </a:r>
            <a:r>
              <a:rPr lang="en-US" sz="2600" dirty="0" err="1" smtClean="0"/>
              <a:t>tahun</a:t>
            </a:r>
            <a:r>
              <a:rPr lang="en-US" sz="2600" dirty="0" smtClean="0"/>
              <a:t> 1999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AMDAL     </a:t>
            </a:r>
          </a:p>
          <a:p>
            <a:pPr lvl="1"/>
            <a:r>
              <a:rPr lang="en-US" sz="2600" dirty="0" err="1" smtClean="0"/>
              <a:t>Kep</a:t>
            </a:r>
            <a:r>
              <a:rPr lang="en-US" sz="2600" dirty="0" smtClean="0"/>
              <a:t>. MENLH </a:t>
            </a:r>
            <a:r>
              <a:rPr lang="en-US" sz="2600" dirty="0" err="1" smtClean="0"/>
              <a:t>Nomor</a:t>
            </a:r>
            <a:r>
              <a:rPr lang="en-US" sz="2600" dirty="0" smtClean="0"/>
              <a:t> 03 </a:t>
            </a:r>
            <a:r>
              <a:rPr lang="en-US" sz="2600" dirty="0" err="1" smtClean="0"/>
              <a:t>tahun</a:t>
            </a:r>
            <a:r>
              <a:rPr lang="en-US" sz="2600" dirty="0" smtClean="0"/>
              <a:t> 2001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Rencana</a:t>
            </a:r>
            <a:r>
              <a:rPr lang="en-US" sz="2600" dirty="0" smtClean="0"/>
              <a:t> Usaha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kegiatan</a:t>
            </a:r>
            <a:r>
              <a:rPr lang="en-US" sz="2600" dirty="0" smtClean="0"/>
              <a:t> </a:t>
            </a:r>
            <a:r>
              <a:rPr lang="en-US" sz="2600" dirty="0" err="1" smtClean="0"/>
              <a:t>Wajib</a:t>
            </a:r>
            <a:r>
              <a:rPr lang="en-US" sz="2600" dirty="0" smtClean="0"/>
              <a:t> AMDAL  </a:t>
            </a:r>
          </a:p>
        </p:txBody>
      </p:sp>
    </p:spTree>
    <p:extLst>
      <p:ext uri="{BB962C8B-B14F-4D97-AF65-F5344CB8AC3E}">
        <p14:creationId xmlns:p14="http://schemas.microsoft.com/office/powerpoint/2010/main" val="7832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Kelengkapan dokumen AMDAL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 smtClean="0"/>
              <a:t>Dokumen</a:t>
            </a:r>
            <a:r>
              <a:rPr lang="en-US" sz="2600" dirty="0" smtClean="0"/>
              <a:t> </a:t>
            </a:r>
            <a:r>
              <a:rPr lang="en-US" sz="2600" dirty="0" err="1" smtClean="0"/>
              <a:t>Kerangka</a:t>
            </a:r>
            <a:r>
              <a:rPr lang="en-US" sz="2600" dirty="0" smtClean="0"/>
              <a:t> </a:t>
            </a:r>
            <a:r>
              <a:rPr lang="en-US" sz="2600" dirty="0" err="1" smtClean="0"/>
              <a:t>Acuan</a:t>
            </a:r>
            <a:r>
              <a:rPr lang="en-US" sz="2600" dirty="0" smtClean="0"/>
              <a:t> </a:t>
            </a:r>
            <a:r>
              <a:rPr lang="en-US" sz="2600" dirty="0" err="1" smtClean="0"/>
              <a:t>Analisis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r>
              <a:rPr lang="en-US" sz="2600" dirty="0" smtClean="0"/>
              <a:t> </a:t>
            </a:r>
            <a:r>
              <a:rPr lang="en-US" sz="2600" dirty="0" err="1" smtClean="0"/>
              <a:t>Hidup</a:t>
            </a:r>
            <a:r>
              <a:rPr lang="en-US" sz="2600" dirty="0" smtClean="0"/>
              <a:t> (KA-ANDAL) </a:t>
            </a:r>
          </a:p>
          <a:p>
            <a:r>
              <a:rPr lang="en-US" sz="2600" dirty="0" err="1" smtClean="0"/>
              <a:t>Dokumen</a:t>
            </a:r>
            <a:r>
              <a:rPr lang="en-US" sz="2600" dirty="0" smtClean="0"/>
              <a:t> </a:t>
            </a:r>
            <a:r>
              <a:rPr lang="en-US" sz="2600" dirty="0" err="1" smtClean="0"/>
              <a:t>Analisis</a:t>
            </a:r>
            <a:r>
              <a:rPr lang="en-US" sz="2600" dirty="0" smtClean="0"/>
              <a:t> </a:t>
            </a:r>
            <a:r>
              <a:rPr lang="en-US" sz="2600" dirty="0" err="1" smtClean="0"/>
              <a:t>Dampak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r>
              <a:rPr lang="en-US" sz="2600" dirty="0" smtClean="0"/>
              <a:t> </a:t>
            </a:r>
            <a:r>
              <a:rPr lang="en-US" sz="2600" dirty="0" err="1" smtClean="0"/>
              <a:t>Hidup</a:t>
            </a:r>
            <a:r>
              <a:rPr lang="en-US" sz="2600" dirty="0" smtClean="0"/>
              <a:t> (ANDAL) </a:t>
            </a:r>
          </a:p>
          <a:p>
            <a:r>
              <a:rPr lang="en-US" sz="2600" dirty="0" err="1" smtClean="0"/>
              <a:t>Dokumen</a:t>
            </a:r>
            <a:r>
              <a:rPr lang="en-US" sz="2600" dirty="0" smtClean="0"/>
              <a:t> </a:t>
            </a:r>
            <a:r>
              <a:rPr lang="en-US" sz="2600" dirty="0" err="1" smtClean="0"/>
              <a:t>Rencana</a:t>
            </a:r>
            <a:r>
              <a:rPr lang="en-US" sz="2600" dirty="0" smtClean="0"/>
              <a:t> </a:t>
            </a:r>
            <a:r>
              <a:rPr lang="en-US" sz="2600" dirty="0" err="1" smtClean="0"/>
              <a:t>Pengelolaan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r>
              <a:rPr lang="en-US" sz="2600" dirty="0" smtClean="0"/>
              <a:t> </a:t>
            </a:r>
            <a:r>
              <a:rPr lang="en-US" sz="2600" dirty="0" err="1" smtClean="0"/>
              <a:t>Hidup</a:t>
            </a:r>
            <a:r>
              <a:rPr lang="en-US" sz="2600" dirty="0" smtClean="0"/>
              <a:t> (RKL) </a:t>
            </a:r>
          </a:p>
          <a:p>
            <a:r>
              <a:rPr lang="en-US" sz="2600" dirty="0" err="1" smtClean="0"/>
              <a:t>Dokumen</a:t>
            </a:r>
            <a:r>
              <a:rPr lang="en-US" sz="2600" dirty="0" smtClean="0"/>
              <a:t> </a:t>
            </a:r>
            <a:r>
              <a:rPr lang="en-US" sz="2600" dirty="0" err="1" smtClean="0"/>
              <a:t>Rencana</a:t>
            </a:r>
            <a:r>
              <a:rPr lang="en-US" sz="2600" dirty="0" smtClean="0"/>
              <a:t> </a:t>
            </a:r>
            <a:r>
              <a:rPr lang="en-US" sz="2600" dirty="0" err="1" smtClean="0"/>
              <a:t>Pemantauan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r>
              <a:rPr lang="en-US" sz="2600" dirty="0" smtClean="0"/>
              <a:t> </a:t>
            </a:r>
            <a:r>
              <a:rPr lang="en-US" sz="2600" dirty="0" err="1" smtClean="0"/>
              <a:t>Hidup</a:t>
            </a:r>
            <a:r>
              <a:rPr lang="en-US" sz="2600" dirty="0" smtClean="0"/>
              <a:t> (RPL) </a:t>
            </a:r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07623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Penilaian AMDAL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 err="1" smtClean="0"/>
              <a:t>Prosedur</a:t>
            </a:r>
            <a:r>
              <a:rPr lang="en-US" sz="2600" dirty="0" smtClean="0"/>
              <a:t> </a:t>
            </a:r>
          </a:p>
          <a:p>
            <a:pPr marL="548640" lvl="2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 err="1" smtClean="0"/>
              <a:t>Surat</a:t>
            </a:r>
            <a:r>
              <a:rPr lang="en-US" sz="2600" dirty="0" smtClean="0"/>
              <a:t> </a:t>
            </a:r>
            <a:r>
              <a:rPr lang="en-US" sz="2600" dirty="0" err="1" smtClean="0"/>
              <a:t>permohonan</a:t>
            </a:r>
            <a:r>
              <a:rPr lang="en-US" sz="2600" dirty="0" smtClean="0"/>
              <a:t> </a:t>
            </a:r>
            <a:r>
              <a:rPr lang="en-US" sz="2600" dirty="0" err="1" smtClean="0"/>
              <a:t>penilaian</a:t>
            </a:r>
            <a:r>
              <a:rPr lang="en-US" sz="2600" dirty="0" smtClean="0"/>
              <a:t> KA-ANDAL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pemrakarsa</a:t>
            </a:r>
            <a:r>
              <a:rPr lang="en-US" sz="2600" dirty="0" smtClean="0"/>
              <a:t> </a:t>
            </a:r>
            <a:r>
              <a:rPr lang="en-US" sz="2600" dirty="0" err="1" smtClean="0"/>
              <a:t>kegiatan</a:t>
            </a:r>
            <a:r>
              <a:rPr lang="en-US" sz="2600" dirty="0" smtClean="0"/>
              <a:t>     </a:t>
            </a:r>
          </a:p>
          <a:p>
            <a:pPr marL="548640" lvl="2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 err="1" smtClean="0"/>
              <a:t>Rapat</a:t>
            </a:r>
            <a:r>
              <a:rPr lang="en-US" sz="2600" dirty="0" smtClean="0"/>
              <a:t> </a:t>
            </a:r>
            <a:r>
              <a:rPr lang="en-US" sz="2600" dirty="0" err="1" smtClean="0"/>
              <a:t>komisi</a:t>
            </a:r>
            <a:r>
              <a:rPr lang="en-US" sz="2600" dirty="0" smtClean="0"/>
              <a:t> AMDAL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keputusan</a:t>
            </a:r>
            <a:r>
              <a:rPr lang="en-US" sz="2600" dirty="0" smtClean="0"/>
              <a:t>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penilaian</a:t>
            </a:r>
            <a:r>
              <a:rPr lang="en-US" sz="2600" dirty="0" smtClean="0"/>
              <a:t> KA-ANDAL     </a:t>
            </a:r>
          </a:p>
          <a:p>
            <a:pPr marL="548640" lvl="2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 err="1" smtClean="0"/>
              <a:t>Surat</a:t>
            </a:r>
            <a:r>
              <a:rPr lang="en-US" sz="2600" dirty="0" smtClean="0"/>
              <a:t> </a:t>
            </a:r>
            <a:r>
              <a:rPr lang="en-US" sz="2600" dirty="0" err="1" smtClean="0"/>
              <a:t>permohonan</a:t>
            </a:r>
            <a:r>
              <a:rPr lang="en-US" sz="2600" dirty="0" smtClean="0"/>
              <a:t> </a:t>
            </a:r>
            <a:r>
              <a:rPr lang="en-US" sz="2600" dirty="0" err="1" smtClean="0"/>
              <a:t>penilaian</a:t>
            </a:r>
            <a:r>
              <a:rPr lang="en-US" sz="2600" dirty="0" smtClean="0"/>
              <a:t> ANDAL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pemrakarsa</a:t>
            </a:r>
            <a:r>
              <a:rPr lang="en-US" sz="2600" dirty="0" smtClean="0"/>
              <a:t>     </a:t>
            </a:r>
          </a:p>
          <a:p>
            <a:pPr marL="548640" lvl="2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 err="1" smtClean="0"/>
              <a:t>Rapat</a:t>
            </a:r>
            <a:r>
              <a:rPr lang="en-US" sz="2600" dirty="0" smtClean="0"/>
              <a:t> </a:t>
            </a:r>
            <a:r>
              <a:rPr lang="en-US" sz="2600" dirty="0" err="1" smtClean="0"/>
              <a:t>komisi</a:t>
            </a:r>
            <a:r>
              <a:rPr lang="en-US" sz="2600" dirty="0" smtClean="0"/>
              <a:t> AMDAL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keputusan</a:t>
            </a:r>
            <a:r>
              <a:rPr lang="en-US" sz="2600" dirty="0" smtClean="0"/>
              <a:t>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penilaian</a:t>
            </a:r>
            <a:r>
              <a:rPr lang="en-US" sz="2600" dirty="0" smtClean="0"/>
              <a:t> ANDAL, RKL </a:t>
            </a:r>
            <a:r>
              <a:rPr lang="en-US" sz="2600" dirty="0" err="1" smtClean="0"/>
              <a:t>dan</a:t>
            </a:r>
            <a:r>
              <a:rPr lang="en-US" sz="2600" dirty="0" smtClean="0"/>
              <a:t> RPL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1974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549275"/>
            <a:ext cx="8229600" cy="4826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3200" b="1">
                <a:solidFill>
                  <a:srgbClr val="000066"/>
                </a:solidFill>
                <a:latin typeface="Calibri" pitchFamily="34" charset="0"/>
              </a:rPr>
              <a:t>PERUBAHAN LINGKUNGAN</a:t>
            </a:r>
            <a:endParaRPr lang="id-ID" sz="32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484313"/>
            <a:ext cx="7772400" cy="458787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lnSpc>
                <a:spcPct val="95000"/>
              </a:lnSpc>
              <a:spcBef>
                <a:spcPct val="10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Perubahan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struktur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ekosistem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secara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permanen</a:t>
            </a:r>
            <a:endParaRPr lang="en-US" sz="2400" kern="0" dirty="0">
              <a:solidFill>
                <a:srgbClr val="000000"/>
              </a:solidFill>
              <a:latin typeface="+mj-lt"/>
            </a:endParaRPr>
          </a:p>
          <a:p>
            <a:pPr lvl="1" eaLnBrk="1" fontAlgn="auto" hangingPunct="1">
              <a:lnSpc>
                <a:spcPct val="95000"/>
              </a:lnSpc>
              <a:spcBef>
                <a:spcPct val="10000"/>
              </a:spcBef>
              <a:spcAft>
                <a:spcPts val="0"/>
              </a:spcAft>
              <a:buSzPct val="125000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Misal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:</a:t>
            </a:r>
            <a:r>
              <a:rPr lang="id-ID" sz="2400" kern="0" dirty="0">
                <a:solidFill>
                  <a:srgbClr val="000000"/>
                </a:solidFill>
                <a:latin typeface="+mj-lt"/>
              </a:rPr>
              <a:t> H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utan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menjadi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sawah</a:t>
            </a:r>
            <a:endParaRPr lang="en-US" sz="2400" kern="0" dirty="0">
              <a:solidFill>
                <a:srgbClr val="000000"/>
              </a:solidFill>
              <a:latin typeface="+mj-lt"/>
            </a:endParaRPr>
          </a:p>
          <a:p>
            <a:pPr marL="1168400" lvl="3" eaLnBrk="1" fontAlgn="auto" hangingPunct="1">
              <a:lnSpc>
                <a:spcPct val="95000"/>
              </a:lnSpc>
              <a:spcBef>
                <a:spcPct val="10000"/>
              </a:spcBef>
              <a:spcAft>
                <a:spcPts val="0"/>
              </a:spcAft>
              <a:buSzPct val="125000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Hutan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bakau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menjadi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tambak</a:t>
            </a:r>
            <a:endParaRPr lang="en-US" sz="2400" kern="0" dirty="0">
              <a:solidFill>
                <a:srgbClr val="000000"/>
              </a:solidFill>
              <a:latin typeface="+mj-lt"/>
            </a:endParaRPr>
          </a:p>
          <a:p>
            <a:pPr eaLnBrk="1" fontAlgn="auto" hangingPunct="1">
              <a:lnSpc>
                <a:spcPct val="95000"/>
              </a:lnSpc>
              <a:spcBef>
                <a:spcPct val="40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Penambahan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unsur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baru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secara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berlebihan</a:t>
            </a:r>
            <a:endParaRPr lang="en-US" sz="2400" kern="0" dirty="0">
              <a:solidFill>
                <a:srgbClr val="000000"/>
              </a:solidFill>
              <a:latin typeface="+mj-lt"/>
            </a:endParaRPr>
          </a:p>
          <a:p>
            <a:pPr marL="444500" eaLnBrk="1" fontAlgn="auto" hangingPunct="1">
              <a:lnSpc>
                <a:spcPct val="95000"/>
              </a:lnSpc>
              <a:spcBef>
                <a:spcPct val="10000"/>
              </a:spcBef>
              <a:spcAft>
                <a:spcPts val="0"/>
              </a:spcAft>
              <a:buSzPct val="125000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Misal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: </a:t>
            </a:r>
            <a:r>
              <a:rPr lang="id-ID" sz="2400" kern="0" dirty="0">
                <a:solidFill>
                  <a:srgbClr val="000000"/>
                </a:solidFill>
                <a:latin typeface="+mj-lt"/>
              </a:rPr>
              <a:t>P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encemaran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udara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atau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air</a:t>
            </a:r>
          </a:p>
          <a:p>
            <a:pPr eaLnBrk="1" fontAlgn="auto" hangingPunct="1">
              <a:lnSpc>
                <a:spcPct val="95000"/>
              </a:lnSpc>
              <a:spcBef>
                <a:spcPct val="40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Pengambilan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sumberdaya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alam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secara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berlebihan</a:t>
            </a:r>
            <a:endParaRPr lang="en-US" sz="2400" kern="0" dirty="0">
              <a:solidFill>
                <a:srgbClr val="000000"/>
              </a:solidFill>
              <a:latin typeface="+mj-lt"/>
            </a:endParaRPr>
          </a:p>
          <a:p>
            <a:pPr marL="444500" eaLnBrk="1" fontAlgn="auto" hangingPunct="1">
              <a:lnSpc>
                <a:spcPct val="95000"/>
              </a:lnSpc>
              <a:spcBef>
                <a:spcPct val="10000"/>
              </a:spcBef>
              <a:spcAft>
                <a:spcPts val="0"/>
              </a:spcAft>
              <a:buSzPct val="125000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Misal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: </a:t>
            </a:r>
            <a:r>
              <a:rPr lang="id-ID" sz="2400" kern="0" dirty="0">
                <a:solidFill>
                  <a:srgbClr val="000000"/>
                </a:solidFill>
                <a:latin typeface="+mj-lt"/>
              </a:rPr>
              <a:t>P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enangkapan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ikan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(overfishing)</a:t>
            </a:r>
            <a:endParaRPr lang="id-ID" sz="2400" kern="0" dirty="0">
              <a:solidFill>
                <a:srgbClr val="000000"/>
              </a:solidFill>
              <a:latin typeface="+mj-lt"/>
            </a:endParaRPr>
          </a:p>
          <a:p>
            <a:pPr marL="1168400" eaLnBrk="1" fontAlgn="auto" hangingPunct="1">
              <a:lnSpc>
                <a:spcPct val="95000"/>
              </a:lnSpc>
              <a:spcBef>
                <a:spcPct val="10000"/>
              </a:spcBef>
              <a:spcAft>
                <a:spcPts val="0"/>
              </a:spcAft>
              <a:buSzPct val="125000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Penambangan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batukapur</a:t>
            </a:r>
            <a:endParaRPr lang="en-US" sz="2400" kern="0" dirty="0">
              <a:solidFill>
                <a:srgbClr val="000000"/>
              </a:solidFill>
              <a:latin typeface="+mj-lt"/>
            </a:endParaRPr>
          </a:p>
          <a:p>
            <a:pPr eaLnBrk="1" fontAlgn="auto" hangingPunct="1">
              <a:lnSpc>
                <a:spcPct val="95000"/>
              </a:lnSpc>
              <a:spcBef>
                <a:spcPct val="40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Dinamika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populasi</a:t>
            </a:r>
            <a:endParaRPr lang="en-US" sz="2400" kern="0" dirty="0">
              <a:solidFill>
                <a:srgbClr val="000000"/>
              </a:solidFill>
              <a:latin typeface="+mj-lt"/>
            </a:endParaRPr>
          </a:p>
          <a:p>
            <a:pPr marL="444500" eaLnBrk="1" fontAlgn="auto" hangingPunct="1">
              <a:lnSpc>
                <a:spcPct val="95000"/>
              </a:lnSpc>
              <a:spcBef>
                <a:spcPct val="10000"/>
              </a:spcBef>
              <a:spcAft>
                <a:spcPts val="0"/>
              </a:spcAft>
              <a:buSzPct val="125000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Misal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: </a:t>
            </a:r>
            <a:r>
              <a:rPr lang="id-ID" sz="2400" kern="0" dirty="0">
                <a:solidFill>
                  <a:srgbClr val="000000"/>
                </a:solidFill>
                <a:latin typeface="+mj-lt"/>
              </a:rPr>
              <a:t>P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erubahan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perilaku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sosial</a:t>
            </a:r>
            <a:endParaRPr lang="en-US" sz="2400" kern="0" dirty="0">
              <a:solidFill>
                <a:srgbClr val="000000"/>
              </a:solidFill>
              <a:latin typeface="+mj-lt"/>
            </a:endParaRPr>
          </a:p>
          <a:p>
            <a:pPr marL="1168400" eaLnBrk="1" fontAlgn="auto" hangingPunct="1">
              <a:lnSpc>
                <a:spcPct val="95000"/>
              </a:lnSpc>
              <a:spcBef>
                <a:spcPct val="10000"/>
              </a:spcBef>
              <a:spcAft>
                <a:spcPts val="0"/>
              </a:spcAft>
              <a:buSzPct val="125000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Pertambahan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penduduk</a:t>
            </a:r>
            <a:endParaRPr lang="en-US" sz="2400" kern="0" dirty="0">
              <a:solidFill>
                <a:srgbClr val="000000"/>
              </a:solidFill>
              <a:latin typeface="+mj-lt"/>
            </a:endParaRPr>
          </a:p>
          <a:p>
            <a:pPr marL="1168400" eaLnBrk="1" fontAlgn="auto" hangingPunct="1">
              <a:lnSpc>
                <a:spcPct val="95000"/>
              </a:lnSpc>
              <a:spcBef>
                <a:spcPct val="10000"/>
              </a:spcBef>
              <a:spcAft>
                <a:spcPts val="0"/>
              </a:spcAft>
              <a:buSzPct val="125000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Perubahan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populasi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spesies</a:t>
            </a:r>
            <a:endParaRPr lang="en-US" sz="2400" kern="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01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549275"/>
            <a:ext cx="8229600" cy="4826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3200" b="1">
                <a:solidFill>
                  <a:srgbClr val="000066"/>
                </a:solidFill>
                <a:latin typeface="Calibri" pitchFamily="34" charset="0"/>
              </a:rPr>
              <a:t>PERUBAHAN LINGKUNGAN</a:t>
            </a:r>
            <a:endParaRPr lang="id-ID" sz="32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9900" y="1414463"/>
            <a:ext cx="7959725" cy="265747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lnSpc>
                <a:spcPct val="95000"/>
              </a:lnSpc>
              <a:spcBef>
                <a:spcPct val="40000"/>
              </a:spcBef>
              <a:spcAft>
                <a:spcPts val="0"/>
              </a:spcAft>
              <a:buSzPct val="125000"/>
              <a:defRPr/>
            </a:pPr>
            <a:r>
              <a:rPr lang="id-ID" sz="2400" u="sng" kern="0" dirty="0">
                <a:solidFill>
                  <a:srgbClr val="000000"/>
                </a:solidFill>
                <a:latin typeface="+mj-lt"/>
              </a:rPr>
              <a:t>Terjadi Secara :</a:t>
            </a:r>
          </a:p>
          <a:p>
            <a:pPr marL="355600" indent="-355600" eaLnBrk="1" fontAlgn="auto" hangingPunct="1">
              <a:lnSpc>
                <a:spcPct val="95000"/>
              </a:lnSpc>
              <a:spcBef>
                <a:spcPct val="40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Mendadak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tanpa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dapat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diperkirakan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atau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diduga</a:t>
            </a:r>
            <a:endParaRPr lang="en-US" sz="2400" kern="0" dirty="0">
              <a:solidFill>
                <a:srgbClr val="000000"/>
              </a:solidFill>
              <a:latin typeface="+mj-lt"/>
            </a:endParaRPr>
          </a:p>
          <a:p>
            <a:pPr marL="355600" indent="-355600" eaLnBrk="1" fontAlgn="auto" hangingPunct="1">
              <a:lnSpc>
                <a:spcPct val="95000"/>
              </a:lnSpc>
              <a:spcBef>
                <a:spcPct val="40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Bertahap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dalam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jangka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tertentu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dapat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diperkirakan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dan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diduga</a:t>
            </a:r>
            <a:endParaRPr lang="en-US" sz="2400" kern="0" dirty="0">
              <a:solidFill>
                <a:srgbClr val="000000"/>
              </a:solidFill>
              <a:latin typeface="+mj-lt"/>
            </a:endParaRPr>
          </a:p>
          <a:p>
            <a:pPr marL="355600" indent="-355600" eaLnBrk="1" fontAlgn="auto" hangingPunct="1">
              <a:lnSpc>
                <a:spcPct val="95000"/>
              </a:lnSpc>
              <a:spcBef>
                <a:spcPct val="40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Bertahap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dalam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jangka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waktu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tak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terbatas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hanya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dapat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diramalkan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dan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diduga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	</a:t>
            </a:r>
            <a:endParaRPr lang="id-ID" sz="2400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8313" y="4500563"/>
            <a:ext cx="7559675" cy="1671637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lnSpc>
                <a:spcPct val="95000"/>
              </a:lnSpc>
              <a:spcBef>
                <a:spcPct val="40000"/>
              </a:spcBef>
              <a:spcAft>
                <a:spcPts val="0"/>
              </a:spcAft>
              <a:buSzPct val="125000"/>
              <a:defRPr/>
            </a:pPr>
            <a:r>
              <a:rPr lang="id-ID" sz="2400" u="sng" kern="0" dirty="0">
                <a:solidFill>
                  <a:srgbClr val="000000"/>
                </a:solidFill>
                <a:latin typeface="+mj-lt"/>
              </a:rPr>
              <a:t>Terjadi Oleh :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 </a:t>
            </a:r>
            <a:endParaRPr lang="id-ID" sz="2400" kern="0" dirty="0">
              <a:solidFill>
                <a:srgbClr val="000000"/>
              </a:solidFill>
              <a:latin typeface="+mj-lt"/>
            </a:endParaRPr>
          </a:p>
          <a:p>
            <a:pPr marL="355600" indent="-355600" eaLnBrk="1" fontAlgn="auto" hangingPunct="1">
              <a:lnSpc>
                <a:spcPct val="95000"/>
              </a:lnSpc>
              <a:spcBef>
                <a:spcPct val="40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Tindakan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atau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kegiatan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manusia</a:t>
            </a:r>
            <a:endParaRPr lang="en-US" sz="2400" kern="0" dirty="0">
              <a:solidFill>
                <a:srgbClr val="000000"/>
              </a:solidFill>
              <a:latin typeface="+mj-lt"/>
            </a:endParaRPr>
          </a:p>
          <a:p>
            <a:pPr marL="355600" indent="-355600" eaLnBrk="1" fontAlgn="auto" hangingPunct="1">
              <a:lnSpc>
                <a:spcPct val="95000"/>
              </a:lnSpc>
              <a:spcBef>
                <a:spcPct val="40000"/>
              </a:spcBef>
              <a:spcAft>
                <a:spcPts val="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sz="2400" kern="0" dirty="0">
                <a:solidFill>
                  <a:srgbClr val="000000"/>
                </a:solidFill>
                <a:latin typeface="+mj-lt"/>
              </a:rPr>
              <a:t>  Proses </a:t>
            </a:r>
            <a:r>
              <a:rPr lang="en-US" sz="2400" kern="0" dirty="0" err="1">
                <a:solidFill>
                  <a:srgbClr val="000000"/>
                </a:solidFill>
                <a:latin typeface="+mj-lt"/>
              </a:rPr>
              <a:t>alamiah</a:t>
            </a:r>
            <a:r>
              <a:rPr lang="en-US" sz="2400" kern="0" dirty="0">
                <a:solidFill>
                  <a:srgbClr val="000000"/>
                </a:solidFill>
                <a:latin typeface="+mj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2001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57188" y="357188"/>
            <a:ext cx="8072437" cy="8731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3200" b="1" noProof="1">
                <a:solidFill>
                  <a:srgbClr val="000066"/>
                </a:solidFill>
                <a:latin typeface="Calibri" pitchFamily="34" charset="0"/>
              </a:rPr>
              <a:t>PENYEBAB DAN PROSES PERUBAHAN LINGKUNGAN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4213" y="1985963"/>
            <a:ext cx="7775575" cy="3443287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2000" kern="0" noProof="1">
                <a:solidFill>
                  <a:srgbClr val="000000"/>
                </a:solidFill>
                <a:latin typeface="Trebuchet MS" pitchFamily="34" charset="0"/>
              </a:rPr>
              <a:t>                                       </a:t>
            </a:r>
            <a:r>
              <a:rPr lang="id-ID" sz="2000" kern="0" noProof="1">
                <a:solidFill>
                  <a:srgbClr val="000000"/>
                </a:solidFill>
                <a:latin typeface="Trebuchet MS" pitchFamily="34" charset="0"/>
              </a:rPr>
              <a:t>   </a:t>
            </a:r>
            <a:r>
              <a:rPr lang="en-US" sz="2000" i="1" kern="0" noProof="1">
                <a:solidFill>
                  <a:srgbClr val="000000"/>
                </a:solidFill>
                <a:latin typeface="Trebuchet MS" pitchFamily="34" charset="0"/>
              </a:rPr>
              <a:t>Penyebab Perubahan Lingkungan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2000" kern="0" noProof="1">
                <a:solidFill>
                  <a:srgbClr val="000000"/>
                </a:solidFill>
                <a:latin typeface="Trebuchet MS" pitchFamily="34" charset="0"/>
              </a:rPr>
              <a:t>                                  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2000" kern="0" noProof="1">
                <a:solidFill>
                  <a:srgbClr val="000000"/>
                </a:solidFill>
                <a:latin typeface="Trebuchet MS" pitchFamily="34" charset="0"/>
              </a:rPr>
              <a:t>                                            Proses                    Kegiatan                                                                                         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2000" kern="0" noProof="1">
                <a:solidFill>
                  <a:srgbClr val="000000"/>
                </a:solidFill>
                <a:latin typeface="Trebuchet MS" pitchFamily="34" charset="0"/>
              </a:rPr>
              <a:t>                                           Alamiah                  Tindakan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2000" kern="0" noProof="1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000" i="1" kern="0" noProof="1">
                <a:solidFill>
                  <a:schemeClr val="bg1"/>
                </a:solidFill>
                <a:latin typeface="Trebuchet MS" pitchFamily="34" charset="0"/>
              </a:rPr>
              <a:t>Proses Perubahan</a:t>
            </a:r>
            <a:r>
              <a:rPr lang="en-US" sz="2000" kern="0" noProof="1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n-US" sz="2000" kern="0" noProof="1">
                <a:solidFill>
                  <a:srgbClr val="000000"/>
                </a:solidFill>
                <a:latin typeface="Trebuchet MS" pitchFamily="34" charset="0"/>
              </a:rPr>
              <a:t>                                            Manusia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endParaRPr lang="en-US" sz="2000" kern="0" noProof="1">
              <a:solidFill>
                <a:srgbClr val="000000"/>
              </a:solidFill>
              <a:latin typeface="Trebuchet MS" pitchFamily="34" charset="0"/>
            </a:endParaRP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2000" kern="0" noProof="1">
                <a:solidFill>
                  <a:srgbClr val="000000"/>
                </a:solidFill>
                <a:latin typeface="Trebuchet MS" pitchFamily="34" charset="0"/>
              </a:rPr>
              <a:t>     Mendadak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endParaRPr lang="en-US" sz="2000" kern="0" noProof="1">
              <a:solidFill>
                <a:srgbClr val="000000"/>
              </a:solidFill>
              <a:latin typeface="Trebuchet MS" pitchFamily="34" charset="0"/>
            </a:endParaRP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2000" kern="0" noProof="1">
                <a:solidFill>
                  <a:srgbClr val="000000"/>
                </a:solidFill>
                <a:latin typeface="Trebuchet MS" pitchFamily="34" charset="0"/>
              </a:rPr>
              <a:t>     Berjangka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endParaRPr lang="en-US" sz="2000" kern="0" noProof="1">
              <a:solidFill>
                <a:srgbClr val="000000"/>
              </a:solidFill>
              <a:latin typeface="Trebuchet MS" pitchFamily="34" charset="0"/>
            </a:endParaRP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2000" kern="0" noProof="1">
                <a:solidFill>
                  <a:srgbClr val="000000"/>
                </a:solidFill>
                <a:latin typeface="Trebuchet MS" pitchFamily="34" charset="0"/>
              </a:rPr>
              <a:t>     Menerus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endParaRPr lang="en-US" sz="2000" kern="0" noProof="1">
              <a:solidFill>
                <a:srgbClr val="000000"/>
              </a:solidFill>
              <a:latin typeface="Trebuchet MS" pitchFamily="34" charset="0"/>
            </a:endParaRP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endParaRPr lang="en-US" sz="2000" i="1" kern="0" noProof="1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84213" y="3427413"/>
            <a:ext cx="7488237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4213" y="1985963"/>
            <a:ext cx="7488237" cy="3024187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84213" y="4002088"/>
            <a:ext cx="7488237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85800" y="4476750"/>
            <a:ext cx="7467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563938" y="1985963"/>
            <a:ext cx="0" cy="3024187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5726113" y="2490788"/>
            <a:ext cx="0" cy="2519362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563938" y="2490788"/>
            <a:ext cx="4608512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5727700" y="4006850"/>
            <a:ext cx="2447925" cy="468313"/>
          </a:xfrm>
          <a:prstGeom prst="rect">
            <a:avLst/>
          </a:prstGeom>
          <a:solidFill>
            <a:srgbClr val="00B0F0"/>
          </a:solidFill>
          <a:ln w="9525">
            <a:solidFill>
              <a:schemeClr val="accent3">
                <a:lumMod val="75000"/>
              </a:schemeClr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noProof="1">
                <a:solidFill>
                  <a:schemeClr val="bg1"/>
                </a:solidFill>
                <a:latin typeface="Trebuchet MS" pitchFamily="34" charset="0"/>
              </a:rPr>
              <a:t>AMDAL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00125" y="2528888"/>
            <a:ext cx="2214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i="1" noProof="1">
                <a:solidFill>
                  <a:srgbClr val="000000"/>
                </a:solidFill>
                <a:latin typeface="Trebuchet MS" pitchFamily="34" charset="0"/>
              </a:rPr>
              <a:t>Proses Preubahan</a:t>
            </a:r>
          </a:p>
        </p:txBody>
      </p:sp>
    </p:spTree>
    <p:extLst>
      <p:ext uri="{BB962C8B-B14F-4D97-AF65-F5344CB8AC3E}">
        <p14:creationId xmlns:p14="http://schemas.microsoft.com/office/powerpoint/2010/main" val="243426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28" t="34686" r="19727" b="18437"/>
          <a:stretch>
            <a:fillRect/>
          </a:stretch>
        </p:blipFill>
        <p:spPr bwMode="auto">
          <a:xfrm>
            <a:off x="533400" y="1066800"/>
            <a:ext cx="8153400" cy="5435033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28625" y="330200"/>
            <a:ext cx="7772400" cy="4826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3200" b="1" noProof="1">
                <a:solidFill>
                  <a:srgbClr val="000066"/>
                </a:solidFill>
                <a:latin typeface="Calibri" pitchFamily="34" charset="0"/>
              </a:rPr>
              <a:t>PROSES RASIONAL STUDI AMDAL</a:t>
            </a:r>
          </a:p>
        </p:txBody>
      </p:sp>
    </p:spTree>
    <p:extLst>
      <p:ext uri="{BB962C8B-B14F-4D97-AF65-F5344CB8AC3E}">
        <p14:creationId xmlns:p14="http://schemas.microsoft.com/office/powerpoint/2010/main" val="133032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0" t="33749" r="20761" b="17500"/>
          <a:stretch>
            <a:fillRect/>
          </a:stretch>
        </p:blipFill>
        <p:spPr bwMode="auto">
          <a:xfrm>
            <a:off x="608012" y="953369"/>
            <a:ext cx="7697787" cy="561888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0038" y="330200"/>
            <a:ext cx="7772400" cy="4826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>
                <a:solidFill>
                  <a:srgbClr val="000066"/>
                </a:solidFill>
                <a:latin typeface="Calibri" pitchFamily="34" charset="0"/>
              </a:rPr>
              <a:t>TATA CARA RASIONAL STUDI AMDAL</a:t>
            </a:r>
            <a:endParaRPr lang="id-ID" sz="3200" b="1">
              <a:solidFill>
                <a:srgbClr val="00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1520</Words>
  <Application>Microsoft Office PowerPoint</Application>
  <PresentationFormat>On-screen Show (4:3)</PresentationFormat>
  <Paragraphs>411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EKOLOGI DAN ILMU LINGKUNGAN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PROSEDUR AMDAL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PENYUSUNAN AMDAL</vt:lpstr>
      <vt:lpstr>Prosedur Kerja</vt:lpstr>
      <vt:lpstr>PowerPoint Presentation</vt:lpstr>
      <vt:lpstr>Penapisan</vt:lpstr>
      <vt:lpstr>PowerPoint Presentation</vt:lpstr>
      <vt:lpstr>Penapisan Dua tahap</vt:lpstr>
      <vt:lpstr>Penapisan Satu Tahap</vt:lpstr>
      <vt:lpstr>PELINGKUPAN</vt:lpstr>
      <vt:lpstr>PELINGKUPAN</vt:lpstr>
      <vt:lpstr>PELINGKUPAN</vt:lpstr>
      <vt:lpstr>PELINGKUPAN</vt:lpstr>
      <vt:lpstr>PELINGKUPAN</vt:lpstr>
      <vt:lpstr>PRAKIRAAN DAN EVALUASI DAMPAK</vt:lpstr>
      <vt:lpstr>PRAKIRAAN DAN EVALUASI DAMPAK</vt:lpstr>
      <vt:lpstr>KEGIATAN YANG DAPAT MENIMBULKAN DAMPAK BESAR DAN PENTING (Ps.3, ayat 1 PP.27/1999)</vt:lpstr>
      <vt:lpstr>TERJADINYA DAMPAK DAN PENENTUAN DAMPAK PENTING</vt:lpstr>
      <vt:lpstr>KRITERIA DAMPAK PENTING</vt:lpstr>
      <vt:lpstr>KRITERIA DAMPAK PENTING</vt:lpstr>
      <vt:lpstr>KRITERIA DAMPAK PENTING</vt:lpstr>
      <vt:lpstr>Metode Identifikasi Hal penting</vt:lpstr>
      <vt:lpstr>Kerangka Acuan</vt:lpstr>
      <vt:lpstr>ANDAL </vt:lpstr>
      <vt:lpstr>Penyusunan RPL dan RKL</vt:lpstr>
      <vt:lpstr>RENCANA PENGELOLAAN dan PEMANTAUAN</vt:lpstr>
      <vt:lpstr>Pelaporan dan penilaian AMDAL</vt:lpstr>
      <vt:lpstr>Kelengkapan dokumen AMDAL</vt:lpstr>
      <vt:lpstr>Penilaian AMDAL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 DAN ILMU LINGKUNGAN</dc:title>
  <dc:creator>Toshiba-User</dc:creator>
  <cp:lastModifiedBy>Toshiba-User</cp:lastModifiedBy>
  <cp:revision>12</cp:revision>
  <dcterms:created xsi:type="dcterms:W3CDTF">2019-06-27T16:22:15Z</dcterms:created>
  <dcterms:modified xsi:type="dcterms:W3CDTF">2019-07-01T00:41:08Z</dcterms:modified>
</cp:coreProperties>
</file>