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355" r:id="rId3"/>
    <p:sldId id="356" r:id="rId4"/>
    <p:sldId id="357" r:id="rId5"/>
    <p:sldId id="257" r:id="rId6"/>
    <p:sldId id="300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49" r:id="rId16"/>
    <p:sldId id="350" r:id="rId17"/>
    <p:sldId id="353" r:id="rId18"/>
    <p:sldId id="354" r:id="rId19"/>
    <p:sldId id="310" r:id="rId20"/>
    <p:sldId id="347" r:id="rId21"/>
    <p:sldId id="348" r:id="rId22"/>
    <p:sldId id="313" r:id="rId23"/>
    <p:sldId id="314" r:id="rId24"/>
    <p:sldId id="315" r:id="rId25"/>
    <p:sldId id="316" r:id="rId26"/>
    <p:sldId id="317" r:id="rId27"/>
    <p:sldId id="318" r:id="rId28"/>
    <p:sldId id="351" r:id="rId29"/>
    <p:sldId id="320" r:id="rId30"/>
    <p:sldId id="321" r:id="rId31"/>
    <p:sldId id="322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4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21393E-4AEA-4361-8F25-D8476E39B743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1CD7F-9D92-479C-A508-0BE76BB51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058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E90A493-5148-411F-A552-D08E9A14B4A7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d-ID" smtClean="0"/>
              <a:t>1.Individu = sebutan untuk makhluk tunggal, c/: pohon mangga, seorang manusia</a:t>
            </a:r>
          </a:p>
          <a:p>
            <a:pPr eaLnBrk="1" hangingPunct="1"/>
            <a:r>
              <a:rPr lang="id-ID" smtClean="0"/>
              <a:t>2.Populasi = sekelompok individu sejenis yang menghuni tempat dan pada waktu tertentu</a:t>
            </a:r>
          </a:p>
          <a:p>
            <a:pPr eaLnBrk="1" hangingPunct="1"/>
            <a:r>
              <a:rPr lang="id-ID" smtClean="0"/>
              <a:t>3.Komunitas = seluruh/kumpulan populasi yang menempati suatu daerah</a:t>
            </a:r>
          </a:p>
          <a:p>
            <a:pPr eaLnBrk="1" hangingPunct="1"/>
            <a:r>
              <a:rPr lang="id-ID" smtClean="0"/>
              <a:t>4.Ekosistem = kesatuan fungsional antara makhluk hidup dengan lingkungan tak hidup</a:t>
            </a:r>
          </a:p>
          <a:p>
            <a:pPr eaLnBrk="1" hangingPunct="1"/>
            <a:r>
              <a:rPr lang="id-ID" smtClean="0"/>
              <a:t>5.Biosfer = kesatuan ekosistem yang ada di alam semesta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70E-4B5F-47CC-9D65-B3D8DBDCDA0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4F31-D5F4-40F7-AD5B-45ABEBBE6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30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70E-4B5F-47CC-9D65-B3D8DBDCDA0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4F31-D5F4-40F7-AD5B-45ABEBBE6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48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70E-4B5F-47CC-9D65-B3D8DBDCDA0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4F31-D5F4-40F7-AD5B-45ABEBBE6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252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70E-4B5F-47CC-9D65-B3D8DBDCDA0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4F31-D5F4-40F7-AD5B-45ABEBBE6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26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70E-4B5F-47CC-9D65-B3D8DBDCDA0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4F31-D5F4-40F7-AD5B-45ABEBBE6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61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70E-4B5F-47CC-9D65-B3D8DBDCDA0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4F31-D5F4-40F7-AD5B-45ABEBBE6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2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70E-4B5F-47CC-9D65-B3D8DBDCDA0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4F31-D5F4-40F7-AD5B-45ABEBBE6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7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70E-4B5F-47CC-9D65-B3D8DBDCDA0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4F31-D5F4-40F7-AD5B-45ABEBBE6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286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70E-4B5F-47CC-9D65-B3D8DBDCDA0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4F31-D5F4-40F7-AD5B-45ABEBBE6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228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70E-4B5F-47CC-9D65-B3D8DBDCDA0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4F31-D5F4-40F7-AD5B-45ABEBBE6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62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70E-4B5F-47CC-9D65-B3D8DBDCDA0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4F31-D5F4-40F7-AD5B-45ABEBBE6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92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5A70E-4B5F-47CC-9D65-B3D8DBDCDA0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64F31-D5F4-40F7-AD5B-45ABEBBE6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20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7975"/>
            <a:ext cx="7772400" cy="1470025"/>
          </a:xfrm>
        </p:spPr>
        <p:txBody>
          <a:bodyPr/>
          <a:lstStyle/>
          <a:p>
            <a:r>
              <a:rPr lang="en-US" b="1" dirty="0" smtClean="0"/>
              <a:t>EKOLOGI DAN ILMU LINGKUNGAN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504" y="35052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EKOSISTEM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5295900"/>
            <a:ext cx="6400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43891" y="609600"/>
            <a:ext cx="64008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MATERI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49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7086600" cy="762000"/>
          </a:xfrm>
          <a:prstGeom prst="rect">
            <a:avLst/>
          </a:prstGeom>
          <a:solidFill>
            <a:srgbClr val="92D050">
              <a:alpha val="43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err="1" smtClean="0">
                <a:ea typeface="Tahoma" pitchFamily="34" charset="0"/>
                <a:cs typeface="Tahoma" pitchFamily="34" charset="0"/>
              </a:rPr>
              <a:t>Produsen</a:t>
            </a:r>
            <a:endParaRPr lang="en-US" sz="4000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5410200"/>
          </a:xfrm>
          <a:solidFill>
            <a:schemeClr val="bg2">
              <a:alpha val="87842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err="1"/>
              <a:t>Organisme</a:t>
            </a:r>
            <a:r>
              <a:rPr lang="en-US" dirty="0"/>
              <a:t> </a:t>
            </a:r>
            <a:r>
              <a:rPr lang="en-US" dirty="0" err="1" smtClean="0"/>
              <a:t>autotrof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yang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pembentuk</a:t>
            </a:r>
            <a:r>
              <a:rPr lang="en-US" dirty="0"/>
              <a:t> </a:t>
            </a:r>
            <a:r>
              <a:rPr lang="en-US" dirty="0" err="1"/>
              <a:t>tubuhnya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zat-zat</a:t>
            </a:r>
            <a:r>
              <a:rPr lang="en-US" dirty="0"/>
              <a:t> </a:t>
            </a:r>
            <a:r>
              <a:rPr lang="en-US" dirty="0" err="1"/>
              <a:t>anorganik</a:t>
            </a:r>
            <a:r>
              <a:rPr lang="en-US" dirty="0"/>
              <a:t> (air, CO</a:t>
            </a:r>
            <a:r>
              <a:rPr lang="en-US" sz="2000" dirty="0"/>
              <a:t>2</a:t>
            </a:r>
            <a:r>
              <a:rPr lang="en-US" dirty="0"/>
              <a:t>, mineral-mineral)</a:t>
            </a:r>
          </a:p>
          <a:p>
            <a:pPr>
              <a:buNone/>
              <a:defRPr/>
            </a:pPr>
            <a:r>
              <a:rPr lang="en-US" dirty="0"/>
              <a:t>	</a:t>
            </a:r>
            <a:r>
              <a:rPr lang="en-US" dirty="0">
                <a:solidFill>
                  <a:srgbClr val="008000"/>
                </a:solidFill>
              </a:rPr>
              <a:t>- </a:t>
            </a:r>
            <a:r>
              <a:rPr lang="en-US" dirty="0" err="1">
                <a:solidFill>
                  <a:srgbClr val="008000"/>
                </a:solidFill>
              </a:rPr>
              <a:t>Tumbuhan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err="1">
                <a:solidFill>
                  <a:srgbClr val="008000"/>
                </a:solidFill>
              </a:rPr>
              <a:t>berhijau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err="1">
                <a:solidFill>
                  <a:srgbClr val="008000"/>
                </a:solidFill>
              </a:rPr>
              <a:t>daun</a:t>
            </a:r>
            <a:endParaRPr lang="en-US" dirty="0">
              <a:solidFill>
                <a:srgbClr val="008000"/>
              </a:solidFill>
            </a:endParaRPr>
          </a:p>
          <a:p>
            <a:pPr>
              <a:buNone/>
              <a:defRPr/>
            </a:pPr>
            <a:endParaRPr lang="en-US" sz="800" dirty="0">
              <a:solidFill>
                <a:srgbClr val="008000"/>
              </a:solidFill>
            </a:endParaRPr>
          </a:p>
          <a:p>
            <a:pPr>
              <a:buNone/>
              <a:defRPr/>
            </a:pPr>
            <a:r>
              <a:rPr lang="en-US" dirty="0"/>
              <a:t>	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fotosintesis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sinar</a:t>
            </a:r>
            <a:r>
              <a:rPr lang="en-US" dirty="0"/>
              <a:t> </a:t>
            </a:r>
            <a:r>
              <a:rPr lang="en-US" dirty="0" err="1"/>
              <a:t>matahari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karbohidrat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zat-zat</a:t>
            </a:r>
            <a:r>
              <a:rPr lang="en-US" dirty="0"/>
              <a:t> </a:t>
            </a:r>
            <a:r>
              <a:rPr lang="en-US" dirty="0" err="1"/>
              <a:t>anorganik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.</a:t>
            </a:r>
            <a:endParaRPr lang="en-US" sz="900" dirty="0"/>
          </a:p>
          <a:p>
            <a:pPr>
              <a:buNone/>
              <a:defRPr/>
            </a:pPr>
            <a:endParaRPr lang="en-US" sz="800" dirty="0"/>
          </a:p>
          <a:p>
            <a:pPr>
              <a:buNone/>
              <a:defRPr/>
            </a:pPr>
            <a:r>
              <a:rPr lang="en-US" dirty="0"/>
              <a:t>	</a:t>
            </a:r>
            <a:r>
              <a:rPr lang="en-US" dirty="0" err="1"/>
              <a:t>Karbohidrat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pembentuk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protein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lemak</a:t>
            </a:r>
            <a:r>
              <a:rPr lang="en-US" dirty="0"/>
              <a:t> (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dg </a:t>
            </a:r>
            <a:r>
              <a:rPr lang="en-US" dirty="0" err="1"/>
              <a:t>nutrisi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lain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nitrat</a:t>
            </a:r>
            <a:r>
              <a:rPr lang="en-US" dirty="0"/>
              <a:t>, </a:t>
            </a:r>
            <a:r>
              <a:rPr lang="en-US" dirty="0" err="1"/>
              <a:t>fosfat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kalium</a:t>
            </a:r>
            <a:r>
              <a:rPr lang="en-US" dirty="0"/>
              <a:t>).</a:t>
            </a:r>
            <a:endParaRPr lang="en-US" sz="2800" dirty="0" smtClean="0">
              <a:latin typeface="+mj-lt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30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7086600" cy="762000"/>
          </a:xfrm>
          <a:prstGeom prst="rect">
            <a:avLst/>
          </a:prstGeom>
          <a:solidFill>
            <a:srgbClr val="92D050">
              <a:alpha val="43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err="1" smtClean="0">
                <a:ea typeface="Tahoma" pitchFamily="34" charset="0"/>
                <a:cs typeface="Tahoma" pitchFamily="34" charset="0"/>
              </a:rPr>
              <a:t>Konsumen</a:t>
            </a:r>
            <a:endParaRPr lang="en-US" sz="4000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5410200"/>
          </a:xfrm>
          <a:solidFill>
            <a:schemeClr val="bg2">
              <a:alpha val="87842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 err="1"/>
              <a:t>Organisme</a:t>
            </a:r>
            <a:r>
              <a:rPr lang="en-US" dirty="0"/>
              <a:t> </a:t>
            </a:r>
            <a:r>
              <a:rPr lang="en-US" dirty="0" err="1"/>
              <a:t>heterotrof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produsen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pertumbuhannya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en-US" dirty="0" err="1"/>
              <a:t>Dibedakan</a:t>
            </a:r>
            <a:r>
              <a:rPr lang="en-US" dirty="0"/>
              <a:t> :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/>
              <a:t>		- </a:t>
            </a:r>
            <a:r>
              <a:rPr lang="en-US" b="1" dirty="0" err="1">
                <a:solidFill>
                  <a:srgbClr val="000000"/>
                </a:solidFill>
              </a:rPr>
              <a:t>Konsumen</a:t>
            </a:r>
            <a:r>
              <a:rPr lang="en-US" b="1" dirty="0">
                <a:solidFill>
                  <a:srgbClr val="000000"/>
                </a:solidFill>
              </a:rPr>
              <a:t> primer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/>
              <a:t>		- </a:t>
            </a:r>
            <a:r>
              <a:rPr lang="en-US" b="1" dirty="0" err="1">
                <a:solidFill>
                  <a:srgbClr val="000000"/>
                </a:solidFill>
              </a:rPr>
              <a:t>Konsumen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sekunder</a:t>
            </a:r>
            <a:endParaRPr lang="en-US" b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dirty="0"/>
              <a:t>		- </a:t>
            </a:r>
            <a:r>
              <a:rPr lang="en-US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Konsumen</a:t>
            </a: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tersier</a:t>
            </a:r>
            <a:endParaRPr lang="en-GB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endParaRPr lang="en-US" sz="2800" dirty="0" smtClean="0">
              <a:latin typeface="+mj-lt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55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7086600" cy="762000"/>
          </a:xfrm>
          <a:prstGeom prst="rect">
            <a:avLst/>
          </a:prstGeom>
          <a:solidFill>
            <a:srgbClr val="92D050">
              <a:alpha val="43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sz="4000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5410200"/>
          </a:xfrm>
          <a:solidFill>
            <a:schemeClr val="bg2">
              <a:alpha val="87842"/>
            </a:schemeClr>
          </a:solidFill>
        </p:spPr>
        <p:txBody>
          <a:bodyPr>
            <a:normAutofit/>
          </a:bodyPr>
          <a:lstStyle/>
          <a:p>
            <a:pPr algn="just">
              <a:defRPr/>
            </a:pPr>
            <a:r>
              <a:rPr lang="en-US" dirty="0" err="1">
                <a:solidFill>
                  <a:srgbClr val="7030A0"/>
                </a:solidFill>
              </a:rPr>
              <a:t>Konsumen</a:t>
            </a:r>
            <a:r>
              <a:rPr lang="en-US" dirty="0">
                <a:solidFill>
                  <a:srgbClr val="7030A0"/>
                </a:solidFill>
              </a:rPr>
              <a:t> primer</a:t>
            </a:r>
            <a:r>
              <a:rPr lang="en-US" dirty="0"/>
              <a:t> (</a:t>
            </a:r>
            <a:r>
              <a:rPr lang="en-US" dirty="0" err="1"/>
              <a:t>pertama</a:t>
            </a:r>
            <a:r>
              <a:rPr lang="en-US" dirty="0"/>
              <a:t>),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hewan-hewan</a:t>
            </a:r>
            <a:r>
              <a:rPr lang="en-US" dirty="0"/>
              <a:t> </a:t>
            </a:r>
            <a:r>
              <a:rPr lang="en-US" dirty="0" err="1"/>
              <a:t>herbivora</a:t>
            </a:r>
            <a:r>
              <a:rPr lang="en-US" dirty="0"/>
              <a:t> yang </a:t>
            </a:r>
            <a:r>
              <a:rPr lang="en-US" dirty="0" err="1"/>
              <a:t>makan</a:t>
            </a:r>
            <a:r>
              <a:rPr lang="en-US" dirty="0"/>
              <a:t> </a:t>
            </a:r>
            <a:r>
              <a:rPr lang="en-US" dirty="0" err="1"/>
              <a:t>tumbuhan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  <a:p>
            <a:pPr algn="just">
              <a:defRPr/>
            </a:pPr>
            <a:r>
              <a:rPr lang="en-US" dirty="0" err="1" smtClean="0">
                <a:solidFill>
                  <a:srgbClr val="7030A0"/>
                </a:solidFill>
              </a:rPr>
              <a:t>Konsumen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sekunder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(</a:t>
            </a:r>
            <a:r>
              <a:rPr lang="en-US" dirty="0" err="1"/>
              <a:t>kedua</a:t>
            </a:r>
            <a:r>
              <a:rPr lang="en-US" dirty="0"/>
              <a:t>),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hewan-hewan</a:t>
            </a:r>
            <a:r>
              <a:rPr lang="en-US" dirty="0"/>
              <a:t> </a:t>
            </a:r>
            <a:r>
              <a:rPr lang="en-US" dirty="0" err="1"/>
              <a:t>pemakan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herbivora</a:t>
            </a:r>
            <a:r>
              <a:rPr lang="en-US" dirty="0"/>
              <a:t>. 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tumbuhan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herbivora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 smtClean="0"/>
              <a:t>dahulu</a:t>
            </a:r>
            <a:endParaRPr lang="en-US" dirty="0" smtClean="0"/>
          </a:p>
          <a:p>
            <a:pPr algn="just">
              <a:defRPr/>
            </a:pPr>
            <a:r>
              <a:rPr lang="en-US" dirty="0" err="1" smtClean="0">
                <a:solidFill>
                  <a:srgbClr val="7030A0"/>
                </a:solidFill>
              </a:rPr>
              <a:t>Konsumen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tersier</a:t>
            </a:r>
            <a:r>
              <a:rPr lang="en-US" dirty="0"/>
              <a:t>, (</a:t>
            </a:r>
            <a:r>
              <a:rPr lang="en-US" dirty="0" err="1"/>
              <a:t>ketiga</a:t>
            </a:r>
            <a:r>
              <a:rPr lang="en-US" dirty="0"/>
              <a:t>),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hewan-hewan</a:t>
            </a:r>
            <a:r>
              <a:rPr lang="en-US" dirty="0"/>
              <a:t> </a:t>
            </a:r>
            <a:r>
              <a:rPr lang="en-US" dirty="0" err="1"/>
              <a:t>karnivora</a:t>
            </a:r>
            <a:r>
              <a:rPr lang="en-US" dirty="0"/>
              <a:t> yang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memakan</a:t>
            </a:r>
            <a:r>
              <a:rPr lang="en-US" dirty="0"/>
              <a:t> </a:t>
            </a:r>
            <a:r>
              <a:rPr lang="en-US" dirty="0" err="1"/>
              <a:t>karnivora</a:t>
            </a:r>
            <a:r>
              <a:rPr lang="en-US" dirty="0"/>
              <a:t> </a:t>
            </a:r>
            <a:r>
              <a:rPr lang="en-US" dirty="0" err="1"/>
              <a:t>lainnya</a:t>
            </a:r>
            <a:endParaRPr lang="en-US" sz="2800" dirty="0" smtClean="0">
              <a:latin typeface="+mj-lt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07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7086600" cy="762000"/>
          </a:xfrm>
          <a:prstGeom prst="rect">
            <a:avLst/>
          </a:prstGeom>
          <a:solidFill>
            <a:srgbClr val="92D050">
              <a:alpha val="43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err="1" smtClean="0">
                <a:ea typeface="Tahoma" pitchFamily="34" charset="0"/>
                <a:cs typeface="Tahoma" pitchFamily="34" charset="0"/>
              </a:rPr>
              <a:t>Pengurai</a:t>
            </a:r>
            <a:endParaRPr lang="en-US" sz="4000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5410200"/>
          </a:xfrm>
          <a:solidFill>
            <a:schemeClr val="bg2">
              <a:alpha val="87842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err="1"/>
              <a:t>Organisme</a:t>
            </a:r>
            <a:r>
              <a:rPr lang="en-US" dirty="0"/>
              <a:t> </a:t>
            </a:r>
            <a:r>
              <a:rPr lang="en-US" dirty="0" err="1"/>
              <a:t>heterotrof</a:t>
            </a:r>
            <a:r>
              <a:rPr lang="en-US" dirty="0"/>
              <a:t> yang </a:t>
            </a:r>
            <a:r>
              <a:rPr lang="en-US" dirty="0" err="1"/>
              <a:t>menguraikan</a:t>
            </a:r>
            <a:r>
              <a:rPr lang="en-US" dirty="0"/>
              <a:t> </a:t>
            </a:r>
            <a:r>
              <a:rPr lang="en-US" dirty="0" err="1"/>
              <a:t>produsen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mati</a:t>
            </a:r>
            <a:endParaRPr lang="en-US" dirty="0"/>
          </a:p>
          <a:p>
            <a:pPr>
              <a:buNone/>
              <a:defRPr/>
            </a:pPr>
            <a:endParaRPr lang="en-US" sz="800" dirty="0"/>
          </a:p>
          <a:p>
            <a:pPr>
              <a:defRPr/>
            </a:pP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yang </a:t>
            </a:r>
            <a:r>
              <a:rPr lang="en-US" dirty="0" err="1"/>
              <a:t>komplek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diubah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mineral-mineral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dimanfaatkan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produsen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dasar</a:t>
            </a:r>
            <a:endParaRPr lang="en-US" dirty="0"/>
          </a:p>
          <a:p>
            <a:pPr>
              <a:buNone/>
              <a:defRPr/>
            </a:pPr>
            <a:endParaRPr lang="en-US" sz="800" dirty="0"/>
          </a:p>
          <a:p>
            <a:pPr>
              <a:defRPr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organisme</a:t>
            </a:r>
            <a:r>
              <a:rPr lang="en-US" dirty="0"/>
              <a:t> </a:t>
            </a:r>
            <a:r>
              <a:rPr lang="en-US" dirty="0" err="1"/>
              <a:t>mikro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bakteri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jamur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metabolisme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tinggi</a:t>
            </a:r>
            <a:endParaRPr lang="en-US" sz="2800" dirty="0" smtClean="0">
              <a:latin typeface="+mj-lt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12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7086600" cy="762000"/>
          </a:xfrm>
          <a:prstGeom prst="rect">
            <a:avLst/>
          </a:prstGeom>
          <a:solidFill>
            <a:srgbClr val="92D050">
              <a:alpha val="43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sz="4000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5410200"/>
          </a:xfrm>
          <a:solidFill>
            <a:schemeClr val="bg2">
              <a:alpha val="87842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0000CC"/>
                </a:solidFill>
              </a:rPr>
              <a:t>Proses-proses </a:t>
            </a:r>
            <a:r>
              <a:rPr lang="en-US" dirty="0" err="1">
                <a:solidFill>
                  <a:srgbClr val="0000CC"/>
                </a:solidFill>
              </a:rPr>
              <a:t>penting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dalam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ekosistem</a:t>
            </a:r>
            <a:r>
              <a:rPr lang="en-US" dirty="0">
                <a:solidFill>
                  <a:srgbClr val="0000CC"/>
                </a:solidFill>
              </a:rPr>
              <a:t>: </a:t>
            </a:r>
            <a:r>
              <a:rPr lang="en-US" dirty="0" err="1">
                <a:solidFill>
                  <a:srgbClr val="0000CC"/>
                </a:solidFill>
              </a:rPr>
              <a:t>sirkulasi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materi</a:t>
            </a:r>
            <a:r>
              <a:rPr lang="en-US" dirty="0">
                <a:solidFill>
                  <a:srgbClr val="0000CC"/>
                </a:solidFill>
              </a:rPr>
              <a:t>, </a:t>
            </a:r>
            <a:r>
              <a:rPr lang="en-US" dirty="0" err="1">
                <a:solidFill>
                  <a:srgbClr val="0000CC"/>
                </a:solidFill>
              </a:rPr>
              <a:t>transformasi</a:t>
            </a:r>
            <a:r>
              <a:rPr lang="en-US" dirty="0">
                <a:solidFill>
                  <a:srgbClr val="0000CC"/>
                </a:solidFill>
              </a:rPr>
              <a:t>, </a:t>
            </a:r>
            <a:r>
              <a:rPr lang="en-US" dirty="0" err="1">
                <a:solidFill>
                  <a:srgbClr val="0000CC"/>
                </a:solidFill>
              </a:rPr>
              <a:t>dan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akumulasi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energi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melalui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aktivitas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organisme-organismenya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>
                <a:solidFill>
                  <a:srgbClr val="008000"/>
                </a:solidFill>
              </a:rPr>
              <a:t>Kegiatan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>
                <a:solidFill>
                  <a:srgbClr val="008000"/>
                </a:solidFill>
              </a:rPr>
              <a:t>biologis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yang </a:t>
            </a:r>
            <a:r>
              <a:rPr lang="en-US" dirty="0" err="1" smtClean="0">
                <a:solidFill>
                  <a:srgbClr val="008000"/>
                </a:solidFill>
              </a:rPr>
              <a:t>penting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>
                <a:solidFill>
                  <a:srgbClr val="008000"/>
                </a:solidFill>
              </a:rPr>
              <a:t>dalam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err="1">
                <a:solidFill>
                  <a:srgbClr val="008000"/>
                </a:solidFill>
              </a:rPr>
              <a:t>ekosistem</a:t>
            </a:r>
            <a:r>
              <a:rPr lang="en-US" dirty="0">
                <a:solidFill>
                  <a:srgbClr val="008000"/>
                </a:solidFill>
              </a:rPr>
              <a:t>: </a:t>
            </a:r>
            <a:r>
              <a:rPr lang="en-US" dirty="0" err="1">
                <a:solidFill>
                  <a:srgbClr val="008000"/>
                </a:solidFill>
              </a:rPr>
              <a:t>fotosintesis</a:t>
            </a:r>
            <a:r>
              <a:rPr lang="en-US" dirty="0">
                <a:solidFill>
                  <a:srgbClr val="008000"/>
                </a:solidFill>
              </a:rPr>
              <a:t>, </a:t>
            </a:r>
            <a:r>
              <a:rPr lang="en-US" dirty="0" err="1">
                <a:solidFill>
                  <a:srgbClr val="008000"/>
                </a:solidFill>
              </a:rPr>
              <a:t>dekomposisi</a:t>
            </a:r>
            <a:r>
              <a:rPr lang="en-US" dirty="0">
                <a:solidFill>
                  <a:srgbClr val="008000"/>
                </a:solidFill>
              </a:rPr>
              <a:t>, </a:t>
            </a:r>
            <a:r>
              <a:rPr lang="en-US" dirty="0" err="1">
                <a:solidFill>
                  <a:srgbClr val="008000"/>
                </a:solidFill>
              </a:rPr>
              <a:t>respirasi</a:t>
            </a:r>
            <a:r>
              <a:rPr lang="en-US" dirty="0">
                <a:solidFill>
                  <a:srgbClr val="008000"/>
                </a:solidFill>
              </a:rPr>
              <a:t>, </a:t>
            </a:r>
            <a:r>
              <a:rPr lang="en-US" dirty="0" err="1">
                <a:solidFill>
                  <a:srgbClr val="008000"/>
                </a:solidFill>
              </a:rPr>
              <a:t>dan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predasi</a:t>
            </a:r>
            <a:r>
              <a:rPr lang="en-US" dirty="0" smtClean="0">
                <a:solidFill>
                  <a:srgbClr val="008000"/>
                </a:solidFill>
              </a:rPr>
              <a:t> (</a:t>
            </a:r>
            <a:r>
              <a:rPr lang="en-US" dirty="0" err="1" smtClean="0">
                <a:solidFill>
                  <a:srgbClr val="008000"/>
                </a:solidFill>
              </a:rPr>
              <a:t>makan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memakan</a:t>
            </a:r>
            <a:r>
              <a:rPr lang="en-US" dirty="0" smtClean="0">
                <a:solidFill>
                  <a:srgbClr val="008000"/>
                </a:solidFill>
              </a:rPr>
              <a:t>)</a:t>
            </a:r>
            <a:endParaRPr lang="en-US" sz="2800" dirty="0" smtClean="0">
              <a:latin typeface="+mj-lt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6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7086600" cy="762000"/>
          </a:xfrm>
          <a:prstGeom prst="rect">
            <a:avLst/>
          </a:prstGeom>
          <a:solidFill>
            <a:srgbClr val="92D050">
              <a:alpha val="43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 sz="4000" dirty="0"/>
              <a:t>Tipe-tipe ekosistem</a:t>
            </a:r>
            <a:endParaRPr lang="en-US" sz="4000" dirty="0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3657600" cy="4495800"/>
          </a:xfrm>
        </p:spPr>
        <p:txBody>
          <a:bodyPr/>
          <a:lstStyle/>
          <a:p>
            <a:pPr eaLnBrk="1" hangingPunct="1"/>
            <a:r>
              <a:rPr lang="id-ID" dirty="0" smtClean="0"/>
              <a:t>Ekosistem air (akuatik) </a:t>
            </a:r>
            <a:endParaRPr lang="en-US" dirty="0" smtClean="0"/>
          </a:p>
          <a:p>
            <a:pPr lvl="1" eaLnBrk="1" hangingPunct="1"/>
            <a:r>
              <a:rPr lang="en-US" dirty="0" smtClean="0"/>
              <a:t>air </a:t>
            </a:r>
            <a:r>
              <a:rPr lang="en-US" dirty="0" err="1" smtClean="0"/>
              <a:t>tawar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laut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pantai</a:t>
            </a:r>
            <a:r>
              <a:rPr lang="en-US" dirty="0" smtClean="0"/>
              <a:t> </a:t>
            </a:r>
            <a:r>
              <a:rPr lang="en-US" dirty="0" err="1" smtClean="0"/>
              <a:t>pasir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pantai</a:t>
            </a:r>
            <a:r>
              <a:rPr lang="en-US" dirty="0" smtClean="0"/>
              <a:t> </a:t>
            </a:r>
            <a:r>
              <a:rPr lang="en-US" dirty="0" err="1" smtClean="0"/>
              <a:t>batu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terumbu</a:t>
            </a:r>
            <a:r>
              <a:rPr lang="en-US" dirty="0" smtClean="0"/>
              <a:t> </a:t>
            </a:r>
            <a:r>
              <a:rPr lang="en-US" dirty="0" err="1" smtClean="0"/>
              <a:t>karang</a:t>
            </a:r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343400" y="1600200"/>
            <a:ext cx="4572000" cy="4495800"/>
          </a:xfrm>
        </p:spPr>
        <p:txBody>
          <a:bodyPr/>
          <a:lstStyle/>
          <a:p>
            <a:pPr eaLnBrk="1" hangingPunct="1"/>
            <a:r>
              <a:rPr lang="id-ID" dirty="0" smtClean="0"/>
              <a:t>Ekosistem darat (terestrial)</a:t>
            </a:r>
          </a:p>
          <a:p>
            <a:pPr lvl="1" eaLnBrk="1" hangingPunct="1"/>
            <a:r>
              <a:rPr lang="en-US" dirty="0" err="1" smtClean="0"/>
              <a:t>hutan</a:t>
            </a:r>
            <a:r>
              <a:rPr lang="en-US" dirty="0" smtClean="0"/>
              <a:t> </a:t>
            </a:r>
            <a:r>
              <a:rPr lang="en-US" dirty="0" err="1" smtClean="0"/>
              <a:t>hujan</a:t>
            </a:r>
            <a:r>
              <a:rPr lang="en-US" dirty="0" smtClean="0"/>
              <a:t> </a:t>
            </a:r>
            <a:r>
              <a:rPr lang="en-US" dirty="0" err="1" smtClean="0"/>
              <a:t>tropis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savana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padang</a:t>
            </a:r>
            <a:r>
              <a:rPr lang="en-US" dirty="0" smtClean="0"/>
              <a:t> </a:t>
            </a:r>
            <a:r>
              <a:rPr lang="en-US" dirty="0" err="1" smtClean="0"/>
              <a:t>rumput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gurun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hutan</a:t>
            </a:r>
            <a:r>
              <a:rPr lang="en-US" dirty="0" smtClean="0"/>
              <a:t> </a:t>
            </a:r>
            <a:r>
              <a:rPr lang="en-US" dirty="0" err="1" smtClean="0"/>
              <a:t>gugur</a:t>
            </a:r>
            <a:endParaRPr lang="en-US" dirty="0" smtClean="0"/>
          </a:p>
          <a:p>
            <a:pPr lvl="1" eaLnBrk="1" hangingPunct="1"/>
            <a:r>
              <a:rPr lang="en-US" dirty="0" smtClean="0"/>
              <a:t>taiga </a:t>
            </a:r>
          </a:p>
          <a:p>
            <a:pPr lvl="1" eaLnBrk="1" hangingPunct="1"/>
            <a:r>
              <a:rPr lang="en-US" dirty="0" smtClean="0"/>
              <a:t>tundra</a:t>
            </a:r>
            <a:endParaRPr lang="id-ID" dirty="0" smtClean="0"/>
          </a:p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3727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7086600" cy="762000"/>
          </a:xfrm>
          <a:prstGeom prst="rect">
            <a:avLst/>
          </a:prstGeom>
          <a:solidFill>
            <a:srgbClr val="92D050">
              <a:alpha val="43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 sz="4000" dirty="0"/>
              <a:t>Tipe-tipe ekosistem</a:t>
            </a:r>
            <a:endParaRPr lang="en-US" sz="40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5410200"/>
          </a:xfrm>
          <a:solidFill>
            <a:schemeClr val="bg2">
              <a:alpha val="87842"/>
            </a:schemeClr>
          </a:solidFill>
        </p:spPr>
        <p:txBody>
          <a:bodyPr>
            <a:normAutofit/>
          </a:bodyPr>
          <a:lstStyle/>
          <a:p>
            <a:r>
              <a:rPr lang="en-US" dirty="0" err="1"/>
              <a:t>Ekosistem</a:t>
            </a:r>
            <a:r>
              <a:rPr lang="en-US" dirty="0"/>
              <a:t> </a:t>
            </a:r>
            <a:r>
              <a:rPr lang="en-US" dirty="0" err="1"/>
              <a:t>buatan</a:t>
            </a:r>
            <a:endParaRPr lang="en-US" dirty="0"/>
          </a:p>
          <a:p>
            <a:pPr lvl="1"/>
            <a:r>
              <a:rPr lang="en-US" sz="2800" dirty="0" err="1"/>
              <a:t>Bendungan</a:t>
            </a:r>
            <a:endParaRPr lang="en-US" sz="2800" dirty="0"/>
          </a:p>
          <a:p>
            <a:pPr lvl="1"/>
            <a:r>
              <a:rPr lang="en-US" sz="2800" dirty="0" err="1"/>
              <a:t>Hutan</a:t>
            </a:r>
            <a:r>
              <a:rPr lang="en-US" sz="2800" dirty="0"/>
              <a:t> </a:t>
            </a:r>
            <a:r>
              <a:rPr lang="en-US" sz="2800" dirty="0" err="1"/>
              <a:t>tanaman</a:t>
            </a:r>
            <a:r>
              <a:rPr lang="en-US" sz="2800" dirty="0"/>
              <a:t> </a:t>
            </a:r>
            <a:r>
              <a:rPr lang="en-US" sz="2800" dirty="0" err="1"/>
              <a:t>produksi</a:t>
            </a:r>
            <a:r>
              <a:rPr lang="en-US" sz="2800" dirty="0"/>
              <a:t> </a:t>
            </a:r>
            <a:r>
              <a:rPr lang="en-US" sz="2800" dirty="0">
                <a:sym typeface="Wingdings" pitchFamily="2" charset="2"/>
              </a:rPr>
              <a:t> </a:t>
            </a:r>
            <a:r>
              <a:rPr lang="en-US" sz="2800" dirty="0" err="1">
                <a:sym typeface="Wingdings" pitchFamily="2" charset="2"/>
              </a:rPr>
              <a:t>jati</a:t>
            </a:r>
            <a:r>
              <a:rPr lang="en-US" sz="2800" dirty="0">
                <a:sym typeface="Wingdings" pitchFamily="2" charset="2"/>
              </a:rPr>
              <a:t>, </a:t>
            </a:r>
            <a:r>
              <a:rPr lang="en-US" sz="2800" dirty="0" err="1">
                <a:sym typeface="Wingdings" pitchFamily="2" charset="2"/>
              </a:rPr>
              <a:t>pinus</a:t>
            </a:r>
            <a:endParaRPr lang="en-US" sz="2800" dirty="0">
              <a:sym typeface="Wingdings" pitchFamily="2" charset="2"/>
            </a:endParaRPr>
          </a:p>
          <a:p>
            <a:pPr lvl="1"/>
            <a:r>
              <a:rPr lang="en-US" sz="2800" dirty="0">
                <a:sym typeface="Wingdings" pitchFamily="2" charset="2"/>
              </a:rPr>
              <a:t>Perkebunan </a:t>
            </a:r>
            <a:r>
              <a:rPr lang="en-US" sz="2800" dirty="0" err="1">
                <a:sym typeface="Wingdings" pitchFamily="2" charset="2"/>
              </a:rPr>
              <a:t>sawit</a:t>
            </a:r>
            <a:endParaRPr lang="en-US" sz="2800" dirty="0">
              <a:sym typeface="Wingdings" pitchFamily="2" charset="2"/>
            </a:endParaRPr>
          </a:p>
          <a:p>
            <a:pPr lvl="1"/>
            <a:r>
              <a:rPr lang="en-US" sz="2800" dirty="0" err="1">
                <a:sym typeface="Wingdings" pitchFamily="2" charset="2"/>
              </a:rPr>
              <a:t>Pemukiman</a:t>
            </a:r>
            <a:r>
              <a:rPr lang="en-US" sz="2800" dirty="0">
                <a:sym typeface="Wingdings" pitchFamily="2" charset="2"/>
              </a:rPr>
              <a:t>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8632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7086600" cy="762000"/>
          </a:xfrm>
          <a:prstGeom prst="rect">
            <a:avLst/>
          </a:prstGeom>
          <a:solidFill>
            <a:srgbClr val="92D050">
              <a:alpha val="43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err="1" smtClean="0"/>
              <a:t>Contoh</a:t>
            </a:r>
            <a:r>
              <a:rPr lang="id-ID" sz="4000" dirty="0" smtClean="0"/>
              <a:t> </a:t>
            </a:r>
            <a:r>
              <a:rPr lang="en-US" sz="4000" dirty="0" smtClean="0"/>
              <a:t>E</a:t>
            </a:r>
            <a:r>
              <a:rPr lang="id-ID" sz="4000" dirty="0" smtClean="0"/>
              <a:t>kosistem</a:t>
            </a:r>
            <a:endParaRPr lang="en-US" sz="40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5410200"/>
          </a:xfrm>
          <a:solidFill>
            <a:schemeClr val="bg2">
              <a:alpha val="87842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Tx/>
              <a:buBlip>
                <a:blip r:embed="rId2"/>
              </a:buBlip>
            </a:pPr>
            <a:r>
              <a:rPr lang="en-US" sz="2400" dirty="0" err="1">
                <a:solidFill>
                  <a:schemeClr val="tx2"/>
                </a:solidFill>
              </a:rPr>
              <a:t>Daratan</a:t>
            </a:r>
            <a:r>
              <a:rPr lang="en-US" sz="2400" dirty="0">
                <a:solidFill>
                  <a:schemeClr val="tx2"/>
                </a:solidFill>
              </a:rPr>
              <a:t>: </a:t>
            </a:r>
            <a:r>
              <a:rPr lang="en-US" sz="2400" dirty="0" err="1">
                <a:solidFill>
                  <a:schemeClr val="tx2"/>
                </a:solidFill>
              </a:rPr>
              <a:t>hutan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tropis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hutan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konifer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gurun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pasir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savana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lahan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pertanian</a:t>
            </a:r>
            <a:r>
              <a:rPr lang="en-US" sz="2400" dirty="0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120000"/>
              </a:lnSpc>
              <a:buFontTx/>
              <a:buBlip>
                <a:blip r:embed="rId2"/>
              </a:buBlip>
            </a:pPr>
            <a:r>
              <a:rPr lang="en-US" sz="2400" dirty="0" err="1">
                <a:solidFill>
                  <a:schemeClr val="tx2"/>
                </a:solidFill>
              </a:rPr>
              <a:t>Perairan</a:t>
            </a:r>
            <a:r>
              <a:rPr lang="en-US" sz="2400" dirty="0">
                <a:solidFill>
                  <a:schemeClr val="tx2"/>
                </a:solidFill>
              </a:rPr>
              <a:t> (</a:t>
            </a:r>
            <a:r>
              <a:rPr lang="en-US" sz="2400" dirty="0" err="1">
                <a:solidFill>
                  <a:schemeClr val="tx2"/>
                </a:solidFill>
              </a:rPr>
              <a:t>akuatik</a:t>
            </a:r>
            <a:r>
              <a:rPr lang="en-US" sz="2400" dirty="0">
                <a:solidFill>
                  <a:schemeClr val="tx2"/>
                </a:solidFill>
              </a:rPr>
              <a:t>): </a:t>
            </a:r>
            <a:r>
              <a:rPr lang="en-US" sz="2400" dirty="0" err="1">
                <a:solidFill>
                  <a:schemeClr val="tx2"/>
                </a:solidFill>
              </a:rPr>
              <a:t>danau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sungai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laut</a:t>
            </a:r>
            <a:r>
              <a:rPr lang="en-US" sz="2400" dirty="0">
                <a:solidFill>
                  <a:schemeClr val="tx2"/>
                </a:solidFill>
              </a:rPr>
              <a:t>. </a:t>
            </a:r>
          </a:p>
          <a:p>
            <a:pPr>
              <a:lnSpc>
                <a:spcPct val="120000"/>
              </a:lnSpc>
              <a:buFontTx/>
              <a:buBlip>
                <a:blip r:embed="rId2"/>
              </a:buBlip>
            </a:pPr>
            <a:r>
              <a:rPr lang="en-US" sz="2400" dirty="0" err="1">
                <a:solidFill>
                  <a:schemeClr val="tx2"/>
                </a:solidFill>
              </a:rPr>
              <a:t>Peralihan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antara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daratan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perairan</a:t>
            </a:r>
            <a:r>
              <a:rPr lang="en-US" sz="2400" dirty="0">
                <a:solidFill>
                  <a:schemeClr val="tx2"/>
                </a:solidFill>
              </a:rPr>
              <a:t>: </a:t>
            </a:r>
            <a:r>
              <a:rPr lang="en-US" sz="2400" dirty="0" err="1">
                <a:solidFill>
                  <a:schemeClr val="tx2"/>
                </a:solidFill>
              </a:rPr>
              <a:t>lahan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basah</a:t>
            </a:r>
            <a:r>
              <a:rPr lang="en-US" sz="2400" dirty="0">
                <a:solidFill>
                  <a:schemeClr val="tx2"/>
                </a:solidFill>
              </a:rPr>
              <a:t> (</a:t>
            </a:r>
            <a:r>
              <a:rPr lang="en-US" sz="2400" dirty="0" err="1">
                <a:solidFill>
                  <a:schemeClr val="tx2"/>
                </a:solidFill>
              </a:rPr>
              <a:t>rawa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hutan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bakau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pesisir</a:t>
            </a:r>
            <a:r>
              <a:rPr lang="en-US" sz="2400" dirty="0">
                <a:solidFill>
                  <a:schemeClr val="tx2"/>
                </a:solidFill>
              </a:rPr>
              <a:t>).</a:t>
            </a:r>
          </a:p>
          <a:p>
            <a:endParaRPr lang="en-GB" sz="2400" dirty="0"/>
          </a:p>
        </p:txBody>
      </p:sp>
      <p:pic>
        <p:nvPicPr>
          <p:cNvPr id="4" name="Picture 6" descr="Landscape 39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3889375"/>
            <a:ext cx="4267200" cy="281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0961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7086600" cy="762000"/>
          </a:xfrm>
          <a:prstGeom prst="rect">
            <a:avLst/>
          </a:prstGeom>
          <a:solidFill>
            <a:srgbClr val="92D050">
              <a:alpha val="43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err="1" smtClean="0"/>
              <a:t>Contoh</a:t>
            </a:r>
            <a:r>
              <a:rPr lang="id-ID" sz="4000" dirty="0" smtClean="0"/>
              <a:t> </a:t>
            </a:r>
            <a:r>
              <a:rPr lang="en-US" sz="4000" dirty="0" smtClean="0"/>
              <a:t>E</a:t>
            </a:r>
            <a:r>
              <a:rPr lang="id-ID" sz="4000" dirty="0" smtClean="0"/>
              <a:t>kosistem</a:t>
            </a:r>
            <a:endParaRPr lang="en-US" sz="4000" dirty="0"/>
          </a:p>
        </p:txBody>
      </p:sp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3124200" y="1066800"/>
            <a:ext cx="5791200" cy="11906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90513" indent="-290513"/>
            <a:r>
              <a:rPr lang="en-US" b="1" dirty="0" err="1">
                <a:solidFill>
                  <a:srgbClr val="0000FF"/>
                </a:solidFill>
              </a:rPr>
              <a:t>Ekosistem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juga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dapat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dibedakan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menjadi</a:t>
            </a:r>
            <a:r>
              <a:rPr lang="en-US" b="1" dirty="0">
                <a:solidFill>
                  <a:srgbClr val="0000FF"/>
                </a:solidFill>
              </a:rPr>
              <a:t>:</a:t>
            </a:r>
          </a:p>
          <a:p>
            <a:pPr marL="290513" indent="-290513"/>
            <a:r>
              <a:rPr lang="en-US" b="1" dirty="0">
                <a:solidFill>
                  <a:schemeClr val="tx2"/>
                </a:solidFill>
              </a:rPr>
              <a:t>A. </a:t>
            </a:r>
            <a:r>
              <a:rPr lang="en-US" b="1" dirty="0" err="1">
                <a:solidFill>
                  <a:schemeClr val="tx2"/>
                </a:solidFill>
              </a:rPr>
              <a:t>Ekosistem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alami</a:t>
            </a:r>
            <a:r>
              <a:rPr lang="en-US" b="1" dirty="0">
                <a:solidFill>
                  <a:schemeClr val="tx2"/>
                </a:solidFill>
              </a:rPr>
              <a:t>, </a:t>
            </a:r>
            <a:r>
              <a:rPr lang="en-US" b="1" dirty="0" err="1">
                <a:solidFill>
                  <a:schemeClr val="tx2"/>
                </a:solidFill>
              </a:rPr>
              <a:t>dan</a:t>
            </a:r>
            <a:endParaRPr lang="en-US" b="1" dirty="0">
              <a:solidFill>
                <a:schemeClr val="tx2"/>
              </a:solidFill>
            </a:endParaRPr>
          </a:p>
          <a:p>
            <a:pPr marL="290513" indent="-290513"/>
            <a:r>
              <a:rPr lang="en-US" b="1" dirty="0">
                <a:solidFill>
                  <a:schemeClr val="tx2"/>
                </a:solidFill>
              </a:rPr>
              <a:t>B. </a:t>
            </a:r>
            <a:r>
              <a:rPr lang="en-US" b="1" dirty="0" err="1">
                <a:solidFill>
                  <a:schemeClr val="tx2"/>
                </a:solidFill>
              </a:rPr>
              <a:t>Ekosistem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binaan</a:t>
            </a:r>
            <a:r>
              <a:rPr lang="en-US" b="1" dirty="0">
                <a:solidFill>
                  <a:schemeClr val="tx2"/>
                </a:solidFill>
              </a:rPr>
              <a:t>/</a:t>
            </a:r>
            <a:r>
              <a:rPr lang="en-US" b="1" dirty="0" err="1">
                <a:solidFill>
                  <a:schemeClr val="tx2"/>
                </a:solidFill>
              </a:rPr>
              <a:t>terbangun</a:t>
            </a:r>
            <a:r>
              <a:rPr lang="en-US" b="1" dirty="0">
                <a:solidFill>
                  <a:schemeClr val="tx2"/>
                </a:solidFill>
              </a:rPr>
              <a:t> (</a:t>
            </a:r>
            <a:r>
              <a:rPr lang="en-US" b="1" dirty="0" err="1">
                <a:solidFill>
                  <a:schemeClr val="tx2"/>
                </a:solidFill>
              </a:rPr>
              <a:t>kota</a:t>
            </a:r>
            <a:r>
              <a:rPr lang="en-US" b="1" dirty="0">
                <a:solidFill>
                  <a:schemeClr val="tx2"/>
                </a:solidFill>
              </a:rPr>
              <a:t>, </a:t>
            </a:r>
            <a:r>
              <a:rPr lang="en-US" b="1" dirty="0" err="1">
                <a:solidFill>
                  <a:schemeClr val="tx2"/>
                </a:solidFill>
              </a:rPr>
              <a:t>desa</a:t>
            </a:r>
            <a:r>
              <a:rPr lang="en-US" b="1" dirty="0">
                <a:solidFill>
                  <a:schemeClr val="tx2"/>
                </a:solidFill>
              </a:rPr>
              <a:t>, </a:t>
            </a:r>
            <a:r>
              <a:rPr lang="en-US" b="1" dirty="0" err="1">
                <a:solidFill>
                  <a:schemeClr val="tx2"/>
                </a:solidFill>
              </a:rPr>
              <a:t>lahan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pertanian</a:t>
            </a:r>
            <a:r>
              <a:rPr lang="en-US" b="1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2514600" y="2514600"/>
            <a:ext cx="6324600" cy="9159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90513" indent="-290513"/>
            <a:r>
              <a:rPr lang="en-US" b="1" i="1" dirty="0" err="1">
                <a:solidFill>
                  <a:srgbClr val="0000FF"/>
                </a:solidFill>
              </a:rPr>
              <a:t>Ekosistem</a:t>
            </a:r>
            <a:r>
              <a:rPr lang="en-US" b="1" i="1" dirty="0">
                <a:solidFill>
                  <a:srgbClr val="0000FF"/>
                </a:solidFill>
              </a:rPr>
              <a:t> </a:t>
            </a:r>
            <a:r>
              <a:rPr lang="en-US" b="1" i="1" dirty="0" err="1">
                <a:solidFill>
                  <a:srgbClr val="0000FF"/>
                </a:solidFill>
              </a:rPr>
              <a:t>Alami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endParaRPr lang="en-US" b="1" dirty="0">
              <a:solidFill>
                <a:srgbClr val="FFFF00"/>
              </a:solidFill>
            </a:endParaRPr>
          </a:p>
          <a:p>
            <a:pPr marL="290513" indent="-290513"/>
            <a:r>
              <a:rPr lang="en-US" b="1" dirty="0" err="1">
                <a:solidFill>
                  <a:schemeClr val="tx2"/>
                </a:solidFill>
              </a:rPr>
              <a:t>mengalami</a:t>
            </a:r>
            <a:r>
              <a:rPr lang="en-US" b="1" dirty="0">
                <a:solidFill>
                  <a:schemeClr val="tx2"/>
                </a:solidFill>
              </a:rPr>
              <a:t> proses-proses </a:t>
            </a:r>
            <a:r>
              <a:rPr lang="en-US" b="1" dirty="0" err="1">
                <a:solidFill>
                  <a:schemeClr val="tx2"/>
                </a:solidFill>
              </a:rPr>
              <a:t>perubahan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secara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alami</a:t>
            </a:r>
            <a:r>
              <a:rPr lang="en-US" b="1" dirty="0">
                <a:solidFill>
                  <a:schemeClr val="tx2"/>
                </a:solidFill>
              </a:rPr>
              <a:t> </a:t>
            </a:r>
          </a:p>
          <a:p>
            <a:pPr marL="290513" indent="-290513"/>
            <a:r>
              <a:rPr lang="en-US" b="1" dirty="0" err="1">
                <a:solidFill>
                  <a:schemeClr val="tx2"/>
                </a:solidFill>
              </a:rPr>
              <a:t>tanpa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campur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tangan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manusia</a:t>
            </a:r>
            <a:r>
              <a:rPr lang="en-US" b="1" dirty="0">
                <a:solidFill>
                  <a:schemeClr val="tx2"/>
                </a:solidFill>
              </a:rPr>
              <a:t>.</a:t>
            </a:r>
            <a:endParaRPr lang="en-US" b="1" i="1" dirty="0">
              <a:solidFill>
                <a:srgbClr val="0000FF"/>
              </a:solidFill>
            </a:endParaRPr>
          </a:p>
        </p:txBody>
      </p:sp>
      <p:pic>
        <p:nvPicPr>
          <p:cNvPr id="9" name="Picture 11" descr="Landscape 030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1828800"/>
            <a:ext cx="2249488" cy="3505200"/>
          </a:xfrm>
          <a:noFill/>
          <a:ln/>
        </p:spPr>
      </p:pic>
      <p:pic>
        <p:nvPicPr>
          <p:cNvPr id="10" name="Picture 14" descr="Agriculture 39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638800" y="3505200"/>
            <a:ext cx="3200400" cy="2109788"/>
          </a:xfrm>
          <a:noFill/>
          <a:ln/>
        </p:spPr>
      </p:pic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228600" y="5638800"/>
            <a:ext cx="8610600" cy="9159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1" dirty="0" err="1">
                <a:solidFill>
                  <a:srgbClr val="0000FF"/>
                </a:solidFill>
              </a:rPr>
              <a:t>Ekosistem</a:t>
            </a:r>
            <a:r>
              <a:rPr lang="en-US" b="1" i="1" dirty="0">
                <a:solidFill>
                  <a:srgbClr val="0000FF"/>
                </a:solidFill>
              </a:rPr>
              <a:t> </a:t>
            </a:r>
            <a:r>
              <a:rPr lang="en-US" b="1" i="1" dirty="0" err="1">
                <a:solidFill>
                  <a:srgbClr val="0000FF"/>
                </a:solidFill>
              </a:rPr>
              <a:t>Binaan</a:t>
            </a:r>
            <a:r>
              <a:rPr lang="en-US" b="1" i="1" dirty="0">
                <a:solidFill>
                  <a:srgbClr val="0000FF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 </a:t>
            </a:r>
          </a:p>
          <a:p>
            <a:pPr algn="just"/>
            <a:r>
              <a:rPr lang="en-US" b="1" dirty="0" err="1">
                <a:solidFill>
                  <a:schemeClr val="tx2"/>
                </a:solidFill>
              </a:rPr>
              <a:t>membutuhkan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pengelolaan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dan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penambahan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energi</a:t>
            </a:r>
            <a:r>
              <a:rPr lang="en-US" b="1" dirty="0">
                <a:solidFill>
                  <a:schemeClr val="tx2"/>
                </a:solidFill>
              </a:rPr>
              <a:t>/</a:t>
            </a:r>
            <a:r>
              <a:rPr lang="en-US" b="1" dirty="0" err="1">
                <a:solidFill>
                  <a:schemeClr val="tx2"/>
                </a:solidFill>
              </a:rPr>
              <a:t>materi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oleh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manusia</a:t>
            </a:r>
            <a:r>
              <a:rPr lang="en-US" b="1" dirty="0">
                <a:solidFill>
                  <a:schemeClr val="tx2"/>
                </a:solidFill>
              </a:rPr>
              <a:t> agar </a:t>
            </a:r>
            <a:r>
              <a:rPr lang="en-US" b="1" dirty="0" err="1">
                <a:solidFill>
                  <a:schemeClr val="tx2"/>
                </a:solidFill>
              </a:rPr>
              <a:t>dapat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dipertahankan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dalam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kondisinya</a:t>
            </a:r>
            <a:r>
              <a:rPr lang="en-US" b="1" dirty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139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7086600" cy="762000"/>
          </a:xfrm>
          <a:prstGeom prst="rect">
            <a:avLst/>
          </a:prstGeom>
          <a:solidFill>
            <a:srgbClr val="92D050">
              <a:alpha val="43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err="1" smtClean="0">
                <a:ea typeface="Tahoma" pitchFamily="34" charset="0"/>
                <a:cs typeface="Tahoma" pitchFamily="34" charset="0"/>
              </a:rPr>
              <a:t>Keseimbangan</a:t>
            </a:r>
            <a:r>
              <a:rPr lang="en-US" sz="40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ea typeface="Tahoma" pitchFamily="34" charset="0"/>
                <a:cs typeface="Tahoma" pitchFamily="34" charset="0"/>
              </a:rPr>
              <a:t>dalam</a:t>
            </a:r>
            <a:r>
              <a:rPr lang="en-US" sz="40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ea typeface="Tahoma" pitchFamily="34" charset="0"/>
                <a:cs typeface="Tahoma" pitchFamily="34" charset="0"/>
              </a:rPr>
              <a:t>Ekosistem</a:t>
            </a:r>
            <a:endParaRPr lang="en-US" sz="4000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5410200"/>
          </a:xfrm>
          <a:solidFill>
            <a:schemeClr val="bg2">
              <a:alpha val="87842"/>
            </a:schemeClr>
          </a:solidFill>
        </p:spPr>
        <p:txBody>
          <a:bodyPr>
            <a:noAutofit/>
          </a:bodyPr>
          <a:lstStyle/>
          <a:p>
            <a:pPr algn="just">
              <a:defRPr/>
            </a:pPr>
            <a:r>
              <a:rPr lang="en-US" dirty="0" err="1"/>
              <a:t>Keseimbangan</a:t>
            </a:r>
            <a:r>
              <a:rPr lang="en-US" dirty="0"/>
              <a:t> </a:t>
            </a:r>
            <a:r>
              <a:rPr lang="en-US" dirty="0" err="1"/>
              <a:t>ekosistem</a:t>
            </a:r>
            <a:r>
              <a:rPr lang="en-US" dirty="0"/>
              <a:t> / </a:t>
            </a:r>
            <a:r>
              <a:rPr lang="en-US" dirty="0" err="1"/>
              <a:t>homeostatis</a:t>
            </a:r>
            <a:r>
              <a:rPr lang="en-US" dirty="0"/>
              <a:t> </a:t>
            </a:r>
            <a:r>
              <a:rPr lang="en-US" dirty="0" err="1"/>
              <a:t>ekosistem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ekosistem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menahan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ekosistem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.</a:t>
            </a:r>
          </a:p>
          <a:p>
            <a:pPr algn="just">
              <a:defRPr/>
            </a:pP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rumit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 </a:t>
            </a:r>
            <a:r>
              <a:rPr lang="en-US" dirty="0" err="1"/>
              <a:t>bahan-bahan</a:t>
            </a:r>
            <a:r>
              <a:rPr lang="en-US" dirty="0"/>
              <a:t>, </a:t>
            </a:r>
            <a:r>
              <a:rPr lang="en-US" dirty="0" err="1"/>
              <a:t>pelepasan</a:t>
            </a:r>
            <a:r>
              <a:rPr lang="en-US" dirty="0"/>
              <a:t> </a:t>
            </a:r>
            <a:r>
              <a:rPr lang="en-US" dirty="0" err="1"/>
              <a:t>hara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,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organisme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dekomposisi</a:t>
            </a:r>
            <a:r>
              <a:rPr lang="en-US" dirty="0"/>
              <a:t> </a:t>
            </a:r>
            <a:r>
              <a:rPr lang="en-US" dirty="0" err="1"/>
              <a:t>bahan-bahan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>
              <a:latin typeface="+mj-lt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20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7086600" cy="762000"/>
          </a:xfrm>
          <a:prstGeom prst="rect">
            <a:avLst/>
          </a:prstGeom>
          <a:solidFill>
            <a:srgbClr val="92D050">
              <a:alpha val="43000"/>
            </a:srgbClr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err="1" smtClean="0">
                <a:ea typeface="Tahoma" pitchFamily="34" charset="0"/>
                <a:cs typeface="Tahoma" pitchFamily="34" charset="0"/>
              </a:rPr>
              <a:t>Beberapa</a:t>
            </a:r>
            <a:r>
              <a:rPr lang="en-US" sz="40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ea typeface="Tahoma" pitchFamily="34" charset="0"/>
                <a:cs typeface="Tahoma" pitchFamily="34" charset="0"/>
              </a:rPr>
              <a:t>Konsep</a:t>
            </a:r>
            <a:r>
              <a:rPr lang="en-US" sz="40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ea typeface="Tahoma" pitchFamily="34" charset="0"/>
                <a:cs typeface="Tahoma" pitchFamily="34" charset="0"/>
              </a:rPr>
              <a:t>Penting</a:t>
            </a:r>
            <a:r>
              <a:rPr lang="en-US" sz="40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ea typeface="Tahoma" pitchFamily="34" charset="0"/>
                <a:cs typeface="Tahoma" pitchFamily="34" charset="0"/>
              </a:rPr>
              <a:t>dalam</a:t>
            </a:r>
            <a:r>
              <a:rPr lang="en-US" sz="40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ea typeface="Tahoma" pitchFamily="34" charset="0"/>
                <a:cs typeface="Tahoma" pitchFamily="34" charset="0"/>
              </a:rPr>
              <a:t>Ekosistem</a:t>
            </a:r>
            <a:endParaRPr lang="en-US" sz="4000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5410200"/>
          </a:xfrm>
          <a:solidFill>
            <a:schemeClr val="bg2">
              <a:alpha val="87842"/>
            </a:schemeClr>
          </a:solidFill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 err="1"/>
              <a:t>Ekosistem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unit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ekologi</a:t>
            </a:r>
            <a:r>
              <a:rPr lang="en-US" sz="2400" dirty="0"/>
              <a:t>, yang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komponen-komponen</a:t>
            </a:r>
            <a:r>
              <a:rPr lang="en-US" sz="2400" dirty="0"/>
              <a:t> </a:t>
            </a:r>
            <a:r>
              <a:rPr lang="en-US" sz="2400" dirty="0" err="1"/>
              <a:t>abiotik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biotik</a:t>
            </a:r>
            <a:r>
              <a:rPr lang="en-US" sz="2400" dirty="0"/>
              <a:t>,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komponen-komponen</a:t>
            </a:r>
            <a:r>
              <a:rPr lang="en-US" sz="2400" dirty="0"/>
              <a:t> </a:t>
            </a:r>
            <a:r>
              <a:rPr lang="en-US" sz="2400" dirty="0" err="1"/>
              <a:t>inilah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siklus</a:t>
            </a:r>
            <a:r>
              <a:rPr lang="en-US" sz="2400" dirty="0"/>
              <a:t> </a:t>
            </a:r>
            <a:r>
              <a:rPr lang="en-US" sz="2400" dirty="0" err="1"/>
              <a:t>materi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aliran</a:t>
            </a:r>
            <a:r>
              <a:rPr lang="en-US" sz="2400" dirty="0"/>
              <a:t> </a:t>
            </a:r>
            <a:r>
              <a:rPr lang="en-US" sz="2400" dirty="0" err="1"/>
              <a:t>energi</a:t>
            </a:r>
            <a:r>
              <a:rPr lang="en-US" sz="2400" dirty="0" smtClean="0"/>
              <a:t>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ekosistem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berkaitan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aliran</a:t>
            </a:r>
            <a:r>
              <a:rPr lang="en-US" sz="2400" dirty="0"/>
              <a:t> </a:t>
            </a:r>
            <a:r>
              <a:rPr lang="en-US" sz="2400" dirty="0" err="1"/>
              <a:t>energi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siklus</a:t>
            </a:r>
            <a:r>
              <a:rPr lang="en-US" sz="2400" dirty="0"/>
              <a:t> </a:t>
            </a:r>
            <a:r>
              <a:rPr lang="en-US" sz="2400" dirty="0" err="1"/>
              <a:t>materi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 smtClean="0"/>
              <a:t>komponen-komponennya</a:t>
            </a:r>
            <a:r>
              <a:rPr lang="en-US" sz="2400" dirty="0" smtClean="0"/>
              <a:t>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energi</a:t>
            </a:r>
            <a:r>
              <a:rPr lang="en-US" sz="2400" dirty="0"/>
              <a:t> yang </a:t>
            </a:r>
            <a:r>
              <a:rPr lang="en-US" sz="2400" dirty="0" err="1"/>
              <a:t>mengalir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alam</a:t>
            </a:r>
            <a:r>
              <a:rPr lang="en-US" sz="2400" dirty="0"/>
              <a:t> </a:t>
            </a:r>
            <a:r>
              <a:rPr lang="en-US" sz="2400" dirty="0" err="1"/>
              <a:t>tergantung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energi</a:t>
            </a:r>
            <a:r>
              <a:rPr lang="en-US" sz="2400" dirty="0"/>
              <a:t> yang </a:t>
            </a:r>
            <a:r>
              <a:rPr lang="en-US" sz="2400" dirty="0" err="1"/>
              <a:t>difiksasi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tumbuhan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produsen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 err="1" smtClean="0"/>
              <a:t>Energi</a:t>
            </a:r>
            <a:r>
              <a:rPr lang="en-US" sz="2400" dirty="0" smtClean="0"/>
              <a:t> </a:t>
            </a:r>
            <a:r>
              <a:rPr lang="en-US" sz="2400" dirty="0" err="1"/>
              <a:t>ditransformasikan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trofik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trofik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, </a:t>
            </a:r>
            <a:r>
              <a:rPr lang="en-US" sz="2400" dirty="0" err="1"/>
              <a:t>akibatnya</a:t>
            </a:r>
            <a:r>
              <a:rPr lang="en-US" sz="2400" dirty="0"/>
              <a:t> </a:t>
            </a:r>
            <a:r>
              <a:rPr lang="en-US" sz="2400" dirty="0" err="1"/>
              <a:t>sebagian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hilang</a:t>
            </a:r>
            <a:r>
              <a:rPr lang="en-US" sz="2400" dirty="0"/>
              <a:t> (</a:t>
            </a:r>
            <a:r>
              <a:rPr lang="en-US" sz="2400" dirty="0" err="1"/>
              <a:t>keluar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) </a:t>
            </a:r>
            <a:r>
              <a:rPr lang="en-US" sz="2400" dirty="0" err="1"/>
              <a:t>selama</a:t>
            </a:r>
            <a:r>
              <a:rPr lang="en-US" sz="2400" dirty="0"/>
              <a:t> </a:t>
            </a:r>
            <a:r>
              <a:rPr lang="en-US" sz="2400" dirty="0" err="1"/>
              <a:t>transformasi</a:t>
            </a:r>
            <a:r>
              <a:rPr lang="en-US" sz="2400" dirty="0"/>
              <a:t>.  </a:t>
            </a:r>
            <a:r>
              <a:rPr lang="en-US" sz="2400" dirty="0" err="1"/>
              <a:t>Kejadian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yang </a:t>
            </a:r>
            <a:r>
              <a:rPr lang="en-US" sz="2400" dirty="0" err="1"/>
              <a:t>membatasi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organisme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dikelola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trofik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>
              <a:latin typeface="+mj-lt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11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7086600" cy="762000"/>
          </a:xfrm>
          <a:prstGeom prst="rect">
            <a:avLst/>
          </a:prstGeom>
          <a:solidFill>
            <a:srgbClr val="92D050">
              <a:alpha val="43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err="1" smtClean="0">
                <a:ea typeface="Tahoma" pitchFamily="34" charset="0"/>
                <a:cs typeface="Tahoma" pitchFamily="34" charset="0"/>
              </a:rPr>
              <a:t>Keseimbangan</a:t>
            </a:r>
            <a:r>
              <a:rPr lang="en-US" sz="40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ea typeface="Tahoma" pitchFamily="34" charset="0"/>
                <a:cs typeface="Tahoma" pitchFamily="34" charset="0"/>
              </a:rPr>
              <a:t>dalam</a:t>
            </a:r>
            <a:r>
              <a:rPr lang="en-US" sz="40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ea typeface="Tahoma" pitchFamily="34" charset="0"/>
                <a:cs typeface="Tahoma" pitchFamily="34" charset="0"/>
              </a:rPr>
              <a:t>Ekosistem</a:t>
            </a:r>
            <a:endParaRPr lang="en-US" sz="40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05800" cy="5257800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Pencemaran</a:t>
            </a:r>
            <a:r>
              <a:rPr lang="en-US" dirty="0" smtClean="0"/>
              <a:t> </a:t>
            </a:r>
            <a:r>
              <a:rPr lang="en-US" dirty="0" err="1"/>
              <a:t>sungai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sampah</a:t>
            </a:r>
            <a:r>
              <a:rPr lang="en-US" dirty="0"/>
              <a:t>, </a:t>
            </a:r>
            <a:r>
              <a:rPr lang="en-US" dirty="0" err="1"/>
              <a:t>zat-zat</a:t>
            </a:r>
            <a:r>
              <a:rPr lang="en-US" dirty="0"/>
              <a:t> </a:t>
            </a:r>
            <a:r>
              <a:rPr lang="en-US" dirty="0" err="1"/>
              <a:t>racun</a:t>
            </a:r>
            <a:r>
              <a:rPr lang="en-US" dirty="0"/>
              <a:t> yang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homeostatis</a:t>
            </a:r>
            <a:r>
              <a:rPr lang="en-US" dirty="0"/>
              <a:t> </a:t>
            </a:r>
            <a:r>
              <a:rPr lang="en-US" dirty="0" err="1"/>
              <a:t>alami</a:t>
            </a:r>
            <a:r>
              <a:rPr lang="en-US" dirty="0"/>
              <a:t> </a:t>
            </a:r>
            <a:r>
              <a:rPr lang="en-US" dirty="0" err="1"/>
              <a:t>sungai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terlampaui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/>
              <a:t>sungai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ekosistemnya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homeostatis</a:t>
            </a:r>
            <a:r>
              <a:rPr lang="en-US" dirty="0"/>
              <a:t> </a:t>
            </a:r>
            <a:r>
              <a:rPr lang="en-US" dirty="0" err="1"/>
              <a:t>alami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/>
              <a:t>airnya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permanen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/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rusak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/>
              <a:t>penebangan</a:t>
            </a:r>
            <a:r>
              <a:rPr lang="en-US" dirty="0"/>
              <a:t> </a:t>
            </a:r>
            <a:r>
              <a:rPr lang="en-US" dirty="0" err="1"/>
              <a:t>hutan</a:t>
            </a:r>
            <a:r>
              <a:rPr lang="en-US" dirty="0"/>
              <a:t> </a:t>
            </a:r>
            <a:r>
              <a:rPr lang="en-US" dirty="0" err="1"/>
              <a:t>alami</a:t>
            </a:r>
            <a:r>
              <a:rPr lang="en-US" dirty="0"/>
              <a:t> yang </a:t>
            </a:r>
            <a:r>
              <a:rPr lang="en-US" dirty="0" err="1"/>
              <a:t>melampaui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/>
              <a:t>merusak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homeostatis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ekosistem</a:t>
            </a:r>
            <a:r>
              <a:rPr lang="en-US" dirty="0" smtClean="0"/>
              <a:t> </a:t>
            </a:r>
            <a:r>
              <a:rPr lang="en-US" dirty="0" err="1"/>
              <a:t>hutan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309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7086600" cy="762000"/>
          </a:xfrm>
          <a:prstGeom prst="rect">
            <a:avLst/>
          </a:prstGeom>
          <a:solidFill>
            <a:srgbClr val="92D050">
              <a:alpha val="43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/>
              <a:t>Habitat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Relung</a:t>
            </a:r>
            <a:r>
              <a:rPr lang="en-US" sz="4000" dirty="0" smtClean="0"/>
              <a:t> (</a:t>
            </a:r>
            <a:r>
              <a:rPr lang="en-US" sz="4000" i="1" dirty="0" smtClean="0"/>
              <a:t>Niche)</a:t>
            </a:r>
            <a:endParaRPr lang="en-US" sz="40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5410200"/>
          </a:xfrm>
          <a:solidFill>
            <a:schemeClr val="bg2">
              <a:alpha val="87842"/>
            </a:schemeClr>
          </a:solidFill>
        </p:spPr>
        <p:txBody>
          <a:bodyPr>
            <a:normAutofit/>
          </a:bodyPr>
          <a:lstStyle/>
          <a:p>
            <a:r>
              <a:rPr lang="en-US" sz="2800" dirty="0"/>
              <a:t>Habitat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tempat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organisme</a:t>
            </a:r>
            <a:r>
              <a:rPr lang="en-US" sz="2800" dirty="0"/>
              <a:t> </a:t>
            </a:r>
            <a:r>
              <a:rPr lang="en-US" sz="2800" dirty="0" err="1"/>
              <a:t>hidup</a:t>
            </a:r>
            <a:r>
              <a:rPr lang="en-US" sz="2800" dirty="0"/>
              <a:t> (</a:t>
            </a:r>
            <a:r>
              <a:rPr lang="en-US" sz="2800" dirty="0" err="1"/>
              <a:t>alamat</a:t>
            </a:r>
            <a:r>
              <a:rPr lang="en-US" sz="2800" dirty="0"/>
              <a:t> </a:t>
            </a:r>
            <a:r>
              <a:rPr lang="en-US" sz="2800" dirty="0" err="1"/>
              <a:t>organisme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)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tempat</a:t>
            </a:r>
            <a:r>
              <a:rPr lang="en-US" sz="2800" dirty="0"/>
              <a:t> </a:t>
            </a:r>
            <a:r>
              <a:rPr lang="en-US" sz="2800" dirty="0" err="1"/>
              <a:t>tumbuh</a:t>
            </a:r>
            <a:r>
              <a:rPr lang="en-US" sz="2800" dirty="0"/>
              <a:t> </a:t>
            </a:r>
            <a:r>
              <a:rPr lang="en-US" sz="2800" dirty="0" err="1"/>
              <a:t>sekelompok</a:t>
            </a:r>
            <a:r>
              <a:rPr lang="en-US" sz="2800" dirty="0"/>
              <a:t> </a:t>
            </a:r>
            <a:r>
              <a:rPr lang="en-US" sz="2800" dirty="0" err="1"/>
              <a:t>organisme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jenis</a:t>
            </a:r>
            <a:r>
              <a:rPr lang="en-US" sz="2800" dirty="0"/>
              <a:t> yang </a:t>
            </a:r>
            <a:r>
              <a:rPr lang="en-US" sz="2800" dirty="0" err="1"/>
              <a:t>membentuk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komunitas</a:t>
            </a:r>
            <a:r>
              <a:rPr lang="en-US" sz="2800" dirty="0"/>
              <a:t> </a:t>
            </a:r>
            <a:r>
              <a:rPr lang="en-US" sz="2800" dirty="0" smtClean="0"/>
              <a:t>-&gt;</a:t>
            </a:r>
            <a:r>
              <a:rPr lang="en-US" sz="2800" dirty="0"/>
              <a:t> </a:t>
            </a:r>
            <a:r>
              <a:rPr lang="en-US" sz="2800" dirty="0" err="1"/>
              <a:t>misalnya</a:t>
            </a:r>
            <a:r>
              <a:rPr lang="en-US" sz="2800" dirty="0"/>
              <a:t> habitat </a:t>
            </a:r>
            <a:r>
              <a:rPr lang="en-US" sz="2800" dirty="0" err="1"/>
              <a:t>padang</a:t>
            </a:r>
            <a:r>
              <a:rPr lang="en-US" sz="2800" dirty="0"/>
              <a:t> </a:t>
            </a:r>
            <a:r>
              <a:rPr lang="en-US" sz="2800" dirty="0" err="1"/>
              <a:t>rumput</a:t>
            </a:r>
            <a:r>
              <a:rPr lang="en-US" sz="2800" dirty="0"/>
              <a:t>, habitat </a:t>
            </a:r>
            <a:r>
              <a:rPr lang="en-US" sz="2800" dirty="0" err="1"/>
              <a:t>hutan</a:t>
            </a:r>
            <a:r>
              <a:rPr lang="en-US" sz="2800" dirty="0"/>
              <a:t> </a:t>
            </a:r>
            <a:r>
              <a:rPr lang="en-US" sz="2800" dirty="0" smtClean="0"/>
              <a:t>mangrove. </a:t>
            </a: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/>
              <a:t>: </a:t>
            </a:r>
            <a:r>
              <a:rPr lang="en-US" sz="2800" dirty="0" err="1"/>
              <a:t>Ikan</a:t>
            </a:r>
            <a:r>
              <a:rPr lang="en-US" sz="2800" dirty="0"/>
              <a:t> Tuna </a:t>
            </a:r>
            <a:r>
              <a:rPr lang="en-US" sz="2800" dirty="0" err="1"/>
              <a:t>habitatnya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air </a:t>
            </a:r>
            <a:r>
              <a:rPr lang="en-US" sz="2800" dirty="0" err="1"/>
              <a:t>laut</a:t>
            </a:r>
            <a:r>
              <a:rPr lang="en-US" sz="2800" dirty="0"/>
              <a:t>, </a:t>
            </a:r>
            <a:r>
              <a:rPr lang="en-US" sz="2800" dirty="0" err="1" smtClean="0"/>
              <a:t>ikan</a:t>
            </a:r>
            <a:r>
              <a:rPr lang="en-US" sz="2800" dirty="0"/>
              <a:t> </a:t>
            </a:r>
            <a:r>
              <a:rPr lang="en-US" sz="2800" dirty="0" smtClean="0"/>
              <a:t>mas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perairan</a:t>
            </a:r>
            <a:r>
              <a:rPr lang="en-US" sz="2800" dirty="0"/>
              <a:t> </a:t>
            </a:r>
            <a:r>
              <a:rPr lang="en-US" sz="2800" dirty="0" err="1"/>
              <a:t>tawar</a:t>
            </a:r>
            <a:r>
              <a:rPr lang="en-US" sz="2800" dirty="0"/>
              <a:t>, durian </a:t>
            </a:r>
            <a:r>
              <a:rPr lang="en-US" sz="2800" dirty="0" err="1" smtClean="0"/>
              <a:t>ditanah</a:t>
            </a:r>
            <a:r>
              <a:rPr lang="en-US" sz="2800" dirty="0" smtClean="0"/>
              <a:t> </a:t>
            </a:r>
            <a:r>
              <a:rPr lang="en-US" sz="2800" dirty="0" err="1"/>
              <a:t>daratan</a:t>
            </a:r>
            <a:r>
              <a:rPr lang="en-US" sz="2800" dirty="0"/>
              <a:t> </a:t>
            </a:r>
            <a:r>
              <a:rPr lang="en-US" sz="2800" dirty="0" err="1"/>
              <a:t>rendah</a:t>
            </a:r>
            <a:r>
              <a:rPr lang="en-US" sz="2800" dirty="0"/>
              <a:t>, </a:t>
            </a:r>
            <a:r>
              <a:rPr lang="en-US" sz="2800" dirty="0" err="1"/>
              <a:t>enau</a:t>
            </a:r>
            <a:r>
              <a:rPr lang="en-US" sz="2800" dirty="0"/>
              <a:t> di </a:t>
            </a:r>
            <a:r>
              <a:rPr lang="en-US" sz="2800" dirty="0" err="1" smtClean="0"/>
              <a:t>tanah</a:t>
            </a:r>
            <a:r>
              <a:rPr lang="en-US" sz="2800" dirty="0"/>
              <a:t> </a:t>
            </a:r>
            <a:r>
              <a:rPr lang="en-US" sz="2800" dirty="0" err="1" smtClean="0"/>
              <a:t>darat</a:t>
            </a:r>
            <a:r>
              <a:rPr lang="en-US" sz="2800" dirty="0" smtClean="0"/>
              <a:t> </a:t>
            </a:r>
            <a:r>
              <a:rPr lang="en-US" sz="2800" dirty="0" err="1"/>
              <a:t>daratan</a:t>
            </a:r>
            <a:r>
              <a:rPr lang="en-US" sz="2800" dirty="0"/>
              <a:t> </a:t>
            </a:r>
            <a:r>
              <a:rPr lang="en-US" sz="2800" dirty="0" err="1"/>
              <a:t>rendah</a:t>
            </a:r>
            <a:r>
              <a:rPr lang="en-US" sz="2800" dirty="0"/>
              <a:t> </a:t>
            </a:r>
            <a:r>
              <a:rPr lang="en-US" sz="2800" dirty="0" err="1"/>
              <a:t>pegunungan</a:t>
            </a:r>
            <a:r>
              <a:rPr lang="en-US" sz="2800" dirty="0"/>
              <a:t>, </a:t>
            </a:r>
            <a:r>
              <a:rPr lang="en-US" sz="2800" dirty="0" err="1" smtClean="0"/>
              <a:t>eceng</a:t>
            </a:r>
            <a:r>
              <a:rPr lang="en-US" sz="2800" dirty="0" smtClean="0"/>
              <a:t> </a:t>
            </a:r>
            <a:r>
              <a:rPr lang="en-US" sz="2800" dirty="0" err="1"/>
              <a:t>gondok</a:t>
            </a:r>
            <a:r>
              <a:rPr lang="en-US" sz="2800" dirty="0"/>
              <a:t> di </a:t>
            </a:r>
            <a:r>
              <a:rPr lang="en-US" sz="2800" dirty="0" err="1"/>
              <a:t>perairan</a:t>
            </a:r>
            <a:r>
              <a:rPr lang="en-US" sz="2800" dirty="0"/>
              <a:t> </a:t>
            </a:r>
            <a:r>
              <a:rPr lang="en-US" sz="2800" dirty="0" err="1"/>
              <a:t>terbuka</a:t>
            </a:r>
            <a:r>
              <a:rPr lang="en-US" sz="2800" dirty="0"/>
              <a:t>, </a:t>
            </a:r>
            <a:r>
              <a:rPr lang="en-US" sz="2800" dirty="0" err="1"/>
              <a:t>dst</a:t>
            </a:r>
            <a:r>
              <a:rPr lang="en-US" sz="2800" dirty="0"/>
              <a:t>,. </a:t>
            </a:r>
            <a:endParaRPr lang="en-US" sz="2800" dirty="0" smtClean="0"/>
          </a:p>
          <a:p>
            <a:r>
              <a:rPr lang="en-GB" dirty="0" err="1"/>
              <a:t>Relung</a:t>
            </a:r>
            <a:r>
              <a:rPr lang="en-GB" dirty="0"/>
              <a:t> (niche), 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ekologi</a:t>
            </a:r>
            <a:r>
              <a:rPr lang="en-GB" dirty="0"/>
              <a:t> </a:t>
            </a:r>
            <a:r>
              <a:rPr lang="en-GB" dirty="0" err="1"/>
              <a:t>merujuk</a:t>
            </a:r>
            <a:r>
              <a:rPr lang="en-GB" dirty="0"/>
              <a:t> </a:t>
            </a:r>
            <a:r>
              <a:rPr lang="en-GB" dirty="0" err="1"/>
              <a:t>pada</a:t>
            </a:r>
            <a:r>
              <a:rPr lang="en-GB" dirty="0"/>
              <a:t> </a:t>
            </a:r>
            <a:r>
              <a:rPr lang="en-GB" dirty="0" err="1"/>
              <a:t>posisi</a:t>
            </a:r>
            <a:r>
              <a:rPr lang="en-GB" dirty="0"/>
              <a:t> </a:t>
            </a:r>
            <a:r>
              <a:rPr lang="en-GB" dirty="0" err="1"/>
              <a:t>unik</a:t>
            </a:r>
            <a:r>
              <a:rPr lang="en-GB" dirty="0"/>
              <a:t> yang </a:t>
            </a:r>
            <a:r>
              <a:rPr lang="en-GB" dirty="0" err="1"/>
              <a:t>ditempati</a:t>
            </a:r>
            <a:r>
              <a:rPr lang="en-GB" dirty="0"/>
              <a:t> </a:t>
            </a:r>
            <a:r>
              <a:rPr lang="en-GB" dirty="0" err="1"/>
              <a:t>oleh</a:t>
            </a:r>
            <a:r>
              <a:rPr lang="en-GB" dirty="0"/>
              <a:t> </a:t>
            </a:r>
            <a:r>
              <a:rPr lang="en-GB" dirty="0" err="1"/>
              <a:t>suatu</a:t>
            </a:r>
            <a:r>
              <a:rPr lang="en-GB" dirty="0"/>
              <a:t> </a:t>
            </a:r>
            <a:r>
              <a:rPr lang="en-GB" dirty="0" err="1"/>
              <a:t>spesies</a:t>
            </a:r>
            <a:r>
              <a:rPr lang="en-GB" dirty="0"/>
              <a:t> </a:t>
            </a:r>
            <a:r>
              <a:rPr lang="en-GB" dirty="0" err="1"/>
              <a:t>tertentu</a:t>
            </a:r>
            <a:r>
              <a:rPr lang="en-GB" dirty="0"/>
              <a:t> </a:t>
            </a:r>
            <a:r>
              <a:rPr lang="en-GB" dirty="0" err="1"/>
              <a:t>berdasarkan</a:t>
            </a:r>
            <a:r>
              <a:rPr lang="en-GB" dirty="0"/>
              <a:t> </a:t>
            </a:r>
            <a:r>
              <a:rPr lang="en-GB" dirty="0" err="1"/>
              <a:t>rentang</a:t>
            </a:r>
            <a:r>
              <a:rPr lang="en-GB" dirty="0"/>
              <a:t> </a:t>
            </a:r>
            <a:r>
              <a:rPr lang="en-GB" dirty="0" err="1"/>
              <a:t>fisik</a:t>
            </a:r>
            <a:r>
              <a:rPr lang="en-GB" dirty="0"/>
              <a:t> yang </a:t>
            </a:r>
            <a:r>
              <a:rPr lang="en-GB" dirty="0" err="1"/>
              <a:t>ditempati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peranan</a:t>
            </a:r>
            <a:r>
              <a:rPr lang="en-GB" dirty="0"/>
              <a:t> yang </a:t>
            </a:r>
            <a:r>
              <a:rPr lang="en-GB" dirty="0" err="1"/>
              <a:t>dilakukan</a:t>
            </a:r>
            <a:r>
              <a:rPr lang="en-GB" dirty="0"/>
              <a:t> di 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komunitasnya</a:t>
            </a:r>
            <a:endParaRPr lang="en-GB" dirty="0"/>
          </a:p>
          <a:p>
            <a:endParaRPr lang="en-US" sz="2800" dirty="0"/>
          </a:p>
          <a:p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44442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AutoShape 4"/>
          <p:cNvSpPr>
            <a:spLocks noChangeArrowheads="1"/>
          </p:cNvSpPr>
          <p:nvPr/>
        </p:nvSpPr>
        <p:spPr bwMode="auto">
          <a:xfrm>
            <a:off x="304800" y="1600200"/>
            <a:ext cx="21336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id-ID" b="1">
                <a:solidFill>
                  <a:schemeClr val="accent2"/>
                </a:solidFill>
              </a:rPr>
              <a:t>BIOSFER</a:t>
            </a:r>
          </a:p>
        </p:txBody>
      </p:sp>
      <p:sp>
        <p:nvSpPr>
          <p:cNvPr id="12292" name="AutoShape 5"/>
          <p:cNvSpPr>
            <a:spLocks noChangeArrowheads="1"/>
          </p:cNvSpPr>
          <p:nvPr/>
        </p:nvSpPr>
        <p:spPr bwMode="auto">
          <a:xfrm rot="10800000">
            <a:off x="1143000" y="1905000"/>
            <a:ext cx="1066800" cy="9906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10605" y="5399"/>
                  <a:pt x="10411" y="5410"/>
                  <a:pt x="10218" y="5431"/>
                </a:cubicBezTo>
                <a:lnTo>
                  <a:pt x="9637" y="62"/>
                </a:lnTo>
                <a:cubicBezTo>
                  <a:pt x="10023" y="20"/>
                  <a:pt x="10411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AutoShape 6"/>
          <p:cNvSpPr>
            <a:spLocks noChangeArrowheads="1"/>
          </p:cNvSpPr>
          <p:nvPr/>
        </p:nvSpPr>
        <p:spPr bwMode="auto">
          <a:xfrm>
            <a:off x="1905000" y="2514600"/>
            <a:ext cx="21336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id-ID" b="1">
                <a:solidFill>
                  <a:schemeClr val="hlink"/>
                </a:solidFill>
              </a:rPr>
              <a:t>EKOSISTEM</a:t>
            </a:r>
          </a:p>
        </p:txBody>
      </p:sp>
      <p:sp>
        <p:nvSpPr>
          <p:cNvPr id="12294" name="AutoShape 7"/>
          <p:cNvSpPr>
            <a:spLocks noChangeArrowheads="1"/>
          </p:cNvSpPr>
          <p:nvPr/>
        </p:nvSpPr>
        <p:spPr bwMode="auto">
          <a:xfrm>
            <a:off x="3505200" y="3429000"/>
            <a:ext cx="21336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id-ID" b="1">
                <a:solidFill>
                  <a:schemeClr val="accent1"/>
                </a:solidFill>
              </a:rPr>
              <a:t>KOMUNITAS</a:t>
            </a:r>
          </a:p>
        </p:txBody>
      </p:sp>
      <p:sp>
        <p:nvSpPr>
          <p:cNvPr id="12295" name="AutoShape 8"/>
          <p:cNvSpPr>
            <a:spLocks noChangeArrowheads="1"/>
          </p:cNvSpPr>
          <p:nvPr/>
        </p:nvSpPr>
        <p:spPr bwMode="auto">
          <a:xfrm>
            <a:off x="5105400" y="4343400"/>
            <a:ext cx="21336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id-ID" b="1">
                <a:solidFill>
                  <a:schemeClr val="tx2"/>
                </a:solidFill>
              </a:rPr>
              <a:t>POPULASI</a:t>
            </a:r>
          </a:p>
        </p:txBody>
      </p:sp>
      <p:sp>
        <p:nvSpPr>
          <p:cNvPr id="12296" name="AutoShape 9"/>
          <p:cNvSpPr>
            <a:spLocks noChangeArrowheads="1"/>
          </p:cNvSpPr>
          <p:nvPr/>
        </p:nvSpPr>
        <p:spPr bwMode="auto">
          <a:xfrm>
            <a:off x="6781800" y="5257800"/>
            <a:ext cx="21336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id-ID" b="1">
                <a:solidFill>
                  <a:srgbClr val="7030A0"/>
                </a:solidFill>
              </a:rPr>
              <a:t>INDIVIDU</a:t>
            </a:r>
          </a:p>
        </p:txBody>
      </p:sp>
      <p:sp>
        <p:nvSpPr>
          <p:cNvPr id="12297" name="AutoShape 10"/>
          <p:cNvSpPr>
            <a:spLocks noChangeArrowheads="1"/>
          </p:cNvSpPr>
          <p:nvPr/>
        </p:nvSpPr>
        <p:spPr bwMode="auto">
          <a:xfrm rot="10800000">
            <a:off x="2743200" y="2819400"/>
            <a:ext cx="1066800" cy="9906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10606" y="5399"/>
                  <a:pt x="10413" y="5410"/>
                  <a:pt x="10220" y="5431"/>
                </a:cubicBezTo>
                <a:lnTo>
                  <a:pt x="9641" y="62"/>
                </a:lnTo>
                <a:cubicBezTo>
                  <a:pt x="10026" y="20"/>
                  <a:pt x="10412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AutoShape 11"/>
          <p:cNvSpPr>
            <a:spLocks noChangeArrowheads="1"/>
          </p:cNvSpPr>
          <p:nvPr/>
        </p:nvSpPr>
        <p:spPr bwMode="auto">
          <a:xfrm rot="10800000">
            <a:off x="6019800" y="4648200"/>
            <a:ext cx="1066800" cy="9906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10605" y="5399"/>
                  <a:pt x="10411" y="5410"/>
                  <a:pt x="10218" y="5431"/>
                </a:cubicBezTo>
                <a:lnTo>
                  <a:pt x="9637" y="62"/>
                </a:lnTo>
                <a:cubicBezTo>
                  <a:pt x="10023" y="20"/>
                  <a:pt x="10411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AutoShape 12"/>
          <p:cNvSpPr>
            <a:spLocks noChangeArrowheads="1"/>
          </p:cNvSpPr>
          <p:nvPr/>
        </p:nvSpPr>
        <p:spPr bwMode="auto">
          <a:xfrm rot="10800000">
            <a:off x="4343400" y="3733800"/>
            <a:ext cx="1066800" cy="9906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10605" y="5399"/>
                  <a:pt x="10411" y="5410"/>
                  <a:pt x="10218" y="5431"/>
                </a:cubicBezTo>
                <a:lnTo>
                  <a:pt x="9637" y="62"/>
                </a:lnTo>
                <a:cubicBezTo>
                  <a:pt x="10023" y="20"/>
                  <a:pt x="10411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0" y="0"/>
            <a:ext cx="7086600" cy="762000"/>
          </a:xfrm>
          <a:prstGeom prst="rect">
            <a:avLst/>
          </a:prstGeom>
          <a:solidFill>
            <a:srgbClr val="92D050">
              <a:alpha val="43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 sz="3200" dirty="0"/>
              <a:t>Tingkat organisasi kehidupan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84475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7086600" cy="762000"/>
          </a:xfrm>
          <a:prstGeom prst="rect">
            <a:avLst/>
          </a:prstGeom>
          <a:solidFill>
            <a:srgbClr val="92D050">
              <a:alpha val="43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err="1" smtClean="0">
                <a:ea typeface="Tahoma" pitchFamily="34" charset="0"/>
                <a:cs typeface="Tahoma" pitchFamily="34" charset="0"/>
              </a:rPr>
              <a:t>Populasi</a:t>
            </a:r>
            <a:endParaRPr lang="en-US" sz="4000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5410200"/>
          </a:xfrm>
          <a:solidFill>
            <a:schemeClr val="bg2">
              <a:alpha val="87842"/>
            </a:schemeClr>
          </a:solidFill>
        </p:spPr>
        <p:txBody>
          <a:bodyPr>
            <a:normAutofit/>
          </a:bodyPr>
          <a:lstStyle/>
          <a:p>
            <a:r>
              <a:rPr lang="id-ID" dirty="0">
                <a:solidFill>
                  <a:srgbClr val="C00000"/>
                </a:solidFill>
              </a:rPr>
              <a:t>Populasi</a:t>
            </a:r>
            <a:r>
              <a:rPr lang="id-ID" dirty="0">
                <a:solidFill>
                  <a:srgbClr val="FFC000"/>
                </a:solidFill>
              </a:rPr>
              <a:t> </a:t>
            </a:r>
            <a:r>
              <a:rPr lang="id-ID" dirty="0"/>
              <a:t>= organisme sejenis hidup di suatu tempat dalam kurun waktu tertentu</a:t>
            </a:r>
          </a:p>
          <a:p>
            <a:r>
              <a:rPr lang="id-ID" dirty="0"/>
              <a:t>Jumlah individu sejenis pada waktu tertentu per satuan luas = </a:t>
            </a:r>
            <a:r>
              <a:rPr lang="id-ID" dirty="0">
                <a:solidFill>
                  <a:srgbClr val="C00000"/>
                </a:solidFill>
              </a:rPr>
              <a:t>kepadatan populasi</a:t>
            </a:r>
          </a:p>
          <a:p>
            <a:r>
              <a:rPr lang="id-ID" dirty="0"/>
              <a:t>Persebaran individu-individu sejenis pada suatu tempat tertentu = </a:t>
            </a:r>
            <a:r>
              <a:rPr lang="id-ID" dirty="0">
                <a:solidFill>
                  <a:srgbClr val="C00000"/>
                </a:solidFill>
              </a:rPr>
              <a:t>distribusi populasi</a:t>
            </a:r>
          </a:p>
          <a:p>
            <a:pPr>
              <a:defRPr/>
            </a:pPr>
            <a:endParaRPr lang="en-US" sz="2800" dirty="0" smtClean="0">
              <a:latin typeface="+mj-lt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05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7086600" cy="762000"/>
          </a:xfrm>
          <a:prstGeom prst="rect">
            <a:avLst/>
          </a:prstGeom>
          <a:solidFill>
            <a:srgbClr val="92D050">
              <a:alpha val="43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err="1" smtClean="0">
                <a:ea typeface="Tahoma" pitchFamily="34" charset="0"/>
                <a:cs typeface="Tahoma" pitchFamily="34" charset="0"/>
              </a:rPr>
              <a:t>Populasi</a:t>
            </a:r>
            <a:endParaRPr lang="en-US" sz="4000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5410200"/>
          </a:xfrm>
          <a:solidFill>
            <a:schemeClr val="bg2">
              <a:alpha val="87842"/>
            </a:schemeClr>
          </a:solidFill>
        </p:spPr>
        <p:txBody>
          <a:bodyPr>
            <a:normAutofit/>
          </a:bodyPr>
          <a:lstStyle/>
          <a:p>
            <a:r>
              <a:rPr lang="id-ID" dirty="0"/>
              <a:t>Populasi dipengaruhi oleh:</a:t>
            </a:r>
          </a:p>
          <a:p>
            <a:pPr lvl="1"/>
            <a:r>
              <a:rPr lang="id-ID" sz="2800" dirty="0"/>
              <a:t>Angka kelahiran (natalitas)</a:t>
            </a:r>
          </a:p>
          <a:p>
            <a:pPr lvl="1"/>
            <a:r>
              <a:rPr lang="id-ID" sz="2800" dirty="0"/>
              <a:t>Angka kematian (mortalitas)</a:t>
            </a:r>
          </a:p>
          <a:p>
            <a:pPr lvl="1"/>
            <a:r>
              <a:rPr lang="id-ID" sz="2800" dirty="0"/>
              <a:t>Migrasi</a:t>
            </a:r>
          </a:p>
          <a:p>
            <a:pPr lvl="2"/>
            <a:r>
              <a:rPr lang="id-ID" sz="2800" dirty="0"/>
              <a:t>imigrasi</a:t>
            </a:r>
          </a:p>
          <a:p>
            <a:pPr lvl="2"/>
            <a:r>
              <a:rPr lang="id-ID" sz="2800" dirty="0"/>
              <a:t>emigrasi</a:t>
            </a:r>
          </a:p>
          <a:p>
            <a:pPr>
              <a:defRPr/>
            </a:pPr>
            <a:endParaRPr lang="en-US" sz="2800" dirty="0" smtClean="0">
              <a:latin typeface="+mj-lt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81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7086600" cy="762000"/>
          </a:xfrm>
          <a:prstGeom prst="rect">
            <a:avLst/>
          </a:prstGeom>
          <a:solidFill>
            <a:srgbClr val="92D050">
              <a:alpha val="43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 sz="4000" dirty="0"/>
              <a:t>Macam-Macam Interaksi</a:t>
            </a:r>
            <a:endParaRPr lang="en-US" sz="4000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5410200"/>
          </a:xfrm>
          <a:solidFill>
            <a:schemeClr val="bg2">
              <a:alpha val="87842"/>
            </a:schemeClr>
          </a:solidFill>
        </p:spPr>
        <p:txBody>
          <a:bodyPr>
            <a:normAutofit/>
          </a:bodyPr>
          <a:lstStyle/>
          <a:p>
            <a:r>
              <a:rPr lang="id-ID" sz="3200" dirty="0"/>
              <a:t>Interaksi antar-individu</a:t>
            </a:r>
          </a:p>
          <a:p>
            <a:pPr lvl="1"/>
            <a:r>
              <a:rPr lang="id-ID" sz="3200" dirty="0"/>
              <a:t>Kompetisi </a:t>
            </a:r>
            <a:r>
              <a:rPr lang="id-ID" sz="3200" dirty="0">
                <a:sym typeface="Wingdings" pitchFamily="2" charset="2"/>
              </a:rPr>
              <a:t> anggota populasi bertambah, kebutuhan hidup tidak terpenuhi</a:t>
            </a:r>
          </a:p>
          <a:p>
            <a:pPr lvl="1"/>
            <a:r>
              <a:rPr lang="id-ID" sz="3200" dirty="0">
                <a:solidFill>
                  <a:srgbClr val="FF3300"/>
                </a:solidFill>
              </a:rPr>
              <a:t>Kompetisi intraspesifik</a:t>
            </a:r>
            <a:r>
              <a:rPr lang="id-ID" sz="3200" dirty="0"/>
              <a:t> </a:t>
            </a:r>
            <a:r>
              <a:rPr lang="id-ID" sz="3200" dirty="0">
                <a:sym typeface="Wingdings" pitchFamily="2" charset="2"/>
              </a:rPr>
              <a:t>= kompetisi antar-individu dalam populasi</a:t>
            </a:r>
            <a:endParaRPr lang="id-ID" sz="3200" dirty="0"/>
          </a:p>
          <a:p>
            <a:pPr>
              <a:defRPr/>
            </a:pPr>
            <a:endParaRPr lang="en-US" sz="2800" dirty="0" smtClean="0">
              <a:latin typeface="+mj-lt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32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7086600" cy="762000"/>
          </a:xfrm>
          <a:prstGeom prst="rect">
            <a:avLst/>
          </a:prstGeom>
          <a:solidFill>
            <a:srgbClr val="92D050">
              <a:alpha val="43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 sz="4000" dirty="0"/>
              <a:t>Macam-Macam Interaksi</a:t>
            </a:r>
            <a:endParaRPr lang="en-US" sz="4000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5410200"/>
          </a:xfrm>
          <a:solidFill>
            <a:schemeClr val="bg2">
              <a:alpha val="87842"/>
            </a:schemeClr>
          </a:solidFill>
        </p:spPr>
        <p:txBody>
          <a:bodyPr>
            <a:normAutofit/>
          </a:bodyPr>
          <a:lstStyle/>
          <a:p>
            <a:r>
              <a:rPr lang="id-ID" sz="3200" dirty="0"/>
              <a:t>Interaksi antar-populasi</a:t>
            </a:r>
          </a:p>
          <a:p>
            <a:pPr lvl="1"/>
            <a:r>
              <a:rPr lang="id-ID" sz="3200" dirty="0">
                <a:solidFill>
                  <a:srgbClr val="FF3300"/>
                </a:solidFill>
              </a:rPr>
              <a:t>Predasi</a:t>
            </a:r>
            <a:r>
              <a:rPr lang="id-ID" sz="3200" dirty="0"/>
              <a:t> </a:t>
            </a:r>
            <a:r>
              <a:rPr lang="id-ID" sz="3200" dirty="0">
                <a:sym typeface="Wingdings" pitchFamily="2" charset="2"/>
              </a:rPr>
              <a:t> satu spesies memakan spesies lain, pemakan = predator, dimakan = mangsa (prey), hewan – hewan, herbivora – tumbuhan</a:t>
            </a:r>
          </a:p>
          <a:p>
            <a:pPr lvl="1"/>
            <a:r>
              <a:rPr lang="id-ID" sz="3200" dirty="0">
                <a:solidFill>
                  <a:srgbClr val="FF3300"/>
                </a:solidFill>
                <a:sym typeface="Wingdings" pitchFamily="2" charset="2"/>
              </a:rPr>
              <a:t>Kompetisi interspesifik</a:t>
            </a:r>
            <a:r>
              <a:rPr lang="id-ID" sz="3200" dirty="0">
                <a:sym typeface="Wingdings" pitchFamily="2" charset="2"/>
              </a:rPr>
              <a:t>  dua atau lebih populasi pada suatu wilayah memiliki kebutuhan hidup yang sama sementara kebutuhan terbatas</a:t>
            </a:r>
            <a:endParaRPr lang="id-ID" sz="3200" dirty="0"/>
          </a:p>
          <a:p>
            <a:pPr>
              <a:defRPr/>
            </a:pPr>
            <a:endParaRPr lang="en-US" sz="2800" dirty="0" smtClean="0">
              <a:latin typeface="+mj-lt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41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7086600" cy="762000"/>
          </a:xfrm>
          <a:prstGeom prst="rect">
            <a:avLst/>
          </a:prstGeom>
          <a:solidFill>
            <a:srgbClr val="92D050">
              <a:alpha val="43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 sz="4000" dirty="0"/>
              <a:t>Macam-Macam Interaksi</a:t>
            </a:r>
            <a:endParaRPr lang="en-US" sz="4000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5410200"/>
          </a:xfrm>
          <a:solidFill>
            <a:schemeClr val="bg2">
              <a:alpha val="87842"/>
            </a:schemeClr>
          </a:solidFill>
        </p:spPr>
        <p:txBody>
          <a:bodyPr>
            <a:normAutofit/>
          </a:bodyPr>
          <a:lstStyle/>
          <a:p>
            <a:pPr lvl="1"/>
            <a:r>
              <a:rPr lang="id-ID" sz="2800" dirty="0">
                <a:solidFill>
                  <a:srgbClr val="FF3300"/>
                </a:solidFill>
              </a:rPr>
              <a:t>Simbiosis </a:t>
            </a:r>
            <a:r>
              <a:rPr lang="id-ID" sz="2800" dirty="0">
                <a:sym typeface="Wingdings" pitchFamily="2" charset="2"/>
              </a:rPr>
              <a:t> dua spesies yang berbeda hidup bersama</a:t>
            </a:r>
          </a:p>
          <a:p>
            <a:pPr lvl="2"/>
            <a:r>
              <a:rPr lang="id-ID" sz="2800" dirty="0">
                <a:sym typeface="Wingdings" pitchFamily="2" charset="2"/>
              </a:rPr>
              <a:t>mutualisme  saling menguntungkan</a:t>
            </a:r>
          </a:p>
          <a:p>
            <a:pPr lvl="2"/>
            <a:r>
              <a:rPr lang="id-ID" sz="2800" dirty="0">
                <a:sym typeface="Wingdings" pitchFamily="2" charset="2"/>
              </a:rPr>
              <a:t>komensalisme  satu spesies diuntungkan, spesies yang lain tidak untung dan tidak rugi</a:t>
            </a:r>
          </a:p>
          <a:p>
            <a:pPr lvl="2"/>
            <a:r>
              <a:rPr lang="id-ID" sz="2800" dirty="0">
                <a:sym typeface="Wingdings" pitchFamily="2" charset="2"/>
              </a:rPr>
              <a:t>parasitisme  satu spesies diuntungkan, spesies yang lain dirugikan</a:t>
            </a:r>
            <a:endParaRPr lang="en-US" sz="2800" dirty="0">
              <a:sym typeface="Wingdings" pitchFamily="2" charset="2"/>
            </a:endParaRPr>
          </a:p>
          <a:p>
            <a:pPr lvl="3"/>
            <a:r>
              <a:rPr lang="id-ID" sz="2500" dirty="0">
                <a:sym typeface="Wingdings" pitchFamily="2" charset="2"/>
              </a:rPr>
              <a:t>Endoparasit = parasit yang hidup di dalam tubuh inang</a:t>
            </a:r>
            <a:endParaRPr lang="en-US" sz="2500" dirty="0">
              <a:sym typeface="Wingdings" pitchFamily="2" charset="2"/>
            </a:endParaRPr>
          </a:p>
          <a:p>
            <a:pPr lvl="3"/>
            <a:r>
              <a:rPr lang="id-ID" sz="2500" dirty="0">
                <a:sym typeface="Wingdings" pitchFamily="2" charset="2"/>
              </a:rPr>
              <a:t>Ektoparasit = parasit yang hidup di permukaan atau menempel sementara pada tubuh </a:t>
            </a:r>
            <a:r>
              <a:rPr lang="id-ID" sz="2500" dirty="0" smtClean="0">
                <a:sym typeface="Wingdings" pitchFamily="2" charset="2"/>
              </a:rPr>
              <a:t>inang</a:t>
            </a:r>
            <a:endParaRPr lang="id-ID" sz="25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1743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7086600" cy="762000"/>
          </a:xfrm>
          <a:prstGeom prst="rect">
            <a:avLst/>
          </a:prstGeom>
          <a:solidFill>
            <a:srgbClr val="92D050">
              <a:alpha val="43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 sz="4000" dirty="0"/>
              <a:t>Macam-Macam Interaksi</a:t>
            </a:r>
            <a:endParaRPr lang="en-US" sz="4000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5410200"/>
          </a:xfrm>
          <a:solidFill>
            <a:schemeClr val="bg2">
              <a:alpha val="87842"/>
            </a:schemeClr>
          </a:solidFill>
        </p:spPr>
        <p:txBody>
          <a:bodyPr>
            <a:normAutofit/>
          </a:bodyPr>
          <a:lstStyle/>
          <a:p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khasnya</a:t>
            </a:r>
            <a:r>
              <a:rPr lang="en-US" dirty="0"/>
              <a:t> </a:t>
            </a:r>
            <a:r>
              <a:rPr lang="en-US" dirty="0" err="1"/>
              <a:t>organisme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:</a:t>
            </a:r>
          </a:p>
          <a:p>
            <a:pPr lvl="1"/>
            <a:r>
              <a:rPr lang="en-US" sz="2800" dirty="0" err="1">
                <a:solidFill>
                  <a:srgbClr val="FF3300"/>
                </a:solidFill>
              </a:rPr>
              <a:t>Produsen</a:t>
            </a:r>
            <a:r>
              <a:rPr lang="en-US" sz="2800" dirty="0"/>
              <a:t>: </a:t>
            </a:r>
            <a:r>
              <a:rPr lang="en-US" sz="2800" dirty="0" err="1"/>
              <a:t>autotrof</a:t>
            </a:r>
            <a:endParaRPr lang="en-US" sz="2800" dirty="0"/>
          </a:p>
          <a:p>
            <a:pPr lvl="1"/>
            <a:r>
              <a:rPr lang="en-US" sz="2800" dirty="0" err="1">
                <a:solidFill>
                  <a:srgbClr val="FF3300"/>
                </a:solidFill>
              </a:rPr>
              <a:t>Konsumen</a:t>
            </a:r>
            <a:r>
              <a:rPr lang="en-US" sz="2800" dirty="0"/>
              <a:t>: </a:t>
            </a:r>
            <a:r>
              <a:rPr lang="en-US" sz="2800" dirty="0" err="1"/>
              <a:t>heterotrof</a:t>
            </a:r>
            <a:r>
              <a:rPr lang="en-US" sz="2800" dirty="0"/>
              <a:t>, </a:t>
            </a:r>
            <a:r>
              <a:rPr lang="en-US" sz="2800" dirty="0" err="1"/>
              <a:t>herbivora</a:t>
            </a:r>
            <a:r>
              <a:rPr lang="en-US" sz="2800" dirty="0"/>
              <a:t>, </a:t>
            </a:r>
            <a:r>
              <a:rPr lang="en-US" sz="2800" dirty="0" err="1"/>
              <a:t>karnivora</a:t>
            </a:r>
            <a:r>
              <a:rPr lang="en-US" sz="2800" dirty="0"/>
              <a:t>, 			    </a:t>
            </a:r>
            <a:r>
              <a:rPr lang="en-US" sz="2800" dirty="0" err="1"/>
              <a:t>omnivora</a:t>
            </a:r>
            <a:endParaRPr lang="en-US" sz="2800" dirty="0"/>
          </a:p>
          <a:p>
            <a:pPr lvl="1"/>
            <a:r>
              <a:rPr lang="en-US" sz="2800" dirty="0" err="1">
                <a:solidFill>
                  <a:srgbClr val="FF3300"/>
                </a:solidFill>
              </a:rPr>
              <a:t>Dekomposer</a:t>
            </a:r>
            <a:r>
              <a:rPr lang="en-US" sz="2800" dirty="0"/>
              <a:t>: </a:t>
            </a:r>
            <a:r>
              <a:rPr lang="en-US" sz="2800" dirty="0" err="1"/>
              <a:t>mengurai</a:t>
            </a:r>
            <a:r>
              <a:rPr lang="en-US" sz="2800" dirty="0"/>
              <a:t> </a:t>
            </a:r>
            <a:r>
              <a:rPr lang="en-US" sz="2800" dirty="0" err="1"/>
              <a:t>zat</a:t>
            </a:r>
            <a:r>
              <a:rPr lang="en-US" sz="2800" dirty="0"/>
              <a:t> </a:t>
            </a:r>
            <a:r>
              <a:rPr lang="en-US" sz="2800" dirty="0" err="1"/>
              <a:t>organik</a:t>
            </a:r>
            <a:r>
              <a:rPr lang="en-US" sz="2800" dirty="0"/>
              <a:t> </a:t>
            </a:r>
            <a:r>
              <a:rPr lang="en-US" sz="2800" dirty="0" err="1"/>
              <a:t>kompleks</a:t>
            </a:r>
            <a:r>
              <a:rPr lang="en-US" sz="2800" dirty="0"/>
              <a:t> 			        </a:t>
            </a:r>
            <a:r>
              <a:rPr lang="en-US" sz="2800" dirty="0">
                <a:sym typeface="Wingdings" pitchFamily="2" charset="2"/>
              </a:rPr>
              <a:t> </a:t>
            </a:r>
            <a:r>
              <a:rPr lang="en-US" sz="2800" dirty="0" err="1">
                <a:sym typeface="Wingdings" pitchFamily="2" charset="2"/>
              </a:rPr>
              <a:t>sederhana</a:t>
            </a:r>
            <a:endParaRPr lang="en-US" sz="2800" dirty="0"/>
          </a:p>
          <a:p>
            <a:pPr lvl="1"/>
            <a:r>
              <a:rPr lang="en-US" sz="2800" dirty="0" err="1">
                <a:solidFill>
                  <a:srgbClr val="FF3300"/>
                </a:solidFill>
              </a:rPr>
              <a:t>Detritivor</a:t>
            </a:r>
            <a:r>
              <a:rPr lang="en-US" sz="2800" dirty="0"/>
              <a:t>: </a:t>
            </a:r>
            <a:r>
              <a:rPr lang="en-US" sz="2800" dirty="0" err="1"/>
              <a:t>memakan</a:t>
            </a:r>
            <a:r>
              <a:rPr lang="en-US" sz="2800" dirty="0"/>
              <a:t> </a:t>
            </a:r>
            <a:r>
              <a:rPr lang="en-US" sz="2800" dirty="0" err="1"/>
              <a:t>partikel</a:t>
            </a:r>
            <a:r>
              <a:rPr lang="en-US" sz="2800" dirty="0"/>
              <a:t> </a:t>
            </a:r>
            <a:r>
              <a:rPr lang="en-US" sz="2800" dirty="0" err="1"/>
              <a:t>organik</a:t>
            </a:r>
            <a:r>
              <a:rPr lang="en-US" sz="2800" dirty="0"/>
              <a:t> (</a:t>
            </a:r>
            <a:r>
              <a:rPr lang="en-US" sz="2800" dirty="0" smtClean="0"/>
              <a:t>detritus)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64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e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055"/>
          <a:stretch/>
        </p:blipFill>
        <p:spPr bwMode="auto">
          <a:xfrm>
            <a:off x="5562600" y="0"/>
            <a:ext cx="3556000" cy="5074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le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891" r="12564"/>
          <a:stretch/>
        </p:blipFill>
        <p:spPr bwMode="auto">
          <a:xfrm>
            <a:off x="0" y="3563329"/>
            <a:ext cx="5562600" cy="3294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7086600" cy="762000"/>
          </a:xfrm>
          <a:prstGeom prst="rect">
            <a:avLst/>
          </a:prstGeom>
          <a:solidFill>
            <a:srgbClr val="92D050">
              <a:alpha val="43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err="1" smtClean="0"/>
              <a:t>Mutualisme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4186140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7086600" cy="762000"/>
          </a:xfrm>
          <a:prstGeom prst="rect">
            <a:avLst/>
          </a:prstGeom>
          <a:solidFill>
            <a:srgbClr val="92D050">
              <a:alpha val="43000"/>
            </a:srgbClr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err="1" smtClean="0">
                <a:ea typeface="Tahoma" pitchFamily="34" charset="0"/>
                <a:cs typeface="Tahoma" pitchFamily="34" charset="0"/>
              </a:rPr>
              <a:t>Beberapa</a:t>
            </a:r>
            <a:r>
              <a:rPr lang="en-US" sz="40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ea typeface="Tahoma" pitchFamily="34" charset="0"/>
                <a:cs typeface="Tahoma" pitchFamily="34" charset="0"/>
              </a:rPr>
              <a:t>Konsep</a:t>
            </a:r>
            <a:r>
              <a:rPr lang="en-US" sz="40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ea typeface="Tahoma" pitchFamily="34" charset="0"/>
                <a:cs typeface="Tahoma" pitchFamily="34" charset="0"/>
              </a:rPr>
              <a:t>Penting</a:t>
            </a:r>
            <a:r>
              <a:rPr lang="en-US" sz="40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ea typeface="Tahoma" pitchFamily="34" charset="0"/>
                <a:cs typeface="Tahoma" pitchFamily="34" charset="0"/>
              </a:rPr>
              <a:t>dalam</a:t>
            </a:r>
            <a:r>
              <a:rPr lang="en-US" sz="40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ea typeface="Tahoma" pitchFamily="34" charset="0"/>
                <a:cs typeface="Tahoma" pitchFamily="34" charset="0"/>
              </a:rPr>
              <a:t>Ekosistem</a:t>
            </a:r>
            <a:endParaRPr lang="en-US" sz="4000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5410200"/>
          </a:xfrm>
          <a:solidFill>
            <a:schemeClr val="bg2">
              <a:alpha val="87842"/>
            </a:schemeClr>
          </a:solidFill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4"/>
              <a:defRPr/>
            </a:pPr>
            <a:r>
              <a:rPr lang="en-US" sz="2400" dirty="0" err="1"/>
              <a:t>Ekosistem</a:t>
            </a:r>
            <a:r>
              <a:rPr lang="en-US" sz="2400" dirty="0"/>
              <a:t> </a:t>
            </a:r>
            <a:r>
              <a:rPr lang="en-US" sz="2400" dirty="0" err="1"/>
              <a:t>berkecenderungan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matang</a:t>
            </a:r>
            <a:r>
              <a:rPr lang="en-US" sz="2400" dirty="0"/>
              <a:t>,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yang </a:t>
            </a:r>
            <a:r>
              <a:rPr lang="en-US" sz="2400" dirty="0" err="1"/>
              <a:t>kurang</a:t>
            </a:r>
            <a:r>
              <a:rPr lang="en-US" sz="2400" dirty="0"/>
              <a:t> </a:t>
            </a:r>
            <a:r>
              <a:rPr lang="en-US" sz="2400" dirty="0" err="1"/>
              <a:t>komplek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kompleks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suksesi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 err="1"/>
              <a:t>Tahapan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 </a:t>
            </a:r>
            <a:r>
              <a:rPr lang="en-US" sz="2400" dirty="0" err="1"/>
              <a:t>dikarakterisasi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berlebihannya</a:t>
            </a:r>
            <a:r>
              <a:rPr lang="en-US" sz="2400" dirty="0"/>
              <a:t> </a:t>
            </a:r>
            <a:r>
              <a:rPr lang="en-US" sz="2400" dirty="0" err="1"/>
              <a:t>energi</a:t>
            </a:r>
            <a:r>
              <a:rPr lang="en-US" sz="2400" dirty="0"/>
              <a:t> </a:t>
            </a:r>
            <a:r>
              <a:rPr lang="en-US" sz="2400" dirty="0" err="1"/>
              <a:t>potensial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aliran</a:t>
            </a:r>
            <a:r>
              <a:rPr lang="en-US" sz="2400" dirty="0"/>
              <a:t> </a:t>
            </a:r>
            <a:r>
              <a:rPr lang="en-US" sz="2400" dirty="0" err="1"/>
              <a:t>energi</a:t>
            </a:r>
            <a:r>
              <a:rPr lang="en-US" sz="2400" dirty="0"/>
              <a:t> yang </a:t>
            </a:r>
            <a:r>
              <a:rPr lang="en-US" sz="2400" dirty="0" err="1"/>
              <a:t>relatif</a:t>
            </a:r>
            <a:r>
              <a:rPr lang="en-US" sz="2400" dirty="0"/>
              <a:t> </a:t>
            </a:r>
            <a:r>
              <a:rPr lang="en-US" sz="2400" dirty="0" err="1"/>
              <a:t>cepat</a:t>
            </a:r>
            <a:r>
              <a:rPr lang="en-US" sz="2400" dirty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unit </a:t>
            </a:r>
            <a:r>
              <a:rPr lang="en-US" sz="2400" dirty="0" err="1"/>
              <a:t>biomassa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 err="1"/>
              <a:t>Ekosistem</a:t>
            </a:r>
            <a:r>
              <a:rPr lang="en-US" sz="2400" dirty="0"/>
              <a:t> yang </a:t>
            </a:r>
            <a:r>
              <a:rPr lang="en-US" sz="2400" dirty="0" err="1"/>
              <a:t>matang</a:t>
            </a:r>
            <a:r>
              <a:rPr lang="en-US" sz="2400" dirty="0"/>
              <a:t>, </a:t>
            </a:r>
            <a:r>
              <a:rPr lang="en-US" sz="2400" dirty="0" err="1"/>
              <a:t>sedikit</a:t>
            </a:r>
            <a:r>
              <a:rPr lang="en-US" sz="2400" dirty="0"/>
              <a:t> </a:t>
            </a:r>
            <a:r>
              <a:rPr lang="en-US" sz="2400" dirty="0" err="1"/>
              <a:t>limbah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akumulasi</a:t>
            </a:r>
            <a:r>
              <a:rPr lang="en-US" sz="2400" dirty="0"/>
              <a:t> </a:t>
            </a:r>
            <a:r>
              <a:rPr lang="en-US" sz="2400" dirty="0" err="1"/>
              <a:t>energi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energi</a:t>
            </a:r>
            <a:r>
              <a:rPr lang="en-US" sz="2400" dirty="0"/>
              <a:t> </a:t>
            </a:r>
            <a:r>
              <a:rPr lang="en-US" sz="2400" dirty="0" err="1"/>
              <a:t>mengalir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saluran-saluran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yang </a:t>
            </a:r>
            <a:r>
              <a:rPr lang="en-US" sz="2400" dirty="0" err="1" smtClean="0"/>
              <a:t>bercabang-cabang</a:t>
            </a:r>
            <a:r>
              <a:rPr lang="en-US" sz="2400" dirty="0" smtClean="0"/>
              <a:t>.</a:t>
            </a:r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ekosistem</a:t>
            </a:r>
            <a:r>
              <a:rPr lang="en-US" sz="2400" dirty="0"/>
              <a:t> </a:t>
            </a:r>
            <a:r>
              <a:rPr lang="en-US" sz="2400" dirty="0" err="1"/>
              <a:t>dieksploitasi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dikelola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kematangannya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 smtClean="0"/>
              <a:t>menurun</a:t>
            </a:r>
            <a:r>
              <a:rPr lang="en-US" sz="2400" dirty="0" smtClean="0"/>
              <a:t>.</a:t>
            </a:r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en-US" sz="2400" dirty="0"/>
              <a:t>Unit </a:t>
            </a:r>
            <a:r>
              <a:rPr lang="en-US" sz="2400" dirty="0" err="1"/>
              <a:t>fungsional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ekosistem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populasi</a:t>
            </a:r>
            <a:r>
              <a:rPr lang="en-US" sz="2400" dirty="0"/>
              <a:t>, yang </a:t>
            </a:r>
            <a:r>
              <a:rPr lang="en-US" sz="2400" dirty="0" err="1"/>
              <a:t>menempati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relung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yang </a:t>
            </a:r>
            <a:r>
              <a:rPr lang="en-US" sz="2400" dirty="0" err="1"/>
              <a:t>erat</a:t>
            </a:r>
            <a:r>
              <a:rPr lang="en-US" sz="2400" dirty="0"/>
              <a:t> </a:t>
            </a:r>
            <a:r>
              <a:rPr lang="en-US" sz="2400" dirty="0" err="1"/>
              <a:t>kaitannya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peranan</a:t>
            </a:r>
            <a:r>
              <a:rPr lang="en-US" sz="2400" dirty="0"/>
              <a:t> </a:t>
            </a:r>
            <a:r>
              <a:rPr lang="en-US" sz="2400" dirty="0" err="1"/>
              <a:t>populasi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aliran</a:t>
            </a:r>
            <a:r>
              <a:rPr lang="en-US" sz="2400" dirty="0"/>
              <a:t> </a:t>
            </a:r>
            <a:r>
              <a:rPr lang="en-US" sz="2400" dirty="0" err="1"/>
              <a:t>energi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siklus</a:t>
            </a:r>
            <a:r>
              <a:rPr lang="en-US" sz="2400" dirty="0"/>
              <a:t> </a:t>
            </a:r>
            <a:r>
              <a:rPr lang="en-US" sz="2400" dirty="0" err="1"/>
              <a:t>materi</a:t>
            </a:r>
            <a:endParaRPr lang="en-US" sz="2400" dirty="0" smtClean="0">
              <a:latin typeface="+mj-lt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61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7086600" cy="762000"/>
          </a:xfrm>
          <a:prstGeom prst="rect">
            <a:avLst/>
          </a:prstGeom>
          <a:solidFill>
            <a:srgbClr val="92D050">
              <a:alpha val="43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err="1" smtClean="0"/>
              <a:t>Komensalisme</a:t>
            </a:r>
            <a:endParaRPr lang="en-US" sz="4000" dirty="0" smtClean="0"/>
          </a:p>
        </p:txBody>
      </p:sp>
      <p:pic>
        <p:nvPicPr>
          <p:cNvPr id="7" name="Picture 5" descr="Copy of le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9" y="1714754"/>
            <a:ext cx="9124951" cy="3924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39324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7086600" cy="762000"/>
          </a:xfrm>
          <a:prstGeom prst="rect">
            <a:avLst/>
          </a:prstGeom>
          <a:solidFill>
            <a:srgbClr val="92D050">
              <a:alpha val="43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err="1" smtClean="0"/>
              <a:t>Parasitisme</a:t>
            </a:r>
            <a:endParaRPr lang="en-US" sz="4000" dirty="0" smtClean="0"/>
          </a:p>
        </p:txBody>
      </p:sp>
      <p:pic>
        <p:nvPicPr>
          <p:cNvPr id="5" name="Picture 6" descr="Copy (2) of le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81861"/>
            <a:ext cx="9144000" cy="4676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054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7086600" cy="762000"/>
          </a:xfrm>
          <a:prstGeom prst="rect">
            <a:avLst/>
          </a:prstGeom>
          <a:solidFill>
            <a:srgbClr val="92D050">
              <a:alpha val="43000"/>
            </a:srgbClr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err="1" smtClean="0">
                <a:ea typeface="Tahoma" pitchFamily="34" charset="0"/>
                <a:cs typeface="Tahoma" pitchFamily="34" charset="0"/>
              </a:rPr>
              <a:t>Beberapa</a:t>
            </a:r>
            <a:r>
              <a:rPr lang="en-US" sz="40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ea typeface="Tahoma" pitchFamily="34" charset="0"/>
                <a:cs typeface="Tahoma" pitchFamily="34" charset="0"/>
              </a:rPr>
              <a:t>Konsep</a:t>
            </a:r>
            <a:r>
              <a:rPr lang="en-US" sz="40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ea typeface="Tahoma" pitchFamily="34" charset="0"/>
                <a:cs typeface="Tahoma" pitchFamily="34" charset="0"/>
              </a:rPr>
              <a:t>Penting</a:t>
            </a:r>
            <a:r>
              <a:rPr lang="en-US" sz="40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ea typeface="Tahoma" pitchFamily="34" charset="0"/>
                <a:cs typeface="Tahoma" pitchFamily="34" charset="0"/>
              </a:rPr>
              <a:t>dalam</a:t>
            </a:r>
            <a:r>
              <a:rPr lang="en-US" sz="40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ea typeface="Tahoma" pitchFamily="34" charset="0"/>
                <a:cs typeface="Tahoma" pitchFamily="34" charset="0"/>
              </a:rPr>
              <a:t>Ekosistem</a:t>
            </a:r>
            <a:endParaRPr lang="en-US" sz="4000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5410200"/>
          </a:xfrm>
          <a:solidFill>
            <a:schemeClr val="bg2">
              <a:alpha val="87842"/>
            </a:schemeClr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  <a:defRPr/>
            </a:pP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energi</a:t>
            </a:r>
            <a:r>
              <a:rPr lang="en-US" sz="2400" dirty="0"/>
              <a:t> </a:t>
            </a:r>
            <a:r>
              <a:rPr lang="en-US" sz="2400" dirty="0" err="1"/>
              <a:t>terfiksasi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ekosistem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terbatas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populasi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limitnya</a:t>
            </a:r>
            <a:r>
              <a:rPr lang="en-US" sz="2400" dirty="0"/>
              <a:t>,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stabil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menurun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akibat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, </a:t>
            </a:r>
            <a:r>
              <a:rPr lang="en-US" sz="2400" dirty="0" err="1"/>
              <a:t>kelaparan</a:t>
            </a:r>
            <a:r>
              <a:rPr lang="en-US" sz="2400" dirty="0"/>
              <a:t>, </a:t>
            </a:r>
            <a:r>
              <a:rPr lang="en-US" sz="2400" dirty="0" err="1"/>
              <a:t>produksi</a:t>
            </a:r>
            <a:r>
              <a:rPr lang="en-US" sz="2400" dirty="0"/>
              <a:t> yang </a:t>
            </a:r>
            <a:r>
              <a:rPr lang="en-US" sz="2400" dirty="0" err="1" smtClean="0"/>
              <a:t>rendah</a:t>
            </a:r>
            <a:r>
              <a:rPr lang="en-US" sz="2400" dirty="0"/>
              <a:t>, </a:t>
            </a:r>
            <a:r>
              <a:rPr lang="en-US" sz="2400" dirty="0" err="1" smtClean="0"/>
              <a:t>dsb</a:t>
            </a:r>
            <a:r>
              <a:rPr lang="en-US" sz="2400" dirty="0" smtClean="0"/>
              <a:t>.</a:t>
            </a:r>
          </a:p>
          <a:p>
            <a:pPr marL="514350" indent="-514350">
              <a:buFont typeface="+mj-lt"/>
              <a:buAutoNum type="arabicPeriod" startAt="7"/>
              <a:defRPr/>
            </a:pP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Perubahan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atau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fluktuasi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lingkungan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akibat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eksplorasi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dan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kompetisi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sesamanya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menghadirkan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tekanan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selektif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harus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dipikul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oleh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populasi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organisme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tidak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mampu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mengatasinya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akan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hilang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atau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mungkin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menurun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populasinya</a:t>
            </a:r>
            <a:r>
              <a:rPr lang="en-US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untuk</a:t>
            </a:r>
            <a:r>
              <a:rPr lang="en-US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waktu</a:t>
            </a:r>
            <a:r>
              <a:rPr lang="en-US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tertentu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  <a:p>
            <a:pPr marL="514350" indent="-514350">
              <a:buFont typeface="+mj-lt"/>
              <a:buAutoNum type="arabicPeriod" startAt="7"/>
              <a:defRPr/>
            </a:pPr>
            <a:r>
              <a:rPr lang="en-US" sz="2400" dirty="0" err="1"/>
              <a:t>Ekosistem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aspek</a:t>
            </a:r>
            <a:r>
              <a:rPr lang="en-US" sz="2400" dirty="0"/>
              <a:t> </a:t>
            </a:r>
            <a:r>
              <a:rPr lang="en-US" sz="2400" dirty="0" err="1"/>
              <a:t>sejarah</a:t>
            </a:r>
            <a:r>
              <a:rPr lang="en-US" sz="2400" dirty="0"/>
              <a:t>,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sekarang</a:t>
            </a:r>
            <a:r>
              <a:rPr lang="en-US" sz="2400" dirty="0"/>
              <a:t> </a:t>
            </a:r>
            <a:r>
              <a:rPr lang="en-US" sz="2400" dirty="0" err="1"/>
              <a:t>berhubungan</a:t>
            </a:r>
            <a:r>
              <a:rPr lang="en-US" sz="2400" dirty="0"/>
              <a:t> </a:t>
            </a:r>
            <a:r>
              <a:rPr lang="en-US" sz="2400" dirty="0" err="1"/>
              <a:t>erat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lalu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datang</a:t>
            </a:r>
            <a:r>
              <a:rPr lang="en-US" sz="2400" dirty="0"/>
              <a:t> </a:t>
            </a:r>
            <a:r>
              <a:rPr lang="en-US" sz="2400" dirty="0" err="1"/>
              <a:t>berhubungan</a:t>
            </a:r>
            <a:r>
              <a:rPr lang="en-US" sz="2400" dirty="0"/>
              <a:t> </a:t>
            </a:r>
            <a:r>
              <a:rPr lang="en-US" sz="2400" dirty="0" err="1"/>
              <a:t>erat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sekarang</a:t>
            </a:r>
            <a:r>
              <a:rPr lang="en-US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US" sz="2400" dirty="0" smtClean="0">
              <a:latin typeface="+mj-lt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45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086600" cy="762000"/>
          </a:xfrm>
          <a:solidFill>
            <a:srgbClr val="92D050">
              <a:alpha val="43000"/>
            </a:srgb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ea typeface="Tahoma" pitchFamily="34" charset="0"/>
                <a:cs typeface="Tahoma" pitchFamily="34" charset="0"/>
              </a:rPr>
              <a:t>PENGERTIAN EKOSISTEM</a:t>
            </a:r>
            <a:endParaRPr lang="en-US" sz="4000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5410200"/>
          </a:xfrm>
          <a:solidFill>
            <a:schemeClr val="bg2">
              <a:alpha val="87842"/>
            </a:schemeClr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dirty="0" err="1" smtClean="0">
                <a:latin typeface="+mj-lt"/>
                <a:ea typeface="Tahoma" pitchFamily="34" charset="0"/>
                <a:cs typeface="Tahoma" pitchFamily="34" charset="0"/>
              </a:rPr>
              <a:t>Tansley</a:t>
            </a:r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 (1935):</a:t>
            </a:r>
          </a:p>
          <a:p>
            <a:pPr marL="0" indent="0" algn="just">
              <a:buNone/>
            </a:pPr>
            <a:r>
              <a:rPr lang="en-US" sz="2800" dirty="0" err="1" smtClean="0">
                <a:latin typeface="+mj-lt"/>
                <a:ea typeface="Tahoma" pitchFamily="34" charset="0"/>
                <a:cs typeface="Tahoma" pitchFamily="34" charset="0"/>
              </a:rPr>
              <a:t>Hubungan</a:t>
            </a:r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timbal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balik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antara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komponen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biotik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(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tumbuhan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hewan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manusia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mikroba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)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dengan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komponen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abiotik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(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cahaya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udara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, air,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tanah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dsb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) di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alam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+mj-lt"/>
                <a:ea typeface="Tahoma" pitchFamily="34" charset="0"/>
                <a:cs typeface="Tahoma" pitchFamily="34" charset="0"/>
              </a:rPr>
              <a:t>sebenarnya</a:t>
            </a:r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+mj-lt"/>
                <a:ea typeface="Tahoma" pitchFamily="34" charset="0"/>
                <a:cs typeface="Tahoma" pitchFamily="34" charset="0"/>
              </a:rPr>
              <a:t>merupakan</a:t>
            </a:r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suatu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kesatuan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tidak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+mj-lt"/>
                <a:ea typeface="Tahoma" pitchFamily="34" charset="0"/>
                <a:cs typeface="Tahoma" pitchFamily="34" charset="0"/>
              </a:rPr>
              <a:t>terpisahkan</a:t>
            </a:r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2800" dirty="0" err="1" smtClean="0">
                <a:latin typeface="+mj-lt"/>
                <a:ea typeface="Tahoma" pitchFamily="34" charset="0"/>
                <a:cs typeface="Tahoma" pitchFamily="34" charset="0"/>
              </a:rPr>
              <a:t>Konsekwensinya</a:t>
            </a:r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+mj-lt"/>
                <a:ea typeface="Tahoma" pitchFamily="34" charset="0"/>
                <a:cs typeface="Tahoma" pitchFamily="34" charset="0"/>
              </a:rPr>
              <a:t>jika</a:t>
            </a:r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+mj-lt"/>
                <a:ea typeface="Tahoma" pitchFamily="34" charset="0"/>
                <a:cs typeface="Tahoma" pitchFamily="34" charset="0"/>
              </a:rPr>
              <a:t>salah</a:t>
            </a:r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+mj-lt"/>
                <a:ea typeface="Tahoma" pitchFamily="34" charset="0"/>
                <a:cs typeface="Tahoma" pitchFamily="34" charset="0"/>
              </a:rPr>
              <a:t>satu</a:t>
            </a:r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+mj-lt"/>
                <a:ea typeface="Tahoma" pitchFamily="34" charset="0"/>
                <a:cs typeface="Tahoma" pitchFamily="34" charset="0"/>
              </a:rPr>
              <a:t>komponen</a:t>
            </a:r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+mj-lt"/>
                <a:ea typeface="Tahoma" pitchFamily="34" charset="0"/>
                <a:cs typeface="Tahoma" pitchFamily="34" charset="0"/>
              </a:rPr>
              <a:t>terganggu</a:t>
            </a:r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+mj-lt"/>
                <a:ea typeface="Tahoma" pitchFamily="34" charset="0"/>
                <a:cs typeface="Tahoma" pitchFamily="34" charset="0"/>
              </a:rPr>
              <a:t>komponen</a:t>
            </a:r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+mj-lt"/>
                <a:ea typeface="Tahoma" pitchFamily="34" charset="0"/>
                <a:cs typeface="Tahoma" pitchFamily="34" charset="0"/>
              </a:rPr>
              <a:t>lainnya</a:t>
            </a:r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+mj-lt"/>
                <a:ea typeface="Tahoma" pitchFamily="34" charset="0"/>
                <a:cs typeface="Tahoma" pitchFamily="34" charset="0"/>
              </a:rPr>
              <a:t>secara</a:t>
            </a:r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+mj-lt"/>
                <a:ea typeface="Tahoma" pitchFamily="34" charset="0"/>
                <a:cs typeface="Tahoma" pitchFamily="34" charset="0"/>
              </a:rPr>
              <a:t>cepat</a:t>
            </a:r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+mj-lt"/>
                <a:ea typeface="Tahoma" pitchFamily="34" charset="0"/>
                <a:cs typeface="Tahoma" pitchFamily="34" charset="0"/>
              </a:rPr>
              <a:t>atau</a:t>
            </a:r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+mj-lt"/>
                <a:ea typeface="Tahoma" pitchFamily="34" charset="0"/>
                <a:cs typeface="Tahoma" pitchFamily="34" charset="0"/>
              </a:rPr>
              <a:t>lambat</a:t>
            </a:r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+mj-lt"/>
                <a:ea typeface="Tahoma" pitchFamily="34" charset="0"/>
                <a:cs typeface="Tahoma" pitchFamily="34" charset="0"/>
              </a:rPr>
              <a:t>akan</a:t>
            </a:r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+mj-lt"/>
                <a:ea typeface="Tahoma" pitchFamily="34" charset="0"/>
                <a:cs typeface="Tahoma" pitchFamily="34" charset="0"/>
              </a:rPr>
              <a:t>terpengaruh</a:t>
            </a:r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.</a:t>
            </a:r>
          </a:p>
          <a:p>
            <a:pPr marL="0" indent="0" algn="just">
              <a:buNone/>
            </a:pPr>
            <a:r>
              <a:rPr lang="sv-SE" sz="2800" dirty="0">
                <a:latin typeface="+mj-lt"/>
                <a:ea typeface="Tahoma" pitchFamily="34" charset="0"/>
                <a:cs typeface="Tahoma" pitchFamily="34" charset="0"/>
              </a:rPr>
              <a:t>Sistem alam ini oleh Tansley disebut sistem </a:t>
            </a:r>
            <a:r>
              <a:rPr lang="sv-SE" sz="2800" dirty="0" smtClean="0">
                <a:latin typeface="+mj-lt"/>
                <a:ea typeface="Tahoma" pitchFamily="34" charset="0"/>
                <a:cs typeface="Tahoma" pitchFamily="34" charset="0"/>
              </a:rPr>
              <a:t>ekologi.</a:t>
            </a:r>
          </a:p>
          <a:p>
            <a:pPr marL="0" indent="0" algn="just">
              <a:buNone/>
            </a:pP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Selanjutnya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disingkat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lebih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dikenal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dengan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istilah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+mj-lt"/>
                <a:ea typeface="Tahoma" pitchFamily="34" charset="0"/>
                <a:cs typeface="Tahoma" pitchFamily="34" charset="0"/>
              </a:rPr>
              <a:t>ekosistem</a:t>
            </a:r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924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086600" cy="762000"/>
          </a:xfrm>
          <a:solidFill>
            <a:srgbClr val="92D050">
              <a:alpha val="43000"/>
            </a:srgb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ea typeface="Tahoma" pitchFamily="34" charset="0"/>
                <a:cs typeface="Tahoma" pitchFamily="34" charset="0"/>
              </a:rPr>
              <a:t>PENGERTIAN EKOSISTEM</a:t>
            </a:r>
            <a:endParaRPr lang="en-US" sz="4000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5410200"/>
          </a:xfrm>
          <a:solidFill>
            <a:schemeClr val="bg2">
              <a:alpha val="87842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Di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dalam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ekosistem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organisme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ada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selalu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berinteraksi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secara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timbal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balik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dengan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lingkungannya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.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Interaksi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timbal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balik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ini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membentuk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suatu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sistem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kemudian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kita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kenal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sebagai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sistem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ekologi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atau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ekosistem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. </a:t>
            </a:r>
            <a:endParaRPr lang="en-US" sz="2800" dirty="0" smtClean="0">
              <a:latin typeface="+mj-lt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US" sz="2800" dirty="0" err="1" smtClean="0">
                <a:latin typeface="+mj-lt"/>
                <a:ea typeface="Tahoma" pitchFamily="34" charset="0"/>
                <a:cs typeface="Tahoma" pitchFamily="34" charset="0"/>
              </a:rPr>
              <a:t>Dengan</a:t>
            </a:r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kata lain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ekosistem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merupakan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suatu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satuan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fungsional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dasar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menyangkut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proses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interaksi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organisme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hidup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dengan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+mj-lt"/>
                <a:ea typeface="Tahoma" pitchFamily="34" charset="0"/>
                <a:cs typeface="Tahoma" pitchFamily="34" charset="0"/>
              </a:rPr>
              <a:t>lingkungannya</a:t>
            </a:r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+mj-lt"/>
                <a:ea typeface="Tahoma" pitchFamily="34" charset="0"/>
                <a:cs typeface="Tahoma" pitchFamily="34" charset="0"/>
              </a:rPr>
              <a:t>baik</a:t>
            </a:r>
            <a:r>
              <a:rPr lang="en-US" sz="28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lingkungan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biotik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(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makhluk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hidup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)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maupun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abiotik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(non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makhluk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+mj-lt"/>
                <a:ea typeface="Tahoma" pitchFamily="34" charset="0"/>
                <a:cs typeface="Tahoma" pitchFamily="34" charset="0"/>
              </a:rPr>
              <a:t>hidup</a:t>
            </a:r>
            <a:r>
              <a:rPr lang="en-US" sz="2800" dirty="0">
                <a:latin typeface="+mj-lt"/>
                <a:ea typeface="Tahoma" pitchFamily="34" charset="0"/>
                <a:cs typeface="Tahoma" pitchFamily="34" charset="0"/>
              </a:rPr>
              <a:t>).</a:t>
            </a:r>
            <a:endParaRPr lang="en-US" sz="2800" dirty="0" smtClean="0">
              <a:latin typeface="+mj-lt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29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7086600" cy="762000"/>
          </a:xfrm>
          <a:prstGeom prst="rect">
            <a:avLst/>
          </a:prstGeom>
          <a:solidFill>
            <a:srgbClr val="92D050">
              <a:alpha val="43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ea typeface="Tahoma" pitchFamily="34" charset="0"/>
                <a:cs typeface="Tahoma" pitchFamily="34" charset="0"/>
              </a:rPr>
              <a:t>KOMPONEN EKOSISTEM</a:t>
            </a:r>
            <a:endParaRPr lang="en-US" sz="4000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4876800"/>
            <a:ext cx="8458200" cy="1981200"/>
          </a:xfrm>
          <a:solidFill>
            <a:schemeClr val="bg2">
              <a:alpha val="87842"/>
            </a:schemeClr>
          </a:solidFill>
        </p:spPr>
        <p:txBody>
          <a:bodyPr>
            <a:normAutofit/>
          </a:bodyPr>
          <a:lstStyle/>
          <a:p>
            <a:pPr algn="just" fontAlgn="base">
              <a:spcAft>
                <a:spcPct val="0"/>
              </a:spcAft>
              <a:buClr>
                <a:srgbClr val="43F33F"/>
              </a:buClr>
              <a:buSzPct val="80000"/>
              <a:defRPr/>
            </a:pPr>
            <a:r>
              <a:rPr lang="en-US" sz="2400" kern="0" dirty="0" err="1" smtClean="0">
                <a:latin typeface="Arial"/>
              </a:rPr>
              <a:t>Peran</a:t>
            </a:r>
            <a:r>
              <a:rPr lang="en-US" sz="2400" kern="0" dirty="0" smtClean="0">
                <a:latin typeface="Arial"/>
              </a:rPr>
              <a:t> </a:t>
            </a:r>
            <a:r>
              <a:rPr lang="en-US" sz="2400" kern="0" dirty="0" err="1">
                <a:latin typeface="Arial"/>
              </a:rPr>
              <a:t>kedua</a:t>
            </a:r>
            <a:r>
              <a:rPr lang="en-US" sz="2400" kern="0" dirty="0">
                <a:latin typeface="Arial"/>
              </a:rPr>
              <a:t> </a:t>
            </a:r>
            <a:r>
              <a:rPr lang="en-US" sz="2400" kern="0" dirty="0" err="1">
                <a:latin typeface="Arial"/>
              </a:rPr>
              <a:t>komponen</a:t>
            </a:r>
            <a:r>
              <a:rPr lang="en-US" sz="2400" kern="0" dirty="0">
                <a:latin typeface="Arial"/>
              </a:rPr>
              <a:t> </a:t>
            </a:r>
            <a:r>
              <a:rPr lang="en-US" sz="2400" kern="0" dirty="0" err="1">
                <a:latin typeface="Arial"/>
              </a:rPr>
              <a:t>sama</a:t>
            </a:r>
            <a:r>
              <a:rPr lang="en-US" sz="2400" kern="0" dirty="0">
                <a:latin typeface="Arial"/>
              </a:rPr>
              <a:t> </a:t>
            </a:r>
            <a:r>
              <a:rPr lang="en-US" sz="2400" kern="0" dirty="0" err="1">
                <a:latin typeface="Arial"/>
              </a:rPr>
              <a:t>pentingnya</a:t>
            </a:r>
            <a:r>
              <a:rPr lang="en-US" sz="2400" kern="0" dirty="0">
                <a:latin typeface="Arial"/>
              </a:rPr>
              <a:t> </a:t>
            </a:r>
            <a:r>
              <a:rPr lang="en-US" sz="2400" kern="0" dirty="0" err="1" smtClean="0">
                <a:latin typeface="Arial"/>
              </a:rPr>
              <a:t>dalam</a:t>
            </a:r>
            <a:r>
              <a:rPr lang="en-US" sz="2400" kern="0" dirty="0" smtClean="0">
                <a:latin typeface="Arial"/>
              </a:rPr>
              <a:t> </a:t>
            </a:r>
            <a:r>
              <a:rPr lang="en-US" sz="2400" kern="0" dirty="0" err="1">
                <a:latin typeface="Arial"/>
              </a:rPr>
              <a:t>ekosistem</a:t>
            </a:r>
            <a:r>
              <a:rPr lang="en-US" sz="2400" kern="0" dirty="0">
                <a:latin typeface="Arial"/>
              </a:rPr>
              <a:t>.</a:t>
            </a:r>
          </a:p>
          <a:p>
            <a:pPr algn="just" fontAlgn="base">
              <a:spcAft>
                <a:spcPct val="0"/>
              </a:spcAft>
              <a:buClr>
                <a:srgbClr val="43F33F"/>
              </a:buClr>
              <a:buSzPct val="80000"/>
              <a:defRPr/>
            </a:pPr>
            <a:r>
              <a:rPr lang="en-US" sz="2400" kern="0" dirty="0" err="1" smtClean="0">
                <a:latin typeface="Arial"/>
              </a:rPr>
              <a:t>Ekosistem</a:t>
            </a:r>
            <a:r>
              <a:rPr lang="en-US" sz="2400" kern="0" dirty="0" smtClean="0">
                <a:latin typeface="Arial"/>
              </a:rPr>
              <a:t> </a:t>
            </a:r>
            <a:r>
              <a:rPr lang="en-US" sz="2400" kern="0" dirty="0" err="1">
                <a:latin typeface="Arial"/>
              </a:rPr>
              <a:t>tidak</a:t>
            </a:r>
            <a:r>
              <a:rPr lang="en-US" sz="2400" kern="0" dirty="0">
                <a:latin typeface="Arial"/>
              </a:rPr>
              <a:t> </a:t>
            </a:r>
            <a:r>
              <a:rPr lang="en-US" sz="2400" kern="0" dirty="0" err="1">
                <a:latin typeface="Arial"/>
              </a:rPr>
              <a:t>akan</a:t>
            </a:r>
            <a:r>
              <a:rPr lang="en-US" sz="2400" kern="0" dirty="0">
                <a:latin typeface="Arial"/>
              </a:rPr>
              <a:t> </a:t>
            </a:r>
            <a:r>
              <a:rPr lang="en-US" sz="2400" kern="0" dirty="0" err="1">
                <a:latin typeface="Arial"/>
              </a:rPr>
              <a:t>berfungsi</a:t>
            </a:r>
            <a:r>
              <a:rPr lang="en-US" sz="2400" kern="0" dirty="0">
                <a:latin typeface="Arial"/>
              </a:rPr>
              <a:t> </a:t>
            </a:r>
            <a:r>
              <a:rPr lang="en-US" sz="2400" kern="0" dirty="0" err="1">
                <a:latin typeface="Arial"/>
              </a:rPr>
              <a:t>jika</a:t>
            </a:r>
            <a:r>
              <a:rPr lang="en-US" sz="2400" kern="0" dirty="0">
                <a:latin typeface="Arial"/>
              </a:rPr>
              <a:t> </a:t>
            </a:r>
            <a:r>
              <a:rPr lang="en-US" sz="2400" kern="0" dirty="0" err="1" smtClean="0">
                <a:latin typeface="Arial"/>
              </a:rPr>
              <a:t>salah</a:t>
            </a:r>
            <a:r>
              <a:rPr lang="en-US" sz="2400" kern="0" dirty="0" smtClean="0">
                <a:latin typeface="Arial"/>
              </a:rPr>
              <a:t> </a:t>
            </a:r>
            <a:r>
              <a:rPr lang="en-US" sz="2400" kern="0" dirty="0" err="1" smtClean="0">
                <a:latin typeface="Arial"/>
              </a:rPr>
              <a:t>satunya</a:t>
            </a:r>
            <a:r>
              <a:rPr lang="en-US" sz="2400" kern="0" dirty="0" smtClean="0">
                <a:latin typeface="Arial"/>
              </a:rPr>
              <a:t> </a:t>
            </a:r>
            <a:r>
              <a:rPr lang="en-US" sz="2400" kern="0" dirty="0" err="1">
                <a:latin typeface="Arial"/>
              </a:rPr>
              <a:t>tidak</a:t>
            </a:r>
            <a:r>
              <a:rPr lang="en-US" sz="2400" kern="0" dirty="0">
                <a:latin typeface="Arial"/>
              </a:rPr>
              <a:t> </a:t>
            </a:r>
            <a:r>
              <a:rPr lang="en-US" sz="2400" kern="0" dirty="0" err="1">
                <a:latin typeface="Arial"/>
              </a:rPr>
              <a:t>ada</a:t>
            </a:r>
            <a:endParaRPr lang="en-US" sz="2400" dirty="0" smtClean="0">
              <a:latin typeface="+mj-lt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19200"/>
            <a:ext cx="7096125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836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7086600" cy="762000"/>
          </a:xfrm>
          <a:prstGeom prst="rect">
            <a:avLst/>
          </a:prstGeom>
          <a:solidFill>
            <a:srgbClr val="92D050">
              <a:alpha val="43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ea typeface="Tahoma" pitchFamily="34" charset="0"/>
                <a:cs typeface="Tahoma" pitchFamily="34" charset="0"/>
              </a:rPr>
              <a:t>KOMPONEN ABIOTIK</a:t>
            </a:r>
            <a:endParaRPr lang="en-US" sz="4000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5410200"/>
          </a:xfrm>
          <a:solidFill>
            <a:schemeClr val="bg2">
              <a:alpha val="87842"/>
            </a:schemeClr>
          </a:solidFill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  <a:buClr>
                <a:srgbClr val="43F33F"/>
              </a:buClr>
              <a:buSzPct val="80000"/>
              <a:buFont typeface="Wingdings" pitchFamily="2" charset="2"/>
              <a:buChar char="Ø"/>
              <a:defRPr/>
            </a:pPr>
            <a:r>
              <a:rPr lang="en-US" dirty="0" err="1">
                <a:latin typeface="+mj-lt"/>
                <a:ea typeface="Tahoma" pitchFamily="34" charset="0"/>
                <a:cs typeface="Tahoma" pitchFamily="34" charset="0"/>
              </a:rPr>
              <a:t>Meliputi</a:t>
            </a:r>
            <a:r>
              <a:rPr lang="en-US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+mj-lt"/>
                <a:ea typeface="Tahoma" pitchFamily="34" charset="0"/>
                <a:cs typeface="Tahoma" pitchFamily="34" charset="0"/>
              </a:rPr>
              <a:t>seluruh</a:t>
            </a:r>
            <a:r>
              <a:rPr lang="en-US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+mj-lt"/>
                <a:ea typeface="Tahoma" pitchFamily="34" charset="0"/>
                <a:cs typeface="Tahoma" pitchFamily="34" charset="0"/>
              </a:rPr>
              <a:t>faktor-faktor</a:t>
            </a:r>
            <a:r>
              <a:rPr lang="en-US" dirty="0">
                <a:latin typeface="+mj-lt"/>
                <a:ea typeface="Tahoma" pitchFamily="34" charset="0"/>
                <a:cs typeface="Tahoma" pitchFamily="34" charset="0"/>
              </a:rPr>
              <a:t> non </a:t>
            </a:r>
            <a:r>
              <a:rPr lang="en-US" dirty="0" err="1">
                <a:latin typeface="+mj-lt"/>
                <a:ea typeface="Tahoma" pitchFamily="34" charset="0"/>
                <a:cs typeface="Tahoma" pitchFamily="34" charset="0"/>
              </a:rPr>
              <a:t>hidup</a:t>
            </a:r>
            <a:r>
              <a:rPr lang="en-US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+mj-lt"/>
                <a:ea typeface="Tahoma" pitchFamily="34" charset="0"/>
                <a:cs typeface="Tahoma" pitchFamily="34" charset="0"/>
              </a:rPr>
              <a:t>dari</a:t>
            </a:r>
            <a:r>
              <a:rPr lang="en-US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+mj-lt"/>
                <a:ea typeface="Tahoma" pitchFamily="34" charset="0"/>
                <a:cs typeface="Tahoma" pitchFamily="34" charset="0"/>
              </a:rPr>
              <a:t>suatu</a:t>
            </a:r>
            <a:r>
              <a:rPr lang="en-US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+mj-lt"/>
                <a:ea typeface="Tahoma" pitchFamily="34" charset="0"/>
                <a:cs typeface="Tahoma" pitchFamily="34" charset="0"/>
              </a:rPr>
              <a:t>kondisi</a:t>
            </a:r>
            <a:r>
              <a:rPr lang="en-US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+mj-lt"/>
                <a:ea typeface="Tahoma" pitchFamily="34" charset="0"/>
                <a:cs typeface="Tahoma" pitchFamily="34" charset="0"/>
              </a:rPr>
              <a:t>lingkungan</a:t>
            </a:r>
            <a:endParaRPr lang="en-US" dirty="0">
              <a:latin typeface="+mj-lt"/>
              <a:ea typeface="Tahoma" pitchFamily="34" charset="0"/>
              <a:cs typeface="Tahoma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43F33F"/>
              </a:buClr>
              <a:buSzPct val="80000"/>
              <a:buFont typeface="Wingdings" pitchFamily="2" charset="2"/>
              <a:buChar char="Ø"/>
              <a:defRPr/>
            </a:pPr>
            <a:r>
              <a:rPr lang="en-US" dirty="0" err="1">
                <a:latin typeface="+mj-lt"/>
                <a:ea typeface="Tahoma" pitchFamily="34" charset="0"/>
                <a:cs typeface="Tahoma" pitchFamily="34" charset="0"/>
              </a:rPr>
              <a:t>Menyediakan</a:t>
            </a:r>
            <a:r>
              <a:rPr lang="en-US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+mj-lt"/>
                <a:ea typeface="Tahoma" pitchFamily="34" charset="0"/>
                <a:cs typeface="Tahoma" pitchFamily="34" charset="0"/>
              </a:rPr>
              <a:t>energi</a:t>
            </a:r>
            <a:r>
              <a:rPr lang="en-US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+mj-lt"/>
                <a:ea typeface="Tahoma" pitchFamily="34" charset="0"/>
                <a:cs typeface="Tahoma" pitchFamily="34" charset="0"/>
              </a:rPr>
              <a:t>dan</a:t>
            </a:r>
            <a:r>
              <a:rPr lang="en-US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+mj-lt"/>
                <a:ea typeface="Tahoma" pitchFamily="34" charset="0"/>
                <a:cs typeface="Tahoma" pitchFamily="34" charset="0"/>
              </a:rPr>
              <a:t>materi</a:t>
            </a:r>
            <a:r>
              <a:rPr lang="en-US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+mj-lt"/>
                <a:ea typeface="Tahoma" pitchFamily="34" charset="0"/>
                <a:cs typeface="Tahoma" pitchFamily="34" charset="0"/>
              </a:rPr>
              <a:t>penting</a:t>
            </a:r>
            <a:r>
              <a:rPr lang="en-US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+mj-lt"/>
                <a:ea typeface="Tahoma" pitchFamily="34" charset="0"/>
                <a:cs typeface="Tahoma" pitchFamily="34" charset="0"/>
              </a:rPr>
              <a:t>bagi</a:t>
            </a:r>
            <a:r>
              <a:rPr lang="en-US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+mj-lt"/>
                <a:ea typeface="Tahoma" pitchFamily="34" charset="0"/>
                <a:cs typeface="Tahoma" pitchFamily="34" charset="0"/>
              </a:rPr>
              <a:t>kehidupan</a:t>
            </a:r>
            <a:endParaRPr lang="en-US" dirty="0">
              <a:latin typeface="+mj-lt"/>
              <a:ea typeface="Tahoma" pitchFamily="34" charset="0"/>
              <a:cs typeface="Tahoma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43F33F"/>
              </a:buClr>
              <a:buSzPct val="80000"/>
              <a:buFont typeface="Wingdings" pitchFamily="2" charset="2"/>
              <a:buChar char="Ø"/>
              <a:defRPr/>
            </a:pPr>
            <a:r>
              <a:rPr lang="en-US" dirty="0" err="1">
                <a:latin typeface="+mj-lt"/>
                <a:ea typeface="Tahoma" pitchFamily="34" charset="0"/>
                <a:cs typeface="Tahoma" pitchFamily="34" charset="0"/>
              </a:rPr>
              <a:t>Menentukan</a:t>
            </a:r>
            <a:r>
              <a:rPr lang="en-US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+mj-lt"/>
                <a:ea typeface="Tahoma" pitchFamily="34" charset="0"/>
                <a:cs typeface="Tahoma" pitchFamily="34" charset="0"/>
              </a:rPr>
              <a:t>tumbuhan</a:t>
            </a:r>
            <a:r>
              <a:rPr lang="en-US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+mj-lt"/>
                <a:ea typeface="Tahoma" pitchFamily="34" charset="0"/>
                <a:cs typeface="Tahoma" pitchFamily="34" charset="0"/>
              </a:rPr>
              <a:t>dan</a:t>
            </a:r>
            <a:r>
              <a:rPr lang="en-US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+mj-lt"/>
                <a:ea typeface="Tahoma" pitchFamily="34" charset="0"/>
                <a:cs typeface="Tahoma" pitchFamily="34" charset="0"/>
              </a:rPr>
              <a:t>hewan</a:t>
            </a:r>
            <a:r>
              <a:rPr lang="en-US" dirty="0">
                <a:latin typeface="+mj-lt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>
                <a:latin typeface="+mj-lt"/>
                <a:ea typeface="Tahoma" pitchFamily="34" charset="0"/>
                <a:cs typeface="Tahoma" pitchFamily="34" charset="0"/>
              </a:rPr>
              <a:t>mampu</a:t>
            </a:r>
            <a:r>
              <a:rPr lang="en-US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+mj-lt"/>
                <a:ea typeface="Tahoma" pitchFamily="34" charset="0"/>
                <a:cs typeface="Tahoma" pitchFamily="34" charset="0"/>
              </a:rPr>
              <a:t>berada</a:t>
            </a:r>
            <a:r>
              <a:rPr lang="en-US" dirty="0">
                <a:latin typeface="+mj-lt"/>
                <a:ea typeface="Tahoma" pitchFamily="34" charset="0"/>
                <a:cs typeface="Tahoma" pitchFamily="34" charset="0"/>
              </a:rPr>
              <a:t> di </a:t>
            </a:r>
            <a:r>
              <a:rPr lang="en-US" dirty="0" err="1">
                <a:latin typeface="+mj-lt"/>
                <a:ea typeface="Tahoma" pitchFamily="34" charset="0"/>
                <a:cs typeface="Tahoma" pitchFamily="34" charset="0"/>
              </a:rPr>
              <a:t>suatu</a:t>
            </a:r>
            <a:r>
              <a:rPr lang="en-US" dirty="0">
                <a:latin typeface="+mj-lt"/>
                <a:ea typeface="Tahoma" pitchFamily="34" charset="0"/>
                <a:cs typeface="Tahoma" pitchFamily="34" charset="0"/>
              </a:rPr>
              <a:t> habitat</a:t>
            </a:r>
          </a:p>
          <a:p>
            <a:pPr lvl="0" fontAlgn="base">
              <a:spcAft>
                <a:spcPct val="0"/>
              </a:spcAft>
              <a:buClr>
                <a:srgbClr val="43F33F"/>
              </a:buClr>
              <a:buSzPct val="80000"/>
              <a:buFont typeface="Wingdings" pitchFamily="2" charset="2"/>
              <a:buChar char="Ø"/>
              <a:defRPr/>
            </a:pPr>
            <a:r>
              <a:rPr lang="en-US" dirty="0" err="1">
                <a:latin typeface="+mj-lt"/>
                <a:ea typeface="Tahoma" pitchFamily="34" charset="0"/>
                <a:cs typeface="Tahoma" pitchFamily="34" charset="0"/>
              </a:rPr>
              <a:t>Meliputi</a:t>
            </a:r>
            <a:r>
              <a:rPr lang="en-US" dirty="0">
                <a:latin typeface="+mj-lt"/>
                <a:ea typeface="Tahoma" pitchFamily="34" charset="0"/>
                <a:cs typeface="Tahoma" pitchFamily="34" charset="0"/>
              </a:rPr>
              <a:t>: </a:t>
            </a:r>
            <a:r>
              <a:rPr lang="en-US" dirty="0" err="1">
                <a:latin typeface="+mj-lt"/>
                <a:ea typeface="Tahoma" pitchFamily="34" charset="0"/>
                <a:cs typeface="Tahoma" pitchFamily="34" charset="0"/>
              </a:rPr>
              <a:t>Cahaya</a:t>
            </a:r>
            <a:r>
              <a:rPr lang="en-US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+mj-lt"/>
                <a:ea typeface="Tahoma" pitchFamily="34" charset="0"/>
                <a:cs typeface="Tahoma" pitchFamily="34" charset="0"/>
              </a:rPr>
              <a:t>matahari</a:t>
            </a:r>
            <a:r>
              <a:rPr lang="en-US" dirty="0">
                <a:latin typeface="+mj-lt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latin typeface="+mj-lt"/>
                <a:ea typeface="Tahoma" pitchFamily="34" charset="0"/>
                <a:cs typeface="Tahoma" pitchFamily="34" charset="0"/>
              </a:rPr>
              <a:t>hujan</a:t>
            </a:r>
            <a:r>
              <a:rPr lang="en-US" dirty="0">
                <a:latin typeface="+mj-lt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latin typeface="+mj-lt"/>
                <a:ea typeface="Tahoma" pitchFamily="34" charset="0"/>
                <a:cs typeface="Tahoma" pitchFamily="34" charset="0"/>
              </a:rPr>
              <a:t>nutrisi</a:t>
            </a:r>
            <a:r>
              <a:rPr lang="en-US" dirty="0">
                <a:latin typeface="+mj-lt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latin typeface="+mj-lt"/>
                <a:ea typeface="Tahoma" pitchFamily="34" charset="0"/>
                <a:cs typeface="Tahoma" pitchFamily="34" charset="0"/>
              </a:rPr>
              <a:t>dan</a:t>
            </a:r>
            <a:r>
              <a:rPr lang="en-US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+mj-lt"/>
                <a:ea typeface="Tahoma" pitchFamily="34" charset="0"/>
                <a:cs typeface="Tahoma" pitchFamily="34" charset="0"/>
              </a:rPr>
              <a:t>tanah</a:t>
            </a:r>
            <a:r>
              <a:rPr lang="en-US" dirty="0">
                <a:latin typeface="+mj-lt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latin typeface="+mj-lt"/>
                <a:ea typeface="Tahoma" pitchFamily="34" charset="0"/>
                <a:cs typeface="Tahoma" pitchFamily="34" charset="0"/>
              </a:rPr>
              <a:t>dll</a:t>
            </a:r>
            <a:r>
              <a:rPr lang="en-US" dirty="0">
                <a:latin typeface="+mj-lt"/>
                <a:ea typeface="Tahoma" pitchFamily="34" charset="0"/>
                <a:cs typeface="Tahoma" pitchFamily="34" charset="0"/>
              </a:rPr>
              <a:t>.</a:t>
            </a:r>
            <a:endParaRPr lang="en-US" sz="2800" dirty="0" smtClean="0">
              <a:latin typeface="+mj-lt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20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7086600" cy="762000"/>
          </a:xfrm>
          <a:prstGeom prst="rect">
            <a:avLst/>
          </a:prstGeom>
          <a:solidFill>
            <a:srgbClr val="92D050">
              <a:alpha val="43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ea typeface="Tahoma" pitchFamily="34" charset="0"/>
                <a:cs typeface="Tahoma" pitchFamily="34" charset="0"/>
              </a:rPr>
              <a:t>KOMPONEN BIOTIK</a:t>
            </a:r>
            <a:endParaRPr lang="en-US" sz="4000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5410200"/>
          </a:xfrm>
          <a:solidFill>
            <a:schemeClr val="bg2">
              <a:alpha val="87842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Meliputi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semua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kehidupan</a:t>
            </a: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fungsinya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:</a:t>
            </a:r>
          </a:p>
          <a:p>
            <a:pPr>
              <a:buNone/>
              <a:defRPr/>
            </a:pPr>
            <a:r>
              <a:rPr lang="en-US" dirty="0"/>
              <a:t>		</a:t>
            </a:r>
            <a:r>
              <a:rPr lang="en-US" dirty="0">
                <a:solidFill>
                  <a:srgbClr val="7030A0"/>
                </a:solidFill>
              </a:rPr>
              <a:t>- </a:t>
            </a:r>
            <a:r>
              <a:rPr lang="en-US" dirty="0" err="1">
                <a:solidFill>
                  <a:srgbClr val="7030A0"/>
                </a:solidFill>
              </a:rPr>
              <a:t>Produsen</a:t>
            </a:r>
            <a:endParaRPr lang="en-US" dirty="0">
              <a:solidFill>
                <a:srgbClr val="7030A0"/>
              </a:solidFill>
            </a:endParaRPr>
          </a:p>
          <a:p>
            <a:pPr>
              <a:buNone/>
              <a:defRPr/>
            </a:pPr>
            <a:r>
              <a:rPr lang="en-US" dirty="0">
                <a:solidFill>
                  <a:srgbClr val="7030A0"/>
                </a:solidFill>
              </a:rPr>
              <a:t>		- </a:t>
            </a:r>
            <a:r>
              <a:rPr lang="en-US" dirty="0" err="1">
                <a:solidFill>
                  <a:srgbClr val="7030A0"/>
                </a:solidFill>
              </a:rPr>
              <a:t>Konsumen</a:t>
            </a:r>
            <a:endParaRPr lang="en-US" dirty="0">
              <a:solidFill>
                <a:srgbClr val="7030A0"/>
              </a:solidFill>
            </a:endParaRPr>
          </a:p>
          <a:p>
            <a:pPr>
              <a:buNone/>
              <a:defRPr/>
            </a:pPr>
            <a:r>
              <a:rPr lang="en-US" dirty="0">
                <a:solidFill>
                  <a:srgbClr val="7030A0"/>
                </a:solidFill>
              </a:rPr>
              <a:t>		- </a:t>
            </a:r>
            <a:r>
              <a:rPr lang="en-US" dirty="0" err="1">
                <a:solidFill>
                  <a:srgbClr val="7030A0"/>
                </a:solidFill>
              </a:rPr>
              <a:t>Pengurai</a:t>
            </a:r>
            <a:endParaRPr lang="en-GB" dirty="0">
              <a:solidFill>
                <a:srgbClr val="7030A0"/>
              </a:solidFill>
            </a:endParaRPr>
          </a:p>
          <a:p>
            <a:pPr lvl="0" fontAlgn="base">
              <a:spcAft>
                <a:spcPct val="0"/>
              </a:spcAft>
              <a:buClr>
                <a:srgbClr val="43F33F"/>
              </a:buClr>
              <a:buSzPct val="80000"/>
              <a:buFont typeface="Wingdings" pitchFamily="2" charset="2"/>
              <a:buChar char="Ø"/>
              <a:defRPr/>
            </a:pPr>
            <a:endParaRPr lang="en-US" sz="2800" dirty="0" smtClean="0">
              <a:latin typeface="+mj-lt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93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1050</Words>
  <Application>Microsoft Office PowerPoint</Application>
  <PresentationFormat>On-screen Show (4:3)</PresentationFormat>
  <Paragraphs>155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EKOLOGI DAN ILMU LINGKUNGAN</vt:lpstr>
      <vt:lpstr>PowerPoint Presentation</vt:lpstr>
      <vt:lpstr>PowerPoint Presentation</vt:lpstr>
      <vt:lpstr>PowerPoint Presentation</vt:lpstr>
      <vt:lpstr>PENGERTIAN EKOSISTEM</vt:lpstr>
      <vt:lpstr>PENGERTIAN EKOSISTEM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EKOLOGI DAN ILMU LINGKUNGAN</dc:title>
  <dc:creator>Toshiba-User</dc:creator>
  <cp:lastModifiedBy>Toshiba-User</cp:lastModifiedBy>
  <cp:revision>33</cp:revision>
  <dcterms:created xsi:type="dcterms:W3CDTF">2019-03-05T19:10:47Z</dcterms:created>
  <dcterms:modified xsi:type="dcterms:W3CDTF">2019-03-10T16:50:10Z</dcterms:modified>
</cp:coreProperties>
</file>