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58" r:id="rId6"/>
    <p:sldId id="261" r:id="rId7"/>
    <p:sldId id="259" r:id="rId8"/>
    <p:sldId id="260" r:id="rId9"/>
    <p:sldId id="264" r:id="rId10"/>
    <p:sldId id="262" r:id="rId11"/>
    <p:sldId id="263" r:id="rId12"/>
    <p:sldId id="266" r:id="rId13"/>
    <p:sldId id="265" r:id="rId14"/>
    <p:sldId id="267" r:id="rId15"/>
    <p:sldId id="276" r:id="rId16"/>
    <p:sldId id="268" r:id="rId17"/>
    <p:sldId id="269" r:id="rId18"/>
    <p:sldId id="270" r:id="rId19"/>
    <p:sldId id="271" r:id="rId20"/>
    <p:sldId id="272" r:id="rId21"/>
    <p:sldId id="277" r:id="rId22"/>
    <p:sldId id="273" r:id="rId23"/>
    <p:sldId id="274" r:id="rId24"/>
    <p:sldId id="275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2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8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65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373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373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3F9FC-C864-45BB-8A92-03B890D40A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305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BC18F-6B7A-4BE7-9062-DA4D1A47D8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0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351B8-1123-4C4F-B125-439D983353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20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24707-9CE6-4BAC-B70A-8E662B0F12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177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E8380-252D-40EC-B1C4-3DA28E571FC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39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80BCC-9535-4E69-9498-20085E76A92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489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0DA8F-A3A4-4A4E-8BCE-07BEE3DF7E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315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665F0-DFCE-45B3-A15A-44E493F0EE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99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87C49-471B-4300-BFF9-C1159F9E05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542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8DAB3-3819-45B9-BAD5-7FC6C12F15F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71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4635BC-E94A-42B7-BA6D-BDD425A2307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469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06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ECBC26D-934B-41A6-8E63-8943C9B9DD5E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9AD5B0-3D94-4F84-9407-133FC71596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457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9B4530-6094-4F90-B06B-3857E13DF7EE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21A29-2E24-4831-8CF6-C5441958ED7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60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05928-E155-4072-9EE1-4E4F1FF0089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A6404-DD5D-452F-BC46-D6981D0C103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705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E876C-8E4A-4605-A449-3FF168A863E3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9823A-34BC-4B2A-BFAE-C29A28D1D39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80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759CE-964B-47F5-9190-0EB4399B73B6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C2336-D9DB-4408-BE54-5FC8AD7BADC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449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17949-786A-4827-910D-BBCAF169ED8C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118BDD-0301-4337-9A99-924B6E9119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957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2A1B3-7F70-44CE-9096-627013E0647F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C5F12-B8AC-42A0-BAE1-6D205CCDE4E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1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01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4AA6D2-E0FF-49AF-98C2-D4C8C2B1328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1DBEC-DFFB-41D4-BFFB-FD991FD945A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8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1F9C-E603-4989-AC9D-92D62CCAE0EE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99EA7-0865-4432-BA5A-4773B57BE32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7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BA45A-D035-454C-8A60-21503F83372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EEEE2-22F4-462E-B17B-01EDC74538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0828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B9B0C-C6D2-42E4-A324-F8F53EB13AC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7F43BD-8311-4427-BE2E-97635B80950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57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DD01999-9393-4ADD-909B-A08EE803503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F8D0AC-4C7F-467F-9788-D638F91F4E6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5904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57F6F4-1905-4D75-A097-AABEBACBAABB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E8E1D-5946-4E39-8E20-86C2736F9B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35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9D182-10FA-4EF8-A51C-671BF809C74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458E-5BED-4177-B6A1-95EFCE0039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536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6D4D6-F3DF-4B1C-9F71-435D3F2BC970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66B7F-448D-4046-BC5E-1CA5B71CD98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342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6C635E-C6DD-4129-AFEA-6669D1E5B8D8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DCA87-6D91-4C16-8BFC-6AA1CC86429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1453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261D0-7ED9-4BA2-B2EC-224C6B0AB4E7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275DD-F81F-4964-A03B-0526F613D4C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6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42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7F033-EE69-4E53-9B0F-9B8C28E985C3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ECCDC-711A-441A-A640-98DE25BDDD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16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60C7-A3A4-4C71-B149-F3ABF8DA160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79A1E-0AF2-4491-B984-BEAE274303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162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2E34D-3535-4F0D-86F8-36D257E33E2D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C487-6967-44DD-A798-33B17D9AF0B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944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181A-B7B8-41E8-85C7-F6E9CE7E2869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80F52-C17F-4A92-95CE-7921DFE3424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2414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D7AD0-DD5E-4BBB-9442-13A7B78CACFA}" type="datetimeFigureOut">
              <a:rPr lang="en-US">
                <a:solidFill>
                  <a:srgbClr val="FFFFFF"/>
                </a:solidFill>
              </a:rPr>
              <a:pPr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C80EE-66D8-4B75-BF2E-392C2AFE2DA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540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50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7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586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0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17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AAEA8-84D1-4F1C-8208-AF22666CC25C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BD64E-85CE-43D6-BDC5-843673964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78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270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0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0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1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7271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271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271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1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71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0E8354-10C5-49B6-829D-088358F3289B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5609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96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02C87C-D4D0-4773-970C-ED0C3F54F53F}" type="datetimeFigureOut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96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BE6F5E5-2DCF-43E1-B481-C8B8D1150375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108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9EAB36-D5EE-43B8-9142-890F098D9BAA}" type="datetimeFigureOut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3/20/2019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499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499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34618C-9A03-420A-9245-3973CA412F6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4795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u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«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8.gif"/><Relationship Id="rId4" Type="http://schemas.openxmlformats.org/officeDocument/2006/relationships/image" Target="../media/image14.wmf"/><Relationship Id="rId9" Type="http://schemas.openxmlformats.org/officeDocument/2006/relationships/image" Target="../media/image1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77975"/>
            <a:ext cx="7772400" cy="1470025"/>
          </a:xfrm>
        </p:spPr>
        <p:txBody>
          <a:bodyPr/>
          <a:lstStyle/>
          <a:p>
            <a:r>
              <a:rPr lang="en-US" b="1" dirty="0" smtClean="0"/>
              <a:t>EKOLOGI DAN ILMU LINGKUNGAN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504" y="35052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PERMASALAHAN EKOSISTEM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5295900"/>
            <a:ext cx="6400800" cy="53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343891" y="609600"/>
            <a:ext cx="64008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MATERI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2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MANUSIA DAN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Tingkah</a:t>
            </a:r>
            <a:r>
              <a:rPr lang="en-US" sz="2800" dirty="0" smtClean="0"/>
              <a:t> </a:t>
            </a:r>
            <a:r>
              <a:rPr lang="en-US" sz="2800" dirty="0" err="1" smtClean="0"/>
              <a:t>laku</a:t>
            </a:r>
            <a:r>
              <a:rPr lang="en-US" sz="2800" dirty="0" smtClean="0"/>
              <a:t> </a:t>
            </a:r>
            <a:r>
              <a:rPr lang="en-US" sz="2800" dirty="0" err="1" smtClean="0"/>
              <a:t>manusia</a:t>
            </a:r>
            <a:r>
              <a:rPr lang="en-US" sz="2800" dirty="0" smtClean="0"/>
              <a:t> pun </a:t>
            </a:r>
            <a:r>
              <a:rPr lang="en-US" sz="2800" dirty="0" err="1" smtClean="0"/>
              <a:t>merupakan</a:t>
            </a:r>
            <a:r>
              <a:rPr lang="en-US" sz="2800" dirty="0" smtClean="0"/>
              <a:t> </a:t>
            </a:r>
            <a:r>
              <a:rPr lang="en-US" sz="2800" dirty="0" err="1" smtClean="0"/>
              <a:t>bagian</a:t>
            </a:r>
            <a:r>
              <a:rPr lang="en-US" sz="2800" dirty="0" smtClean="0"/>
              <a:t> </a:t>
            </a:r>
            <a:r>
              <a:rPr lang="en-US" sz="2800" dirty="0" err="1" smtClean="0"/>
              <a:t>dari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</a:t>
            </a:r>
            <a:r>
              <a:rPr lang="en-US" sz="2800" dirty="0" smtClean="0"/>
              <a:t>.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pengertian</a:t>
            </a:r>
            <a:r>
              <a:rPr lang="en-US" sz="2800" dirty="0" smtClean="0"/>
              <a:t> </a:t>
            </a:r>
            <a:r>
              <a:rPr lang="en-US" sz="2800" dirty="0" err="1" smtClean="0"/>
              <a:t>ini</a:t>
            </a:r>
            <a:r>
              <a:rPr lang="en-US" sz="2800" dirty="0" smtClean="0"/>
              <a:t>, </a:t>
            </a:r>
            <a:r>
              <a:rPr lang="en-US" sz="2800" dirty="0" err="1" smtClean="0"/>
              <a:t>istilah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</a:t>
            </a:r>
            <a:r>
              <a:rPr lang="en-US" sz="2800" dirty="0" smtClean="0"/>
              <a:t> </a:t>
            </a:r>
            <a:r>
              <a:rPr lang="en-US" sz="2800" dirty="0" err="1" smtClean="0"/>
              <a:t>hidup</a:t>
            </a:r>
            <a:r>
              <a:rPr lang="en-US" sz="2800" dirty="0" smtClean="0"/>
              <a:t> </a:t>
            </a:r>
            <a:r>
              <a:rPr lang="en-US" sz="2800" dirty="0" err="1" smtClean="0"/>
              <a:t>diartikan</a:t>
            </a:r>
            <a:r>
              <a:rPr lang="en-US" sz="2800" dirty="0" smtClean="0"/>
              <a:t> </a:t>
            </a:r>
            <a:r>
              <a:rPr lang="en-US" sz="2800" dirty="0" err="1" smtClean="0"/>
              <a:t>luas</a:t>
            </a:r>
            <a:r>
              <a:rPr lang="en-US" sz="2800" dirty="0" smtClean="0"/>
              <a:t>, </a:t>
            </a:r>
            <a:r>
              <a:rPr lang="en-US" sz="2800" dirty="0" err="1" smtClean="0"/>
              <a:t>yaitu</a:t>
            </a:r>
            <a:r>
              <a:rPr lang="en-US" sz="2800" dirty="0" smtClean="0"/>
              <a:t> </a:t>
            </a:r>
            <a:r>
              <a:rPr lang="en-US" sz="2800" dirty="0" err="1" smtClean="0"/>
              <a:t>meliputi</a:t>
            </a:r>
            <a:r>
              <a:rPr lang="en-US" sz="2800" dirty="0" smtClean="0"/>
              <a:t> </a:t>
            </a:r>
            <a:r>
              <a:rPr lang="en-US" sz="2800" dirty="0" err="1" smtClean="0"/>
              <a:t>tidak</a:t>
            </a:r>
            <a:r>
              <a:rPr lang="en-US" sz="2800" dirty="0" smtClean="0"/>
              <a:t> </a:t>
            </a:r>
            <a:r>
              <a:rPr lang="en-US" sz="2800" dirty="0" err="1" smtClean="0"/>
              <a:t>saja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</a:t>
            </a:r>
            <a:r>
              <a:rPr lang="en-US" sz="2800" dirty="0" smtClean="0"/>
              <a:t> </a:t>
            </a:r>
            <a:r>
              <a:rPr lang="en-US" sz="2800" dirty="0" err="1" smtClean="0"/>
              <a:t>fisik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biologi</a:t>
            </a:r>
            <a:r>
              <a:rPr lang="en-US" sz="2800" dirty="0" smtClean="0"/>
              <a:t>, </a:t>
            </a:r>
            <a:r>
              <a:rPr lang="en-US" sz="2800" dirty="0" err="1" smtClean="0"/>
              <a:t>melainkan</a:t>
            </a:r>
            <a:r>
              <a:rPr lang="en-US" sz="2800" dirty="0" smtClean="0"/>
              <a:t> </a:t>
            </a:r>
            <a:r>
              <a:rPr lang="en-US" sz="2800" dirty="0" err="1" smtClean="0"/>
              <a:t>juga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</a:t>
            </a:r>
            <a:r>
              <a:rPr lang="en-US" sz="2800" dirty="0" smtClean="0"/>
              <a:t> </a:t>
            </a:r>
            <a:r>
              <a:rPr lang="en-US" sz="2800" dirty="0" err="1" smtClean="0"/>
              <a:t>ekonomi</a:t>
            </a:r>
            <a:r>
              <a:rPr lang="en-US" sz="2800" dirty="0" smtClean="0"/>
              <a:t>, </a:t>
            </a:r>
            <a:r>
              <a:rPr lang="en-US" sz="2800" dirty="0" err="1" smtClean="0"/>
              <a:t>sosial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budaya</a:t>
            </a:r>
            <a:r>
              <a:rPr lang="en-US" sz="2800" dirty="0" smtClean="0"/>
              <a:t>.</a:t>
            </a:r>
            <a:endParaRPr lang="en-US" sz="2800" dirty="0" smtClean="0"/>
          </a:p>
          <a:p>
            <a:r>
              <a:rPr lang="en-US" sz="2800" dirty="0" err="1" smtClean="0"/>
              <a:t>Aktivitas</a:t>
            </a:r>
            <a:r>
              <a:rPr lang="en-US" sz="2800" dirty="0" smtClean="0"/>
              <a:t> </a:t>
            </a:r>
            <a:r>
              <a:rPr lang="en-US" sz="2800" dirty="0" err="1" smtClean="0"/>
              <a:t>manusia</a:t>
            </a:r>
            <a:r>
              <a:rPr lang="en-US" sz="2800" dirty="0" smtClean="0"/>
              <a:t>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 smtClean="0"/>
              <a:t>mempengaruhi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lingkungan­nya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sebaliknya</a:t>
            </a:r>
            <a:r>
              <a:rPr lang="en-US" sz="2800" dirty="0" smtClean="0"/>
              <a:t>, </a:t>
            </a:r>
            <a:r>
              <a:rPr lang="en-US" sz="2800" dirty="0" err="1" smtClean="0"/>
              <a:t>manusia</a:t>
            </a:r>
            <a:r>
              <a:rPr lang="en-US" sz="2800" dirty="0" smtClean="0"/>
              <a:t> </a:t>
            </a:r>
            <a:r>
              <a:rPr lang="en-US" sz="2800" dirty="0" err="1" smtClean="0"/>
              <a:t>juga</a:t>
            </a:r>
            <a:r>
              <a:rPr lang="en-US" sz="2800" dirty="0" smtClean="0"/>
              <a:t>  </a:t>
            </a:r>
            <a:r>
              <a:rPr lang="en-US" sz="2800" dirty="0" err="1" smtClean="0"/>
              <a:t>dipengaruhi</a:t>
            </a:r>
            <a:r>
              <a:rPr lang="en-US" sz="2800" dirty="0" smtClean="0"/>
              <a:t> </a:t>
            </a:r>
            <a:r>
              <a:rPr lang="en-US" sz="2800" dirty="0" err="1" smtClean="0"/>
              <a:t>oleh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lingkungannya</a:t>
            </a:r>
            <a:r>
              <a:rPr lang="en-US" sz="2800" dirty="0" smtClean="0"/>
              <a:t>. </a:t>
            </a:r>
            <a:r>
              <a:rPr lang="en-US" sz="2800" dirty="0" err="1" smtClean="0"/>
              <a:t>Hubungan</a:t>
            </a:r>
            <a:r>
              <a:rPr lang="en-US" sz="2800" dirty="0" smtClean="0"/>
              <a:t> </a:t>
            </a:r>
            <a:r>
              <a:rPr lang="en-US" sz="2800" dirty="0" err="1" smtClean="0"/>
              <a:t>timbal</a:t>
            </a:r>
            <a:r>
              <a:rPr lang="en-US" sz="2800" dirty="0" smtClean="0"/>
              <a:t> </a:t>
            </a:r>
            <a:r>
              <a:rPr lang="en-US" sz="2800" dirty="0" err="1" smtClean="0"/>
              <a:t>balik</a:t>
            </a:r>
            <a:r>
              <a:rPr lang="en-US" sz="2800" dirty="0" smtClean="0"/>
              <a:t> </a:t>
            </a:r>
            <a:r>
              <a:rPr lang="en-US" sz="2800" dirty="0" err="1" smtClean="0"/>
              <a:t>demikian</a:t>
            </a:r>
            <a:r>
              <a:rPr lang="en-US" sz="2800" dirty="0" smtClean="0"/>
              <a:t> </a:t>
            </a:r>
            <a:r>
              <a:rPr lang="en-US" sz="2800" dirty="0" err="1" smtClean="0"/>
              <a:t>terdapat</a:t>
            </a:r>
            <a:r>
              <a:rPr lang="en-US" sz="2800" dirty="0" smtClean="0"/>
              <a:t> </a:t>
            </a:r>
            <a:r>
              <a:rPr lang="en-US" sz="2800" dirty="0" err="1" smtClean="0"/>
              <a:t>antara</a:t>
            </a:r>
            <a:r>
              <a:rPr lang="en-US" sz="2800" dirty="0" smtClean="0"/>
              <a:t> </a:t>
            </a:r>
            <a:r>
              <a:rPr lang="en-US" sz="2800" dirty="0" err="1" smtClean="0"/>
              <a:t>manusia</a:t>
            </a:r>
            <a:r>
              <a:rPr lang="en-US" sz="2800" dirty="0" smtClean="0"/>
              <a:t>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individu</a:t>
            </a:r>
            <a:r>
              <a:rPr lang="en-US" sz="2800" dirty="0" smtClean="0"/>
              <a:t>, </a:t>
            </a:r>
            <a:r>
              <a:rPr lang="en-US" sz="2800" dirty="0" err="1" smtClean="0"/>
              <a:t>kelompok</a:t>
            </a:r>
            <a:r>
              <a:rPr lang="en-US" sz="2800" dirty="0" smtClean="0"/>
              <a:t> </a:t>
            </a:r>
            <a:r>
              <a:rPr lang="en-US" sz="2800" dirty="0" err="1" smtClean="0"/>
              <a:t>atau</a:t>
            </a:r>
            <a:r>
              <a:rPr lang="en-US" sz="2800" dirty="0" smtClean="0"/>
              <a:t> </a:t>
            </a:r>
            <a:r>
              <a:rPr lang="en-US" sz="2800" dirty="0" err="1" smtClean="0"/>
              <a:t>masyarakat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30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MANUSIA DAN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abad</a:t>
            </a:r>
            <a:r>
              <a:rPr lang="en-US" sz="2800" dirty="0" smtClean="0"/>
              <a:t> ke-20, </a:t>
            </a:r>
            <a:r>
              <a:rPr lang="en-US" sz="2800" dirty="0" err="1" smtClean="0"/>
              <a:t>keseimbangan</a:t>
            </a:r>
            <a:r>
              <a:rPr lang="en-US" sz="2800" dirty="0" smtClean="0"/>
              <a:t> </a:t>
            </a:r>
            <a:r>
              <a:rPr lang="en-US" sz="2800" dirty="0" err="1" smtClean="0"/>
              <a:t>antara</a:t>
            </a:r>
            <a:r>
              <a:rPr lang="en-US" sz="2800" dirty="0" smtClean="0"/>
              <a:t> </a:t>
            </a:r>
            <a:r>
              <a:rPr lang="en-US" sz="2800" dirty="0" err="1" smtClean="0"/>
              <a:t>kedua</a:t>
            </a:r>
            <a:r>
              <a:rPr lang="en-US" sz="2800" dirty="0" smtClean="0"/>
              <a:t> </a:t>
            </a:r>
            <a:r>
              <a:rPr lang="en-US" sz="2800" dirty="0" err="1" smtClean="0"/>
              <a:t>bentuk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</a:t>
            </a:r>
            <a:r>
              <a:rPr lang="en-US" sz="2800" dirty="0" smtClean="0"/>
              <a:t> </a:t>
            </a:r>
            <a:r>
              <a:rPr lang="en-US" sz="2800" dirty="0" err="1" smtClean="0"/>
              <a:t>hidup</a:t>
            </a:r>
            <a:r>
              <a:rPr lang="en-US" sz="2800" dirty="0" smtClean="0"/>
              <a:t> </a:t>
            </a:r>
            <a:r>
              <a:rPr lang="en-US" sz="2800" dirty="0" err="1" smtClean="0"/>
              <a:t>manusia</a:t>
            </a:r>
            <a:r>
              <a:rPr lang="en-US" sz="2800" dirty="0" smtClean="0"/>
              <a:t>, </a:t>
            </a:r>
            <a:r>
              <a:rPr lang="en-US" sz="2800" dirty="0" err="1" smtClean="0"/>
              <a:t>yaitu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</a:t>
            </a:r>
            <a:r>
              <a:rPr lang="en-US" sz="2800" dirty="0" smtClean="0"/>
              <a:t> </a:t>
            </a:r>
            <a:r>
              <a:rPr lang="en-US" sz="2800" dirty="0" err="1" smtClean="0"/>
              <a:t>hidup</a:t>
            </a:r>
            <a:r>
              <a:rPr lang="en-US" sz="2800" dirty="0" smtClean="0"/>
              <a:t> </a:t>
            </a:r>
            <a:r>
              <a:rPr lang="en-US" sz="2800" dirty="0" err="1" smtClean="0"/>
              <a:t>alami</a:t>
            </a:r>
            <a:r>
              <a:rPr lang="en-US" sz="2800" dirty="0" smtClean="0"/>
              <a:t> (</a:t>
            </a:r>
            <a:r>
              <a:rPr lang="en-US" sz="2800" i="1" dirty="0" smtClean="0"/>
              <a:t>natural environment or the biosphere of his inheritance</a:t>
            </a:r>
            <a:r>
              <a:rPr lang="en-US" sz="2800" dirty="0" smtClean="0"/>
              <a:t>)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</a:t>
            </a:r>
            <a:r>
              <a:rPr lang="en-US" sz="2800" dirty="0" smtClean="0"/>
              <a:t> </a:t>
            </a:r>
            <a:r>
              <a:rPr lang="en-US" sz="2800" dirty="0" err="1" smtClean="0"/>
              <a:t>hidup</a:t>
            </a:r>
            <a:r>
              <a:rPr lang="en-US" sz="2800" dirty="0" smtClean="0"/>
              <a:t> </a:t>
            </a:r>
            <a:r>
              <a:rPr lang="en-US" sz="2800" dirty="0" err="1" smtClean="0"/>
              <a:t>buatan</a:t>
            </a:r>
            <a:r>
              <a:rPr lang="en-US" sz="2800" dirty="0" smtClean="0"/>
              <a:t> </a:t>
            </a:r>
            <a:r>
              <a:rPr lang="en-US" sz="2800" dirty="0" err="1" smtClean="0"/>
              <a:t>manusia</a:t>
            </a:r>
            <a:r>
              <a:rPr lang="en-US" sz="2800" dirty="0" smtClean="0"/>
              <a:t> (</a:t>
            </a:r>
            <a:r>
              <a:rPr lang="en-US" sz="2800" i="1" dirty="0" smtClean="0"/>
              <a:t>man-made environment or the </a:t>
            </a:r>
            <a:r>
              <a:rPr lang="en-US" sz="2800" i="1" dirty="0" err="1" smtClean="0"/>
              <a:t>technosphere</a:t>
            </a:r>
            <a:r>
              <a:rPr lang="en-US" sz="2800" i="1" dirty="0" smtClean="0"/>
              <a:t> of his creation</a:t>
            </a:r>
            <a:r>
              <a:rPr lang="en-US" sz="2800" dirty="0" smtClean="0"/>
              <a:t>) </a:t>
            </a:r>
            <a:r>
              <a:rPr lang="en-US" sz="2800" dirty="0" err="1" smtClean="0"/>
              <a:t>mengalami</a:t>
            </a:r>
            <a:r>
              <a:rPr lang="en-US" sz="2800" dirty="0" smtClean="0"/>
              <a:t> </a:t>
            </a:r>
            <a:r>
              <a:rPr lang="en-US" sz="2800" dirty="0" err="1" smtClean="0"/>
              <a:t>gangguan</a:t>
            </a:r>
            <a:r>
              <a:rPr lang="en-US" sz="2800" dirty="0" smtClean="0"/>
              <a:t>  (</a:t>
            </a:r>
            <a:r>
              <a:rPr lang="en-US" sz="2800" i="1" dirty="0" smtClean="0"/>
              <a:t>out of balance</a:t>
            </a:r>
            <a:r>
              <a:rPr lang="en-US" sz="2800" dirty="0" smtClean="0"/>
              <a:t>), </a:t>
            </a:r>
            <a:r>
              <a:rPr lang="en-US" sz="2800" dirty="0" err="1" smtClean="0"/>
              <a:t>secara</a:t>
            </a:r>
            <a:r>
              <a:rPr lang="en-US" sz="2800" dirty="0" smtClean="0"/>
              <a:t> fundamental </a:t>
            </a:r>
            <a:r>
              <a:rPr lang="en-US" sz="2800" dirty="0" err="1" smtClean="0"/>
              <a:t>mengalami</a:t>
            </a:r>
            <a:r>
              <a:rPr lang="en-US" sz="2800" dirty="0" smtClean="0"/>
              <a:t> </a:t>
            </a:r>
            <a:r>
              <a:rPr lang="en-US" sz="2800" dirty="0" err="1" smtClean="0"/>
              <a:t>konflik</a:t>
            </a:r>
            <a:r>
              <a:rPr lang="en-US" sz="2800" dirty="0" smtClean="0"/>
              <a:t> (</a:t>
            </a:r>
            <a:r>
              <a:rPr lang="en-US" sz="2800" i="1" dirty="0" smtClean="0"/>
              <a:t>potentially in deep conflict</a:t>
            </a:r>
            <a:r>
              <a:rPr lang="en-US" sz="2800" dirty="0" smtClean="0"/>
              <a:t>). </a:t>
            </a:r>
            <a:r>
              <a:rPr lang="en-US" sz="2800" dirty="0" err="1" smtClean="0"/>
              <a:t>Inilah</a:t>
            </a:r>
            <a:r>
              <a:rPr lang="en-US" sz="2800" dirty="0" smtClean="0"/>
              <a:t> yang </a:t>
            </a:r>
            <a:r>
              <a:rPr lang="en-US" sz="2800" dirty="0" err="1" smtClean="0"/>
              <a:t>dianggap</a:t>
            </a:r>
            <a:r>
              <a:rPr lang="en-US" sz="2800" dirty="0" smtClean="0"/>
              <a:t>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awal</a:t>
            </a:r>
            <a:r>
              <a:rPr lang="en-US" sz="2800" dirty="0" smtClean="0"/>
              <a:t> </a:t>
            </a:r>
            <a:r>
              <a:rPr lang="en-US" sz="2800" dirty="0" err="1" smtClean="0"/>
              <a:t>krisis</a:t>
            </a:r>
            <a:r>
              <a:rPr lang="en-US" sz="2800" dirty="0" smtClean="0"/>
              <a:t> </a:t>
            </a:r>
            <a:r>
              <a:rPr lang="en-US" sz="2800" dirty="0" err="1" smtClean="0"/>
              <a:t>lingkungan</a:t>
            </a:r>
            <a:r>
              <a:rPr lang="en-US" sz="2800" dirty="0" smtClean="0"/>
              <a:t>, </a:t>
            </a:r>
            <a:r>
              <a:rPr lang="en-US" sz="2800" dirty="0" err="1" smtClean="0"/>
              <a:t>karena</a:t>
            </a:r>
            <a:r>
              <a:rPr lang="en-US" sz="2800" dirty="0" smtClean="0"/>
              <a:t> </a:t>
            </a:r>
            <a:r>
              <a:rPr lang="en-US" sz="2800" dirty="0" err="1" smtClean="0"/>
              <a:t>manusia</a:t>
            </a:r>
            <a:r>
              <a:rPr lang="en-US" sz="2800" dirty="0" smtClean="0"/>
              <a:t> </a:t>
            </a:r>
            <a:r>
              <a:rPr lang="en-US" sz="2800" dirty="0" err="1" smtClean="0"/>
              <a:t>sebagai</a:t>
            </a:r>
            <a:r>
              <a:rPr lang="en-US" sz="2800" dirty="0" smtClean="0"/>
              <a:t> </a:t>
            </a:r>
            <a:r>
              <a:rPr lang="en-US" sz="2800" dirty="0" err="1" smtClean="0"/>
              <a:t>pelaku</a:t>
            </a:r>
            <a:r>
              <a:rPr lang="en-US" sz="2800" dirty="0" smtClean="0"/>
              <a:t> </a:t>
            </a:r>
            <a:r>
              <a:rPr lang="en-US" sz="2800" dirty="0" err="1" smtClean="0"/>
              <a:t>juga</a:t>
            </a:r>
            <a:r>
              <a:rPr lang="en-US" sz="2800" dirty="0" smtClean="0"/>
              <a:t> </a:t>
            </a:r>
            <a:r>
              <a:rPr lang="en-US" sz="2800" dirty="0" err="1" smtClean="0"/>
              <a:t>menjadi</a:t>
            </a:r>
            <a:r>
              <a:rPr lang="en-US" sz="2800" dirty="0" smtClean="0"/>
              <a:t> </a:t>
            </a:r>
            <a:r>
              <a:rPr lang="en-US" sz="2800" dirty="0" err="1" smtClean="0"/>
              <a:t>korbannya</a:t>
            </a:r>
            <a:r>
              <a:rPr lang="en-US" sz="2800" dirty="0" smtClean="0"/>
              <a:t>.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50295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MANUSIA DAN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Masalah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telah</a:t>
            </a:r>
            <a:r>
              <a:rPr lang="en-US" sz="2800" dirty="0"/>
              <a:t> </a:t>
            </a:r>
            <a:r>
              <a:rPr lang="en-US" sz="2800" dirty="0" err="1"/>
              <a:t>berkembang</a:t>
            </a:r>
            <a:r>
              <a:rPr lang="en-US" sz="2800" dirty="0"/>
              <a:t> </a:t>
            </a:r>
            <a:r>
              <a:rPr lang="en-US" sz="2800" dirty="0" err="1"/>
              <a:t>sedemikian</a:t>
            </a:r>
            <a:r>
              <a:rPr lang="en-US" sz="2800" dirty="0"/>
              <a:t> </a:t>
            </a:r>
            <a:r>
              <a:rPr lang="en-US" sz="2800" dirty="0" err="1"/>
              <a:t>cepat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luas</a:t>
            </a:r>
            <a:r>
              <a:rPr lang="en-US" sz="2800" dirty="0"/>
              <a:t>, di </a:t>
            </a:r>
            <a:r>
              <a:rPr lang="en-US" sz="2800" dirty="0" err="1"/>
              <a:t>tingkat</a:t>
            </a:r>
            <a:r>
              <a:rPr lang="en-US" sz="2800" dirty="0"/>
              <a:t> </a:t>
            </a:r>
            <a:r>
              <a:rPr lang="en-US" sz="2800" dirty="0" err="1"/>
              <a:t>nasional</a:t>
            </a:r>
            <a:r>
              <a:rPr lang="en-US" sz="2800" dirty="0"/>
              <a:t> </a:t>
            </a:r>
            <a:r>
              <a:rPr lang="en-US" sz="2800" dirty="0" err="1"/>
              <a:t>maupun</a:t>
            </a:r>
            <a:r>
              <a:rPr lang="en-US" sz="2800" dirty="0"/>
              <a:t> </a:t>
            </a:r>
            <a:r>
              <a:rPr lang="en-US" sz="2800" dirty="0" err="1"/>
              <a:t>internasional</a:t>
            </a:r>
            <a:r>
              <a:rPr lang="en-US" sz="2800" dirty="0"/>
              <a:t> (</a:t>
            </a:r>
            <a:r>
              <a:rPr lang="en-US" sz="2800" i="1" dirty="0"/>
              <a:t>global</a:t>
            </a:r>
            <a:r>
              <a:rPr lang="en-US" sz="2800" dirty="0"/>
              <a:t>) </a:t>
            </a:r>
            <a:r>
              <a:rPr lang="en-US" sz="2800" dirty="0" err="1"/>
              <a:t>dan</a:t>
            </a:r>
            <a:r>
              <a:rPr lang="en-US" sz="2800" dirty="0"/>
              <a:t> regional  </a:t>
            </a:r>
            <a:r>
              <a:rPr lang="en-US" sz="2800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harus</a:t>
            </a:r>
            <a:r>
              <a:rPr lang="en-US" sz="2800" dirty="0"/>
              <a:t> </a:t>
            </a:r>
            <a:r>
              <a:rPr lang="en-US" sz="2800" dirty="0" err="1"/>
              <a:t>mendapat</a:t>
            </a:r>
            <a:r>
              <a:rPr lang="en-US" sz="2800" dirty="0"/>
              <a:t> </a:t>
            </a:r>
            <a:r>
              <a:rPr lang="en-US" sz="2800" dirty="0" err="1"/>
              <a:t>perhatian</a:t>
            </a:r>
            <a:r>
              <a:rPr lang="en-US" sz="2800" dirty="0"/>
              <a:t> </a:t>
            </a:r>
            <a:r>
              <a:rPr lang="en-US" sz="2800" dirty="0" err="1"/>
              <a:t>serta</a:t>
            </a:r>
            <a:r>
              <a:rPr lang="en-US" sz="2800" dirty="0"/>
              <a:t> </a:t>
            </a:r>
            <a:r>
              <a:rPr lang="en-US" sz="2800" dirty="0" err="1"/>
              <a:t>ditangani</a:t>
            </a:r>
            <a:r>
              <a:rPr lang="en-US" sz="2800" dirty="0"/>
              <a:t> </a:t>
            </a:r>
            <a:r>
              <a:rPr lang="en-US" sz="2800" dirty="0" err="1"/>
              <a:t>oleh</a:t>
            </a:r>
            <a:r>
              <a:rPr lang="en-US" sz="2800" dirty="0"/>
              <a:t> </a:t>
            </a:r>
            <a:r>
              <a:rPr lang="en-US" sz="2800" dirty="0" err="1"/>
              <a:t>setiap</a:t>
            </a:r>
            <a:r>
              <a:rPr lang="en-US" sz="2800" dirty="0"/>
              <a:t> Negara </a:t>
            </a:r>
            <a:r>
              <a:rPr lang="en-US" sz="2800" dirty="0" err="1"/>
              <a:t>tanpa</a:t>
            </a:r>
            <a:r>
              <a:rPr lang="en-US" sz="2800" dirty="0"/>
              <a:t> </a:t>
            </a:r>
            <a:r>
              <a:rPr lang="en-US" sz="2800" dirty="0" err="1"/>
              <a:t>kecuali</a:t>
            </a:r>
            <a:r>
              <a:rPr lang="en-US" sz="2800" dirty="0"/>
              <a:t> </a:t>
            </a:r>
            <a:r>
              <a:rPr lang="en-US" sz="2800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berbagai</a:t>
            </a:r>
            <a:r>
              <a:rPr lang="en-US" sz="2800" dirty="0"/>
              <a:t> </a:t>
            </a:r>
            <a:r>
              <a:rPr lang="en-US" sz="2800" dirty="0" err="1"/>
              <a:t>masalah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telah</a:t>
            </a:r>
            <a:r>
              <a:rPr lang="en-US" sz="2800" dirty="0"/>
              <a:t> </a:t>
            </a:r>
            <a:r>
              <a:rPr lang="en-US" sz="2800" dirty="0" err="1"/>
              <a:t>melanda</a:t>
            </a:r>
            <a:r>
              <a:rPr lang="en-US" sz="2800" dirty="0"/>
              <a:t> </a:t>
            </a:r>
            <a:r>
              <a:rPr lang="en-US" sz="2800" dirty="0" err="1"/>
              <a:t>banyak</a:t>
            </a:r>
            <a:r>
              <a:rPr lang="en-US" sz="2800" dirty="0"/>
              <a:t>  Negara di </a:t>
            </a:r>
            <a:r>
              <a:rPr lang="en-US" sz="2800" dirty="0" err="1"/>
              <a:t>dunia</a:t>
            </a:r>
            <a:r>
              <a:rPr lang="en-US" sz="2800" dirty="0"/>
              <a:t>. 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863406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MANUSIA DAN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Dahulu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yang </a:t>
            </a:r>
            <a:r>
              <a:rPr lang="en-US" dirty="0" err="1" smtClean="0"/>
              <a:t>relatife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kehidupannya</a:t>
            </a:r>
            <a:r>
              <a:rPr lang="en-US" dirty="0" smtClean="0"/>
              <a:t>,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kurangnya</a:t>
            </a:r>
            <a:r>
              <a:rPr lang="en-US" dirty="0" smtClean="0"/>
              <a:t> </a:t>
            </a:r>
            <a:r>
              <a:rPr lang="en-US" dirty="0" err="1" smtClean="0"/>
              <a:t>bahkan</a:t>
            </a:r>
            <a:r>
              <a:rPr lang="en-US" dirty="0" smtClean="0"/>
              <a:t> </a:t>
            </a:r>
            <a:r>
              <a:rPr lang="en-US" dirty="0" err="1" smtClean="0"/>
              <a:t>belum</a:t>
            </a:r>
            <a:r>
              <a:rPr lang="en-US" dirty="0" smtClean="0"/>
              <a:t> di </a:t>
            </a:r>
            <a:r>
              <a:rPr lang="en-US" dirty="0" err="1" smtClean="0"/>
              <a:t>temukan</a:t>
            </a:r>
            <a:r>
              <a:rPr lang="en-US" dirty="0" smtClean="0"/>
              <a:t> </a:t>
            </a:r>
            <a:r>
              <a:rPr lang="en-US" dirty="0" err="1" smtClean="0"/>
              <a:t>zat</a:t>
            </a:r>
            <a:r>
              <a:rPr lang="en-US" dirty="0" smtClean="0"/>
              <a:t> </a:t>
            </a:r>
            <a:r>
              <a:rPr lang="en-US" dirty="0" err="1" smtClean="0"/>
              <a:t>pencemar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perusak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. </a:t>
            </a:r>
            <a:r>
              <a:rPr lang="en-US" dirty="0" err="1" smtClean="0"/>
              <a:t>Berbagai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daya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 yang </a:t>
            </a:r>
            <a:r>
              <a:rPr lang="en-US" dirty="0" err="1" smtClean="0"/>
              <a:t>tersedia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kualitas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kuantitas</a:t>
            </a:r>
            <a:r>
              <a:rPr lang="en-US" dirty="0" smtClean="0"/>
              <a:t> yang </a:t>
            </a:r>
            <a:r>
              <a:rPr lang="en-US" dirty="0" err="1" smtClean="0"/>
              <a:t>baik</a:t>
            </a:r>
            <a:r>
              <a:rPr lang="en-US" dirty="0" smtClean="0"/>
              <a:t> </a:t>
            </a:r>
            <a:r>
              <a:rPr lang="en-US" dirty="0" err="1" smtClean="0"/>
              <a:t>sehingga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memenuhi</a:t>
            </a:r>
            <a:r>
              <a:rPr lang="en-US" dirty="0" smtClean="0"/>
              <a:t>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. </a:t>
            </a:r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demikian</a:t>
            </a:r>
            <a:r>
              <a:rPr lang="en-US" dirty="0" smtClean="0"/>
              <a:t> </a:t>
            </a:r>
            <a:r>
              <a:rPr lang="en-US" dirty="0" err="1" smtClean="0"/>
              <a:t>menimbulkan</a:t>
            </a:r>
            <a:r>
              <a:rPr lang="en-US" dirty="0" smtClean="0"/>
              <a:t> rasa </a:t>
            </a:r>
            <a:r>
              <a:rPr lang="en-US" dirty="0" err="1" smtClean="0"/>
              <a:t>nyaman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aman</a:t>
            </a:r>
            <a:r>
              <a:rPr lang="en-US" dirty="0" smtClean="0"/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mahluk</a:t>
            </a:r>
            <a:r>
              <a:rPr lang="en-US" dirty="0" smtClean="0"/>
              <a:t> </a:t>
            </a:r>
            <a:r>
              <a:rPr lang="en-US" dirty="0" err="1" smtClean="0"/>
              <a:t>lainnya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belum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rasa </a:t>
            </a:r>
            <a:r>
              <a:rPr lang="en-US" dirty="0" err="1" smtClean="0"/>
              <a:t>khawatir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terjadinya</a:t>
            </a:r>
            <a:r>
              <a:rPr lang="en-US" dirty="0" smtClean="0"/>
              <a:t> </a:t>
            </a:r>
            <a:r>
              <a:rPr lang="en-US" dirty="0" err="1" smtClean="0"/>
              <a:t>gangguan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bahaya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pencemaran</a:t>
            </a:r>
            <a:r>
              <a:rPr lang="en-US" dirty="0" smtClean="0"/>
              <a:t> </a:t>
            </a:r>
            <a:r>
              <a:rPr lang="en-US" dirty="0" err="1" smtClean="0"/>
              <a:t>udara</a:t>
            </a:r>
            <a:r>
              <a:rPr lang="en-US" dirty="0" smtClean="0"/>
              <a:t>, </a:t>
            </a:r>
            <a:r>
              <a:rPr lang="en-US" dirty="0" err="1" smtClean="0"/>
              <a:t>pencemaran</a:t>
            </a:r>
            <a:r>
              <a:rPr lang="en-US" dirty="0" smtClean="0"/>
              <a:t> air, </a:t>
            </a:r>
            <a:r>
              <a:rPr lang="en-US" dirty="0" err="1" smtClean="0"/>
              <a:t>udara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laut</a:t>
            </a:r>
            <a:r>
              <a:rPr lang="en-US" dirty="0" smtClean="0"/>
              <a:t>. Hal </a:t>
            </a:r>
            <a:r>
              <a:rPr lang="en-US" dirty="0" err="1" smtClean="0"/>
              <a:t>itu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di </a:t>
            </a:r>
            <a:r>
              <a:rPr lang="en-US" dirty="0" err="1" smtClean="0"/>
              <a:t>samping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belum</a:t>
            </a:r>
            <a:r>
              <a:rPr lang="en-US" dirty="0" smtClean="0"/>
              <a:t> </a:t>
            </a:r>
            <a:r>
              <a:rPr lang="en-US" dirty="0" err="1" smtClean="0"/>
              <a:t>sebanyak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sepadat</a:t>
            </a:r>
            <a:r>
              <a:rPr lang="en-US" dirty="0" smtClean="0"/>
              <a:t> </a:t>
            </a:r>
            <a:r>
              <a:rPr lang="en-US" dirty="0" err="1" smtClean="0"/>
              <a:t>serta</a:t>
            </a:r>
            <a:r>
              <a:rPr lang="en-US" dirty="0" smtClean="0"/>
              <a:t> </a:t>
            </a:r>
            <a:r>
              <a:rPr lang="en-US" dirty="0" err="1" smtClean="0"/>
              <a:t>beragam</a:t>
            </a:r>
            <a:r>
              <a:rPr lang="en-US" dirty="0" smtClean="0"/>
              <a:t> </a:t>
            </a:r>
            <a:r>
              <a:rPr lang="en-US" dirty="0" err="1" smtClean="0"/>
              <a:t>sebagaimana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saat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kemampuan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 </a:t>
            </a:r>
            <a:r>
              <a:rPr lang="en-US" dirty="0" err="1" smtClean="0"/>
              <a:t>mengatasi</a:t>
            </a:r>
            <a:r>
              <a:rPr lang="en-US" dirty="0" smtClean="0"/>
              <a:t> </a:t>
            </a:r>
            <a:r>
              <a:rPr lang="en-US" dirty="0" err="1" smtClean="0"/>
              <a:t>keadaan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yang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alamiah</a:t>
            </a:r>
            <a:r>
              <a:rPr lang="en-US" dirty="0" smtClean="0"/>
              <a:t> </a:t>
            </a:r>
            <a:r>
              <a:rPr lang="en-US" dirty="0" err="1" smtClean="0"/>
              <a:t>relatif</a:t>
            </a:r>
            <a:r>
              <a:rPr lang="en-US" dirty="0" smtClean="0"/>
              <a:t> </a:t>
            </a:r>
            <a:r>
              <a:rPr lang="en-US" dirty="0" err="1" smtClean="0"/>
              <a:t>masih</a:t>
            </a:r>
            <a:r>
              <a:rPr lang="en-US" dirty="0" smtClean="0"/>
              <a:t> </a:t>
            </a:r>
            <a:r>
              <a:rPr lang="en-US" dirty="0" err="1" smtClean="0"/>
              <a:t>sangat</a:t>
            </a:r>
            <a:r>
              <a:rPr lang="en-US" dirty="0" smtClean="0"/>
              <a:t> </a:t>
            </a:r>
            <a:r>
              <a:rPr lang="en-US" dirty="0" err="1" smtClean="0"/>
              <a:t>baik</a:t>
            </a:r>
            <a:r>
              <a:rPr lang="en-US" dirty="0" smtClean="0"/>
              <a:t> (</a:t>
            </a:r>
            <a:r>
              <a:rPr lang="en-US" i="1" dirty="0" smtClean="0"/>
              <a:t>life sustaining system</a:t>
            </a:r>
            <a:r>
              <a:rPr lang="en-US" dirty="0" smtClean="0"/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7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MANUSIA DAN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pembangunan</a:t>
            </a:r>
            <a:r>
              <a:rPr lang="en-US" dirty="0"/>
              <a:t> yang </a:t>
            </a:r>
            <a:r>
              <a:rPr lang="en-US" dirty="0" err="1"/>
              <a:t>dilakukan</a:t>
            </a:r>
            <a:r>
              <a:rPr lang="en-US" dirty="0"/>
              <a:t> </a:t>
            </a:r>
            <a:r>
              <a:rPr lang="en-US" dirty="0" err="1"/>
              <a:t>diberbagai</a:t>
            </a:r>
            <a:r>
              <a:rPr lang="en-US" dirty="0"/>
              <a:t> </a:t>
            </a:r>
            <a:r>
              <a:rPr lang="en-US" dirty="0" err="1"/>
              <a:t>wilayah</a:t>
            </a:r>
            <a:r>
              <a:rPr lang="en-US" dirty="0"/>
              <a:t> di </a:t>
            </a:r>
            <a:r>
              <a:rPr lang="en-US" dirty="0" err="1"/>
              <a:t>dunia</a:t>
            </a:r>
            <a:r>
              <a:rPr lang="en-US" dirty="0"/>
              <a:t> </a:t>
            </a:r>
            <a:r>
              <a:rPr lang="en-US" dirty="0" err="1"/>
              <a:t>disadari</a:t>
            </a:r>
            <a:r>
              <a:rPr lang="en-US" dirty="0"/>
              <a:t>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</a:t>
            </a:r>
            <a:r>
              <a:rPr lang="en-US" dirty="0" err="1"/>
              <a:t>masalah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</a:t>
            </a:r>
            <a:r>
              <a:rPr lang="en-US" dirty="0" err="1"/>
              <a:t>seperti</a:t>
            </a:r>
            <a:r>
              <a:rPr lang="en-US" dirty="0"/>
              <a:t> </a:t>
            </a:r>
            <a:r>
              <a:rPr lang="en-US" dirty="0" err="1"/>
              <a:t>terjadinya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i="1" dirty="0" err="1"/>
              <a:t>pencemaran</a:t>
            </a:r>
            <a:r>
              <a:rPr lang="en-US" dirty="0"/>
              <a:t> </a:t>
            </a:r>
            <a:r>
              <a:rPr lang="en-US" dirty="0" err="1"/>
              <a:t>udara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air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kegiatan</a:t>
            </a:r>
            <a:r>
              <a:rPr lang="en-US" dirty="0"/>
              <a:t> </a:t>
            </a:r>
            <a:r>
              <a:rPr lang="en-US" dirty="0" err="1"/>
              <a:t>industri</a:t>
            </a:r>
            <a:r>
              <a:rPr lang="en-US" dirty="0"/>
              <a:t>. </a:t>
            </a:r>
            <a:r>
              <a:rPr lang="en-US" dirty="0" err="1"/>
              <a:t>Demikian</a:t>
            </a:r>
            <a:r>
              <a:rPr lang="en-US" dirty="0"/>
              <a:t> pula </a:t>
            </a:r>
            <a:r>
              <a:rPr lang="en-US" i="1" dirty="0" err="1"/>
              <a:t>kerusakan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pencemaran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kerniskinan</a:t>
            </a:r>
            <a:r>
              <a:rPr lang="en-US" dirty="0"/>
              <a:t> yang </a:t>
            </a:r>
            <a:r>
              <a:rPr lang="en-US" dirty="0" err="1"/>
              <a:t>terjadi</a:t>
            </a:r>
            <a:r>
              <a:rPr lang="en-US" dirty="0"/>
              <a:t> di </a:t>
            </a:r>
            <a:r>
              <a:rPr lang="en-US" dirty="0" err="1"/>
              <a:t>berbagai</a:t>
            </a:r>
            <a:r>
              <a:rPr lang="en-US" dirty="0"/>
              <a:t> Negara yang </a:t>
            </a:r>
            <a:r>
              <a:rPr lang="en-US" dirty="0" err="1"/>
              <a:t>sedang</a:t>
            </a:r>
            <a:r>
              <a:rPr lang="en-US" dirty="0"/>
              <a:t> </a:t>
            </a:r>
            <a:r>
              <a:rPr lang="en-US" dirty="0" err="1"/>
              <a:t>berkembang</a:t>
            </a:r>
            <a:r>
              <a:rPr lang="en-US" dirty="0"/>
              <a:t>.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mendapat</a:t>
            </a:r>
            <a:r>
              <a:rPr lang="en-US" dirty="0"/>
              <a:t> </a:t>
            </a:r>
            <a:r>
              <a:rPr lang="en-US" dirty="0" err="1"/>
              <a:t>perhatian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perlu</a:t>
            </a:r>
            <a:r>
              <a:rPr lang="en-US" dirty="0"/>
              <a:t> </a:t>
            </a:r>
            <a:r>
              <a:rPr lang="en-US" dirty="0" err="1"/>
              <a:t>diatasi</a:t>
            </a:r>
            <a:r>
              <a:rPr lang="en-US" dirty="0"/>
              <a:t> </a:t>
            </a:r>
            <a:r>
              <a:rPr lang="en-US" dirty="0" err="1"/>
              <a:t>karena</a:t>
            </a:r>
            <a:r>
              <a:rPr lang="en-US" dirty="0"/>
              <a:t> </a:t>
            </a:r>
            <a:r>
              <a:rPr lang="en-US" dirty="0" err="1"/>
              <a:t>berakibat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rusak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tercemarnya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</a:t>
            </a:r>
            <a:r>
              <a:rPr lang="en-US" dirty="0" err="1"/>
              <a:t>termasuk</a:t>
            </a:r>
            <a:r>
              <a:rPr lang="en-US" dirty="0"/>
              <a:t> yang </a:t>
            </a:r>
            <a:r>
              <a:rPr lang="en-US" dirty="0" err="1"/>
              <a:t>bersifat</a:t>
            </a:r>
            <a:r>
              <a:rPr lang="en-US" dirty="0"/>
              <a:t> </a:t>
            </a:r>
            <a:r>
              <a:rPr lang="en-US" i="1" dirty="0"/>
              <a:t>irreversible</a:t>
            </a:r>
            <a:r>
              <a:rPr lang="en-US" dirty="0"/>
              <a:t>.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hal</a:t>
            </a:r>
            <a:r>
              <a:rPr lang="en-US" dirty="0"/>
              <a:t>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i="1" dirty="0"/>
              <a:t> </a:t>
            </a:r>
            <a:r>
              <a:rPr lang="en-US" dirty="0" err="1"/>
              <a:t>ancaman</a:t>
            </a:r>
            <a:r>
              <a:rPr lang="en-US" dirty="0"/>
              <a:t> </a:t>
            </a:r>
            <a:r>
              <a:rPr lang="en-US" dirty="0" err="1"/>
              <a:t>serta</a:t>
            </a:r>
            <a:r>
              <a:rPr lang="en-US" i="1" dirty="0"/>
              <a:t> </a:t>
            </a:r>
            <a:r>
              <a:rPr lang="en-US" i="1" dirty="0" err="1"/>
              <a:t>merusak</a:t>
            </a:r>
            <a:r>
              <a:rPr lang="en-US" i="1" dirty="0"/>
              <a:t> </a:t>
            </a:r>
            <a:r>
              <a:rPr lang="en-US" i="1" dirty="0" err="1"/>
              <a:t>ekologis</a:t>
            </a:r>
            <a:r>
              <a:rPr lang="en-US" i="1" dirty="0"/>
              <a:t> </a:t>
            </a:r>
            <a:r>
              <a:rPr lang="en-US" dirty="0"/>
              <a:t>yang </a:t>
            </a:r>
            <a:r>
              <a:rPr lang="en-US" dirty="0" err="1"/>
              <a:t>luas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mengancam</a:t>
            </a:r>
            <a:r>
              <a:rPr lang="en-US" dirty="0"/>
              <a:t> </a:t>
            </a:r>
            <a:r>
              <a:rPr lang="en-US" dirty="0" err="1"/>
              <a:t>ekosistem</a:t>
            </a:r>
            <a:r>
              <a:rPr lang="en-US" dirty="0"/>
              <a:t> </a:t>
            </a:r>
            <a:r>
              <a:rPr lang="en-US" dirty="0" err="1"/>
              <a:t>bumi</a:t>
            </a:r>
            <a:r>
              <a:rPr lang="en-US" dirty="0"/>
              <a:t>. Hal </a:t>
            </a:r>
            <a:r>
              <a:rPr lang="en-US" dirty="0" err="1"/>
              <a:t>tersebut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menimbulkan</a:t>
            </a:r>
            <a:r>
              <a:rPr lang="en-US" dirty="0"/>
              <a:t> </a:t>
            </a:r>
            <a:r>
              <a:rPr lang="en-US" dirty="0" err="1"/>
              <a:t>berbagai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pengaruh</a:t>
            </a:r>
            <a:r>
              <a:rPr lang="en-US" dirty="0"/>
              <a:t> yang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merugikan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 (</a:t>
            </a:r>
            <a:r>
              <a:rPr lang="en-US" dirty="0" err="1"/>
              <a:t>alam</a:t>
            </a:r>
            <a:r>
              <a:rPr lang="en-US" dirty="0"/>
              <a:t>)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manusia</a:t>
            </a:r>
            <a:r>
              <a:rPr lang="en-US" dirty="0" smtClean="0"/>
              <a:t>.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1046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MANUSIA DAN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err="1"/>
              <a:t>Walaupun</a:t>
            </a:r>
            <a:r>
              <a:rPr lang="en-US" sz="2800" dirty="0"/>
              <a:t> </a:t>
            </a:r>
            <a:r>
              <a:rPr lang="en-US" sz="2800" dirty="0" err="1"/>
              <a:t>pemanfaatan</a:t>
            </a:r>
            <a:r>
              <a:rPr lang="en-US" sz="2800" dirty="0"/>
              <a:t> </a:t>
            </a:r>
            <a:r>
              <a:rPr lang="en-US" sz="2800" dirty="0" err="1"/>
              <a:t>berbagai</a:t>
            </a:r>
            <a:r>
              <a:rPr lang="en-US" sz="2800" dirty="0"/>
              <a:t> </a:t>
            </a:r>
            <a:r>
              <a:rPr lang="en-US" sz="2800" dirty="0" err="1"/>
              <a:t>teknologi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mendatangkan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meningkatkan</a:t>
            </a:r>
            <a:r>
              <a:rPr lang="en-US" sz="2800" dirty="0"/>
              <a:t> </a:t>
            </a:r>
            <a:r>
              <a:rPr lang="en-US" sz="2800" dirty="0" err="1"/>
              <a:t>tingkat</a:t>
            </a:r>
            <a:r>
              <a:rPr lang="en-US" sz="2800" dirty="0"/>
              <a:t> </a:t>
            </a:r>
            <a:r>
              <a:rPr lang="en-US" sz="2800" dirty="0" err="1"/>
              <a:t>kualitas</a:t>
            </a:r>
            <a:r>
              <a:rPr lang="en-US" sz="2800" dirty="0"/>
              <a:t> </a:t>
            </a:r>
            <a:r>
              <a:rPr lang="en-US" sz="2800" dirty="0" err="1"/>
              <a:t>kehidupan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kesejahteraan</a:t>
            </a:r>
            <a:r>
              <a:rPr lang="en-US" sz="2800" dirty="0"/>
              <a:t> </a:t>
            </a:r>
            <a:r>
              <a:rPr lang="en-US" sz="2800" dirty="0" err="1"/>
              <a:t>manusia</a:t>
            </a:r>
            <a:r>
              <a:rPr lang="en-US" sz="2800" dirty="0"/>
              <a:t> / </a:t>
            </a:r>
            <a:r>
              <a:rPr lang="en-US" sz="2800" dirty="0" err="1"/>
              <a:t>masyarakat</a:t>
            </a:r>
            <a:r>
              <a:rPr lang="en-US" sz="2800" dirty="0"/>
              <a:t>, </a:t>
            </a:r>
            <a:r>
              <a:rPr lang="en-US" sz="2800" dirty="0" err="1"/>
              <a:t>namun</a:t>
            </a:r>
            <a:r>
              <a:rPr lang="en-US" sz="2800" dirty="0"/>
              <a:t> </a:t>
            </a:r>
            <a:r>
              <a:rPr lang="en-US" sz="2800" dirty="0" err="1"/>
              <a:t>demikian</a:t>
            </a:r>
            <a:r>
              <a:rPr lang="en-US" sz="2800" dirty="0"/>
              <a:t> </a:t>
            </a:r>
            <a:r>
              <a:rPr lang="en-US" sz="2800" dirty="0" err="1"/>
              <a:t>penggunaan</a:t>
            </a:r>
            <a:r>
              <a:rPr lang="en-US" sz="2800" dirty="0"/>
              <a:t> </a:t>
            </a:r>
            <a:r>
              <a:rPr lang="en-US" sz="2800" dirty="0" err="1"/>
              <a:t>teknologi</a:t>
            </a:r>
            <a:r>
              <a:rPr lang="en-US" sz="2800" dirty="0"/>
              <a:t> </a:t>
            </a:r>
            <a:r>
              <a:rPr lang="en-US" sz="2800" dirty="0" err="1"/>
              <a:t>dapat</a:t>
            </a:r>
            <a:r>
              <a:rPr lang="en-US" sz="2800" dirty="0"/>
              <a:t> </a:t>
            </a:r>
            <a:r>
              <a:rPr lang="en-US" sz="2800" dirty="0" err="1"/>
              <a:t>juga</a:t>
            </a:r>
            <a:r>
              <a:rPr lang="en-US" sz="2800" dirty="0"/>
              <a:t> </a:t>
            </a:r>
            <a:r>
              <a:rPr lang="en-US" sz="2800" dirty="0" err="1"/>
              <a:t>menimbulkan</a:t>
            </a:r>
            <a:r>
              <a:rPr lang="en-US" sz="2800" dirty="0"/>
              <a:t> </a:t>
            </a:r>
            <a:r>
              <a:rPr lang="en-US" sz="2800" dirty="0" err="1"/>
              <a:t>pencemaran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 </a:t>
            </a:r>
            <a:r>
              <a:rPr lang="en-US" sz="2800" dirty="0" err="1"/>
              <a:t>misalnya</a:t>
            </a:r>
            <a:r>
              <a:rPr lang="en-US" sz="2800" dirty="0"/>
              <a:t> </a:t>
            </a:r>
            <a:r>
              <a:rPr lang="en-US" sz="2800" dirty="0" err="1"/>
              <a:t>terjadinya</a:t>
            </a:r>
            <a:r>
              <a:rPr lang="en-US" sz="2800" dirty="0"/>
              <a:t> </a:t>
            </a:r>
            <a:r>
              <a:rPr lang="en-US" sz="2800" dirty="0" err="1"/>
              <a:t>pencemaran</a:t>
            </a:r>
            <a:r>
              <a:rPr lang="en-US" sz="2800" dirty="0"/>
              <a:t> </a:t>
            </a:r>
            <a:r>
              <a:rPr lang="en-US" sz="2800" dirty="0" err="1"/>
              <a:t>terhadap</a:t>
            </a:r>
            <a:r>
              <a:rPr lang="en-US" sz="2800" dirty="0"/>
              <a:t> </a:t>
            </a:r>
            <a:r>
              <a:rPr lang="en-US" sz="2800" dirty="0" err="1"/>
              <a:t>sumber</a:t>
            </a:r>
            <a:r>
              <a:rPr lang="en-US" sz="2800" dirty="0"/>
              <a:t> air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udara</a:t>
            </a:r>
            <a:r>
              <a:rPr lang="en-US" sz="2800" dirty="0"/>
              <a:t> </a:t>
            </a:r>
            <a:r>
              <a:rPr lang="en-US" sz="2800" dirty="0" err="1"/>
              <a:t>akibat</a:t>
            </a:r>
            <a:r>
              <a:rPr lang="en-US" sz="2800" dirty="0"/>
              <a:t> </a:t>
            </a:r>
            <a:r>
              <a:rPr lang="en-US" sz="2800" dirty="0" err="1"/>
              <a:t>berbagai</a:t>
            </a:r>
            <a:r>
              <a:rPr lang="en-US" sz="2800" dirty="0"/>
              <a:t> </a:t>
            </a:r>
            <a:r>
              <a:rPr lang="en-US" sz="2800" dirty="0" err="1"/>
              <a:t>kegiatan</a:t>
            </a:r>
            <a:r>
              <a:rPr lang="en-US" sz="2800" dirty="0"/>
              <a:t> yang </a:t>
            </a:r>
            <a:r>
              <a:rPr lang="en-US" sz="2800" dirty="0" err="1"/>
              <a:t>dilakukan</a:t>
            </a:r>
            <a:r>
              <a:rPr lang="en-US" sz="2800" dirty="0"/>
              <a:t> </a:t>
            </a:r>
            <a:r>
              <a:rPr lang="en-US" sz="2800" dirty="0" err="1"/>
              <a:t>manusia</a:t>
            </a:r>
            <a:r>
              <a:rPr lang="en-US" sz="2800" i="1" dirty="0"/>
              <a:t>. </a:t>
            </a:r>
            <a:r>
              <a:rPr lang="en-US" sz="2800" dirty="0"/>
              <a:t>Di </a:t>
            </a:r>
            <a:r>
              <a:rPr lang="en-US" sz="2800" dirty="0" err="1"/>
              <a:t>bidang</a:t>
            </a:r>
            <a:r>
              <a:rPr lang="en-US" sz="2800" dirty="0"/>
              <a:t> </a:t>
            </a:r>
            <a:r>
              <a:rPr lang="en-US" sz="2800" dirty="0" err="1"/>
              <a:t>pertanian</a:t>
            </a:r>
            <a:r>
              <a:rPr lang="en-US" sz="2800" dirty="0"/>
              <a:t> </a:t>
            </a:r>
            <a:r>
              <a:rPr lang="en-US" sz="2800" dirty="0" err="1"/>
              <a:t>misalnya</a:t>
            </a:r>
            <a:r>
              <a:rPr lang="en-US" sz="2800" dirty="0"/>
              <a:t>, </a:t>
            </a:r>
            <a:r>
              <a:rPr lang="en-US" sz="2800" dirty="0" err="1" smtClean="0"/>
              <a:t>penggunaan</a:t>
            </a:r>
            <a:r>
              <a:rPr lang="en-US" sz="2800" dirty="0" smtClean="0"/>
              <a:t> </a:t>
            </a:r>
            <a:r>
              <a:rPr lang="en-US" sz="2800" dirty="0" err="1"/>
              <a:t>pupuk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 smtClean="0"/>
              <a:t>pestisida</a:t>
            </a:r>
            <a:r>
              <a:rPr lang="en-US" sz="2800" dirty="0"/>
              <a:t>, </a:t>
            </a:r>
            <a:r>
              <a:rPr lang="en-US" sz="2800" dirty="0" err="1" smtClean="0"/>
              <a:t>dapat</a:t>
            </a:r>
            <a:r>
              <a:rPr lang="en-US" sz="2800" dirty="0" smtClean="0"/>
              <a:t> </a:t>
            </a:r>
            <a:r>
              <a:rPr lang="en-US" sz="2800" dirty="0" err="1"/>
              <a:t>menimbulkan</a:t>
            </a:r>
            <a:r>
              <a:rPr lang="en-US" sz="2800" dirty="0"/>
              <a:t> </a:t>
            </a:r>
            <a:r>
              <a:rPr lang="en-US" sz="2800" dirty="0" err="1"/>
              <a:t>masalah</a:t>
            </a:r>
            <a:r>
              <a:rPr lang="en-US" sz="2800" dirty="0"/>
              <a:t> </a:t>
            </a:r>
            <a:r>
              <a:rPr lang="en-US" sz="2800" dirty="0" err="1"/>
              <a:t>terhadap</a:t>
            </a:r>
            <a:r>
              <a:rPr lang="en-US" sz="2800" dirty="0"/>
              <a:t> </a:t>
            </a:r>
            <a:r>
              <a:rPr lang="en-US" sz="2800" dirty="0" err="1"/>
              <a:t>unsur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lainnya</a:t>
            </a:r>
            <a:r>
              <a:rPr lang="en-US" sz="2800" dirty="0"/>
              <a:t>.</a:t>
            </a:r>
            <a:endParaRPr lang="id-ID" sz="2800" dirty="0"/>
          </a:p>
        </p:txBody>
      </p:sp>
    </p:spTree>
    <p:extLst>
      <p:ext uri="{BB962C8B-B14F-4D97-AF65-F5344CB8AC3E}">
        <p14:creationId xmlns:p14="http://schemas.microsoft.com/office/powerpoint/2010/main" val="27785651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KERUSAKAN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 err="1"/>
              <a:t>Kerusakan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 err="1"/>
              <a:t>deteriorasi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dengan</a:t>
            </a:r>
            <a:r>
              <a:rPr lang="en-US" sz="2800" dirty="0"/>
              <a:t> </a:t>
            </a:r>
            <a:r>
              <a:rPr lang="en-US" sz="2800" dirty="0" err="1"/>
              <a:t>hilangnya</a:t>
            </a:r>
            <a:r>
              <a:rPr lang="en-US" sz="2800" dirty="0"/>
              <a:t> </a:t>
            </a:r>
            <a:r>
              <a:rPr lang="en-US" sz="2800" dirty="0" err="1"/>
              <a:t>sumber</a:t>
            </a:r>
            <a:r>
              <a:rPr lang="en-US" sz="2800" dirty="0"/>
              <a:t> </a:t>
            </a:r>
            <a:r>
              <a:rPr lang="en-US" sz="2800" dirty="0" err="1"/>
              <a:t>daya</a:t>
            </a:r>
            <a:r>
              <a:rPr lang="en-US" sz="2800" dirty="0"/>
              <a:t> air, </a:t>
            </a:r>
            <a:r>
              <a:rPr lang="en-US" sz="2800" dirty="0" err="1"/>
              <a:t>udara</a:t>
            </a:r>
            <a:r>
              <a:rPr lang="en-US" sz="2800" dirty="0"/>
              <a:t>,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tanah</a:t>
            </a:r>
            <a:r>
              <a:rPr lang="en-US" sz="2800" dirty="0"/>
              <a:t>; </a:t>
            </a:r>
            <a:r>
              <a:rPr lang="en-US" sz="2800" dirty="0" err="1"/>
              <a:t>kerusakan</a:t>
            </a:r>
            <a:r>
              <a:rPr lang="en-US" sz="2800" dirty="0"/>
              <a:t> </a:t>
            </a:r>
            <a:r>
              <a:rPr lang="en-US" sz="2800" dirty="0" err="1"/>
              <a:t>ekosistem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punahnya</a:t>
            </a:r>
            <a:r>
              <a:rPr lang="en-US" sz="2800" dirty="0"/>
              <a:t> fauna liar. </a:t>
            </a:r>
            <a:r>
              <a:rPr lang="en-US" sz="2800" dirty="0" err="1"/>
              <a:t>Kerusakan</a:t>
            </a:r>
            <a:r>
              <a:rPr lang="en-US" sz="2800" dirty="0"/>
              <a:t> </a:t>
            </a:r>
            <a:r>
              <a:rPr lang="en-US" sz="2800" dirty="0" err="1"/>
              <a:t>lingkungan</a:t>
            </a:r>
            <a:r>
              <a:rPr lang="en-US" sz="2800" dirty="0"/>
              <a:t> </a:t>
            </a:r>
            <a:r>
              <a:rPr lang="en-US" sz="2800" dirty="0" err="1"/>
              <a:t>adalah</a:t>
            </a:r>
            <a:r>
              <a:rPr lang="en-US" sz="2800" dirty="0"/>
              <a:t> </a:t>
            </a:r>
            <a:r>
              <a:rPr lang="en-US" sz="2800" dirty="0" err="1"/>
              <a:t>salah</a:t>
            </a:r>
            <a:r>
              <a:rPr lang="en-US" sz="2800" dirty="0"/>
              <a:t> </a:t>
            </a:r>
            <a:r>
              <a:rPr lang="en-US" sz="2800" dirty="0" err="1"/>
              <a:t>satu</a:t>
            </a:r>
            <a:r>
              <a:rPr lang="en-US" sz="2800" dirty="0"/>
              <a:t> </a:t>
            </a:r>
            <a:r>
              <a:rPr lang="en-US" sz="2800" dirty="0" err="1"/>
              <a:t>dari</a:t>
            </a:r>
            <a:r>
              <a:rPr lang="en-US" sz="2800" dirty="0"/>
              <a:t> </a:t>
            </a:r>
            <a:r>
              <a:rPr lang="en-US" sz="2800" dirty="0" err="1"/>
              <a:t>sepuluh</a:t>
            </a:r>
            <a:r>
              <a:rPr lang="en-US" sz="2800" dirty="0"/>
              <a:t> </a:t>
            </a:r>
            <a:r>
              <a:rPr lang="en-US" sz="2800" dirty="0" err="1"/>
              <a:t>ancaman</a:t>
            </a:r>
            <a:r>
              <a:rPr lang="en-US" sz="2800" dirty="0"/>
              <a:t> yang </a:t>
            </a:r>
            <a:r>
              <a:rPr lang="en-US" sz="2800" dirty="0" err="1"/>
              <a:t>secara</a:t>
            </a:r>
            <a:r>
              <a:rPr lang="en-US" sz="2800" dirty="0"/>
              <a:t> </a:t>
            </a:r>
            <a:r>
              <a:rPr lang="en-US" sz="2800" dirty="0" err="1"/>
              <a:t>resmi</a:t>
            </a:r>
            <a:r>
              <a:rPr lang="en-US" sz="2800" dirty="0"/>
              <a:t> </a:t>
            </a:r>
            <a:r>
              <a:rPr lang="en-US" sz="2800" dirty="0" err="1"/>
              <a:t>diperingatkan</a:t>
            </a:r>
            <a:r>
              <a:rPr lang="en-US" sz="2800" dirty="0"/>
              <a:t> </a:t>
            </a:r>
            <a:r>
              <a:rPr lang="en-US" sz="2800" dirty="0" err="1"/>
              <a:t>oleh</a:t>
            </a:r>
            <a:r>
              <a:rPr lang="en-US" sz="2800" dirty="0"/>
              <a:t> High Level Threat Panel </a:t>
            </a:r>
            <a:r>
              <a:rPr lang="en-US" sz="2800" dirty="0" err="1"/>
              <a:t>dari</a:t>
            </a:r>
            <a:r>
              <a:rPr lang="en-US" sz="2800" dirty="0"/>
              <a:t> PBB</a:t>
            </a:r>
            <a:r>
              <a:rPr lang="en-US" sz="2800" dirty="0" smtClean="0"/>
              <a:t>.</a:t>
            </a:r>
          </a:p>
          <a:p>
            <a:pPr>
              <a:defRPr/>
            </a:pPr>
            <a:r>
              <a:rPr lang="id-ID" sz="2800" dirty="0"/>
              <a:t>Kerusakan lngkungan terdiri dari berbagai tipe. Ketika alam rusak dihancurkan dan sumber daya menghilang, maka lingkungan sedang mengalami kerusakan.</a:t>
            </a:r>
          </a:p>
        </p:txBody>
      </p:sp>
    </p:spTree>
    <p:extLst>
      <p:ext uri="{BB962C8B-B14F-4D97-AF65-F5344CB8AC3E}">
        <p14:creationId xmlns:p14="http://schemas.microsoft.com/office/powerpoint/2010/main" val="562331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MASALAH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err="1" smtClean="0"/>
              <a:t>Beberapa</a:t>
            </a:r>
            <a:r>
              <a:rPr lang="en-US" dirty="0" smtClean="0"/>
              <a:t> </a:t>
            </a:r>
            <a:r>
              <a:rPr lang="en-US" dirty="0" err="1" smtClean="0"/>
              <a:t>masalah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yang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akibat</a:t>
            </a:r>
            <a:r>
              <a:rPr lang="en-US" dirty="0" smtClean="0"/>
              <a:t> </a:t>
            </a:r>
            <a:r>
              <a:rPr lang="en-US" dirty="0" err="1" smtClean="0"/>
              <a:t>aktivitas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: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err="1" smtClean="0"/>
              <a:t>Perubahan</a:t>
            </a:r>
            <a:r>
              <a:rPr lang="en-US" dirty="0" smtClean="0"/>
              <a:t> </a:t>
            </a:r>
            <a:r>
              <a:rPr lang="en-US" dirty="0" err="1" smtClean="0"/>
              <a:t>iklim</a:t>
            </a:r>
            <a:r>
              <a:rPr lang="en-US" dirty="0" smtClean="0"/>
              <a:t> — </a:t>
            </a:r>
            <a:r>
              <a:rPr lang="en-US" dirty="0" err="1" smtClean="0"/>
              <a:t>Pemanasan</a:t>
            </a:r>
            <a:r>
              <a:rPr lang="en-US" dirty="0" smtClean="0"/>
              <a:t> global • </a:t>
            </a:r>
            <a:r>
              <a:rPr lang="en-US" dirty="0" err="1" smtClean="0"/>
              <a:t>Asap</a:t>
            </a:r>
            <a:r>
              <a:rPr lang="en-US" dirty="0" smtClean="0"/>
              <a:t> global •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bakar</a:t>
            </a:r>
            <a:r>
              <a:rPr lang="en-US" dirty="0" smtClean="0"/>
              <a:t> </a:t>
            </a:r>
            <a:r>
              <a:rPr lang="en-US" dirty="0" err="1" smtClean="0"/>
              <a:t>fosil</a:t>
            </a:r>
            <a:r>
              <a:rPr lang="en-US" dirty="0" smtClean="0"/>
              <a:t> • </a:t>
            </a:r>
            <a:r>
              <a:rPr lang="en-US" dirty="0" err="1" smtClean="0"/>
              <a:t>Kenaikan</a:t>
            </a:r>
            <a:r>
              <a:rPr lang="en-US" dirty="0" smtClean="0"/>
              <a:t> </a:t>
            </a:r>
            <a:r>
              <a:rPr lang="en-US" dirty="0" err="1" smtClean="0"/>
              <a:t>permukaan</a:t>
            </a:r>
            <a:r>
              <a:rPr lang="en-US" dirty="0" smtClean="0"/>
              <a:t> </a:t>
            </a:r>
            <a:r>
              <a:rPr lang="en-US" dirty="0" err="1" smtClean="0"/>
              <a:t>laut</a:t>
            </a:r>
            <a:r>
              <a:rPr lang="en-US" dirty="0" smtClean="0"/>
              <a:t> • Gas </a:t>
            </a:r>
            <a:r>
              <a:rPr lang="en-US" dirty="0" err="1" smtClean="0"/>
              <a:t>rumah</a:t>
            </a:r>
            <a:r>
              <a:rPr lang="en-US" dirty="0" smtClean="0"/>
              <a:t> </a:t>
            </a:r>
            <a:r>
              <a:rPr lang="en-US" dirty="0" err="1" smtClean="0"/>
              <a:t>kaca</a:t>
            </a:r>
            <a:r>
              <a:rPr lang="en-US" dirty="0" smtClean="0"/>
              <a:t> • </a:t>
            </a:r>
            <a:r>
              <a:rPr lang="en-US" dirty="0" err="1" smtClean="0"/>
              <a:t>Peningkatan</a:t>
            </a:r>
            <a:r>
              <a:rPr lang="en-US" dirty="0" smtClean="0"/>
              <a:t> </a:t>
            </a:r>
            <a:r>
              <a:rPr lang="en-US" dirty="0" err="1" smtClean="0"/>
              <a:t>keasaman</a:t>
            </a:r>
            <a:r>
              <a:rPr lang="en-US" dirty="0" smtClean="0"/>
              <a:t> </a:t>
            </a:r>
            <a:r>
              <a:rPr lang="en-US" dirty="0" err="1" smtClean="0"/>
              <a:t>laut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err="1" smtClean="0"/>
              <a:t>Konservasi</a:t>
            </a:r>
            <a:r>
              <a:rPr lang="en-US" dirty="0" smtClean="0"/>
              <a:t> — </a:t>
            </a:r>
            <a:r>
              <a:rPr lang="en-US" dirty="0" err="1" smtClean="0"/>
              <a:t>Kepunahan</a:t>
            </a:r>
            <a:r>
              <a:rPr lang="en-US" dirty="0" smtClean="0"/>
              <a:t> </a:t>
            </a:r>
            <a:r>
              <a:rPr lang="en-US" dirty="0" err="1" smtClean="0"/>
              <a:t>spesies</a:t>
            </a:r>
            <a:r>
              <a:rPr lang="en-US" dirty="0" smtClean="0"/>
              <a:t> • </a:t>
            </a:r>
            <a:r>
              <a:rPr lang="en-US" dirty="0" err="1" smtClean="0"/>
              <a:t>Penurunan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</a:t>
            </a:r>
            <a:r>
              <a:rPr lang="en-US" dirty="0" err="1" smtClean="0"/>
              <a:t>polinator</a:t>
            </a:r>
            <a:r>
              <a:rPr lang="en-US" dirty="0" smtClean="0"/>
              <a:t> • </a:t>
            </a:r>
            <a:r>
              <a:rPr lang="en-US" dirty="0" err="1" smtClean="0"/>
              <a:t>Pemutihan</a:t>
            </a:r>
            <a:r>
              <a:rPr lang="en-US" dirty="0" smtClean="0"/>
              <a:t> </a:t>
            </a:r>
            <a:r>
              <a:rPr lang="en-US" dirty="0" err="1" smtClean="0"/>
              <a:t>koral</a:t>
            </a:r>
            <a:r>
              <a:rPr lang="en-US" dirty="0" smtClean="0"/>
              <a:t> • </a:t>
            </a:r>
            <a:r>
              <a:rPr lang="en-US" dirty="0" err="1" smtClean="0"/>
              <a:t>Kejadian</a:t>
            </a:r>
            <a:r>
              <a:rPr lang="en-US" dirty="0" smtClean="0"/>
              <a:t> </a:t>
            </a:r>
            <a:r>
              <a:rPr lang="en-US" dirty="0" err="1" smtClean="0"/>
              <a:t>kepunahan</a:t>
            </a:r>
            <a:r>
              <a:rPr lang="en-US" dirty="0" smtClean="0"/>
              <a:t> </a:t>
            </a:r>
            <a:r>
              <a:rPr lang="en-US" dirty="0" err="1" smtClean="0"/>
              <a:t>holosen</a:t>
            </a:r>
            <a:r>
              <a:rPr lang="en-US" dirty="0" smtClean="0"/>
              <a:t> • </a:t>
            </a:r>
            <a:r>
              <a:rPr lang="en-US" dirty="0" err="1" smtClean="0"/>
              <a:t>Spesies</a:t>
            </a:r>
            <a:r>
              <a:rPr lang="en-US" dirty="0" smtClean="0"/>
              <a:t> </a:t>
            </a:r>
            <a:r>
              <a:rPr lang="en-US" dirty="0" err="1" smtClean="0"/>
              <a:t>invasif</a:t>
            </a:r>
            <a:r>
              <a:rPr lang="en-US" dirty="0" smtClean="0"/>
              <a:t> • </a:t>
            </a:r>
            <a:r>
              <a:rPr lang="en-US" dirty="0" err="1" smtClean="0"/>
              <a:t>Perburuan</a:t>
            </a:r>
            <a:r>
              <a:rPr lang="en-US" dirty="0" smtClean="0"/>
              <a:t> liar • </a:t>
            </a:r>
            <a:r>
              <a:rPr lang="en-US" dirty="0" err="1" smtClean="0"/>
              <a:t>Spesies</a:t>
            </a:r>
            <a:r>
              <a:rPr lang="en-US" dirty="0" smtClean="0"/>
              <a:t> </a:t>
            </a:r>
            <a:r>
              <a:rPr lang="en-US" dirty="0" err="1" smtClean="0"/>
              <a:t>terancam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err="1" smtClean="0"/>
              <a:t>Bendungan</a:t>
            </a:r>
            <a:r>
              <a:rPr lang="en-US" dirty="0" smtClean="0"/>
              <a:t> — </a:t>
            </a:r>
            <a:r>
              <a:rPr lang="en-US" dirty="0" err="1" smtClean="0"/>
              <a:t>Dampak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bendungan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err="1" smtClean="0"/>
              <a:t>Energi</a:t>
            </a:r>
            <a:r>
              <a:rPr lang="en-US" dirty="0" smtClean="0"/>
              <a:t> — </a:t>
            </a:r>
            <a:r>
              <a:rPr lang="en-US" dirty="0" err="1" smtClean="0"/>
              <a:t>Konservasi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en-US" dirty="0" smtClean="0"/>
              <a:t> • </a:t>
            </a:r>
            <a:r>
              <a:rPr lang="en-US" dirty="0" err="1" smtClean="0"/>
              <a:t>Energi</a:t>
            </a:r>
            <a:r>
              <a:rPr lang="en-US" dirty="0" smtClean="0"/>
              <a:t> </a:t>
            </a:r>
            <a:r>
              <a:rPr lang="en-US" dirty="0" err="1" smtClean="0"/>
              <a:t>terbarukan</a:t>
            </a:r>
            <a:r>
              <a:rPr lang="en-US" dirty="0" smtClean="0"/>
              <a:t> • </a:t>
            </a:r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en-US" dirty="0" smtClean="0"/>
              <a:t> yang </a:t>
            </a:r>
            <a:r>
              <a:rPr lang="en-US" dirty="0" err="1" smtClean="0"/>
              <a:t>efisien</a:t>
            </a:r>
            <a:r>
              <a:rPr lang="en-US" dirty="0" smtClean="0"/>
              <a:t> • </a:t>
            </a:r>
            <a:r>
              <a:rPr lang="en-US" dirty="0" err="1" smtClean="0"/>
              <a:t>Komersialisasi</a:t>
            </a:r>
            <a:r>
              <a:rPr lang="en-US" dirty="0" smtClean="0"/>
              <a:t> </a:t>
            </a:r>
            <a:r>
              <a:rPr lang="en-US" dirty="0" err="1" smtClean="0"/>
              <a:t>energi</a:t>
            </a:r>
            <a:r>
              <a:rPr lang="en-US" dirty="0" smtClean="0"/>
              <a:t> </a:t>
            </a:r>
            <a:r>
              <a:rPr lang="en-US" dirty="0" err="1" smtClean="0"/>
              <a:t>terbarukan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13094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MASALAH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4864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arenR" startAt="5"/>
            </a:pPr>
            <a:r>
              <a:rPr lang="en-US" sz="2700" dirty="0" err="1"/>
              <a:t>Rekayasa</a:t>
            </a:r>
            <a:r>
              <a:rPr lang="en-US" sz="2700" dirty="0"/>
              <a:t> </a:t>
            </a:r>
            <a:r>
              <a:rPr lang="en-US" sz="2700" dirty="0" err="1"/>
              <a:t>genetik</a:t>
            </a:r>
            <a:r>
              <a:rPr lang="en-US" sz="2700" dirty="0"/>
              <a:t> — </a:t>
            </a:r>
            <a:r>
              <a:rPr lang="en-US" sz="2700" dirty="0" err="1"/>
              <a:t>Polusi</a:t>
            </a:r>
            <a:r>
              <a:rPr lang="en-US" sz="2700" dirty="0"/>
              <a:t> </a:t>
            </a:r>
            <a:r>
              <a:rPr lang="en-US" sz="2700" dirty="0" err="1"/>
              <a:t>genetik</a:t>
            </a:r>
            <a:r>
              <a:rPr lang="en-US" sz="2700" dirty="0"/>
              <a:t> • </a:t>
            </a:r>
            <a:r>
              <a:rPr lang="en-US" sz="2700" dirty="0" err="1"/>
              <a:t>Kontroversi</a:t>
            </a:r>
            <a:r>
              <a:rPr lang="en-US" sz="2700" dirty="0"/>
              <a:t> </a:t>
            </a:r>
            <a:r>
              <a:rPr lang="en-US" sz="2700" dirty="0" err="1"/>
              <a:t>makanan</a:t>
            </a:r>
            <a:r>
              <a:rPr lang="en-US" sz="2700" dirty="0"/>
              <a:t> </a:t>
            </a:r>
            <a:r>
              <a:rPr lang="en-US" sz="2700" dirty="0" err="1"/>
              <a:t>hasil</a:t>
            </a:r>
            <a:r>
              <a:rPr lang="en-US" sz="2700" dirty="0"/>
              <a:t> </a:t>
            </a:r>
            <a:r>
              <a:rPr lang="en-US" sz="2700" dirty="0" err="1"/>
              <a:t>modifikasi</a:t>
            </a:r>
            <a:r>
              <a:rPr lang="en-US" sz="2700" dirty="0"/>
              <a:t> </a:t>
            </a:r>
            <a:r>
              <a:rPr lang="en-US" sz="2700" dirty="0" err="1"/>
              <a:t>genetik</a:t>
            </a:r>
            <a:endParaRPr lang="en-US" sz="2700" dirty="0"/>
          </a:p>
          <a:p>
            <a:pPr marL="514350" indent="-514350">
              <a:buFont typeface="+mj-lt"/>
              <a:buAutoNum type="arabicParenR" startAt="5"/>
            </a:pPr>
            <a:r>
              <a:rPr lang="en-US" sz="2700" dirty="0" err="1" smtClean="0"/>
              <a:t>Pertanian</a:t>
            </a:r>
            <a:r>
              <a:rPr lang="en-US" sz="2700" dirty="0" smtClean="0"/>
              <a:t> </a:t>
            </a:r>
            <a:r>
              <a:rPr lang="en-US" sz="2700" dirty="0" err="1"/>
              <a:t>intensif</a:t>
            </a:r>
            <a:r>
              <a:rPr lang="en-US" sz="2700" dirty="0"/>
              <a:t> — </a:t>
            </a:r>
            <a:r>
              <a:rPr lang="en-US" sz="2700" dirty="0" err="1"/>
              <a:t>Penggembalaan</a:t>
            </a:r>
            <a:r>
              <a:rPr lang="en-US" sz="2700" dirty="0"/>
              <a:t> </a:t>
            </a:r>
            <a:r>
              <a:rPr lang="en-US" sz="2700" dirty="0" err="1"/>
              <a:t>berlebihan</a:t>
            </a:r>
            <a:r>
              <a:rPr lang="en-US" sz="2700" dirty="0"/>
              <a:t> • </a:t>
            </a:r>
            <a:r>
              <a:rPr lang="en-US" sz="2700" dirty="0" err="1"/>
              <a:t>Irigasi</a:t>
            </a:r>
            <a:r>
              <a:rPr lang="en-US" sz="2700" dirty="0"/>
              <a:t> • </a:t>
            </a:r>
            <a:r>
              <a:rPr lang="en-US" sz="2700" dirty="0" err="1"/>
              <a:t>Monokultur</a:t>
            </a:r>
            <a:r>
              <a:rPr lang="en-US" sz="2700" dirty="0"/>
              <a:t> • </a:t>
            </a:r>
            <a:r>
              <a:rPr lang="en-US" sz="2700" dirty="0" err="1"/>
              <a:t>Dampak</a:t>
            </a:r>
            <a:r>
              <a:rPr lang="en-US" sz="2700" dirty="0"/>
              <a:t> </a:t>
            </a:r>
            <a:r>
              <a:rPr lang="en-US" sz="2700" dirty="0" err="1"/>
              <a:t>lingkungan</a:t>
            </a:r>
            <a:r>
              <a:rPr lang="en-US" sz="2700" dirty="0"/>
              <a:t> </a:t>
            </a:r>
            <a:r>
              <a:rPr lang="en-US" sz="2700" dirty="0" err="1"/>
              <a:t>dari</a:t>
            </a:r>
            <a:r>
              <a:rPr lang="en-US" sz="2700" dirty="0"/>
              <a:t> </a:t>
            </a:r>
            <a:r>
              <a:rPr lang="en-US" sz="2700" dirty="0" err="1"/>
              <a:t>produksi</a:t>
            </a:r>
            <a:r>
              <a:rPr lang="en-US" sz="2700" dirty="0"/>
              <a:t> </a:t>
            </a:r>
            <a:r>
              <a:rPr lang="en-US" sz="2700" dirty="0" err="1"/>
              <a:t>daging</a:t>
            </a:r>
            <a:endParaRPr lang="en-US" sz="2700" dirty="0"/>
          </a:p>
          <a:p>
            <a:pPr marL="514350" indent="-514350">
              <a:buFont typeface="+mj-lt"/>
              <a:buAutoNum type="arabicParenR" startAt="5"/>
            </a:pPr>
            <a:r>
              <a:rPr lang="en-US" sz="2700" dirty="0" err="1"/>
              <a:t>Degradasi</a:t>
            </a:r>
            <a:r>
              <a:rPr lang="en-US" sz="2700" dirty="0"/>
              <a:t> </a:t>
            </a:r>
            <a:r>
              <a:rPr lang="en-US" sz="2700" dirty="0" err="1"/>
              <a:t>lahan</a:t>
            </a:r>
            <a:r>
              <a:rPr lang="en-US" sz="2700" dirty="0"/>
              <a:t> — </a:t>
            </a:r>
            <a:r>
              <a:rPr lang="en-US" sz="2700" dirty="0" err="1"/>
              <a:t>Polusi</a:t>
            </a:r>
            <a:r>
              <a:rPr lang="en-US" sz="2700" dirty="0"/>
              <a:t> </a:t>
            </a:r>
            <a:r>
              <a:rPr lang="en-US" sz="2700" dirty="0" err="1"/>
              <a:t>tanah</a:t>
            </a:r>
            <a:r>
              <a:rPr lang="en-US" sz="2700" dirty="0"/>
              <a:t> • </a:t>
            </a:r>
            <a:r>
              <a:rPr lang="en-US" sz="2700" dirty="0" err="1"/>
              <a:t>Desertifikasi</a:t>
            </a:r>
            <a:endParaRPr lang="en-US" sz="2700" dirty="0"/>
          </a:p>
          <a:p>
            <a:pPr marL="914400" lvl="1" indent="-514350">
              <a:buFont typeface="+mj-lt"/>
              <a:buAutoNum type="alphaLcPeriod"/>
            </a:pPr>
            <a:r>
              <a:rPr lang="en-US" sz="2700" dirty="0"/>
              <a:t>Tanah — </a:t>
            </a:r>
            <a:r>
              <a:rPr lang="en-US" sz="2700" dirty="0" err="1"/>
              <a:t>Konservasi</a:t>
            </a:r>
            <a:r>
              <a:rPr lang="en-US" sz="2700" dirty="0"/>
              <a:t> </a:t>
            </a:r>
            <a:r>
              <a:rPr lang="en-US" sz="2700" dirty="0" err="1"/>
              <a:t>tanah</a:t>
            </a:r>
            <a:r>
              <a:rPr lang="en-US" sz="2700" dirty="0"/>
              <a:t> • </a:t>
            </a:r>
            <a:r>
              <a:rPr lang="en-US" sz="2700" dirty="0" err="1"/>
              <a:t>Erosi</a:t>
            </a:r>
            <a:r>
              <a:rPr lang="en-US" sz="2700" dirty="0"/>
              <a:t> </a:t>
            </a:r>
            <a:r>
              <a:rPr lang="en-US" sz="2700" dirty="0" err="1"/>
              <a:t>tanah</a:t>
            </a:r>
            <a:r>
              <a:rPr lang="en-US" sz="2700" dirty="0"/>
              <a:t> • </a:t>
            </a:r>
            <a:r>
              <a:rPr lang="en-US" sz="2700" dirty="0" err="1"/>
              <a:t>Kontaminasi</a:t>
            </a:r>
            <a:r>
              <a:rPr lang="en-US" sz="2700" dirty="0"/>
              <a:t> </a:t>
            </a:r>
            <a:r>
              <a:rPr lang="en-US" sz="2700" dirty="0" err="1"/>
              <a:t>tanah</a:t>
            </a:r>
            <a:r>
              <a:rPr lang="en-US" sz="2700" dirty="0"/>
              <a:t> • </a:t>
            </a:r>
            <a:r>
              <a:rPr lang="en-US" sz="2700" dirty="0" err="1"/>
              <a:t>Salinasi</a:t>
            </a:r>
            <a:r>
              <a:rPr lang="en-US" sz="2700" dirty="0"/>
              <a:t> </a:t>
            </a:r>
            <a:r>
              <a:rPr lang="en-US" sz="2700" dirty="0" err="1"/>
              <a:t>tanah</a:t>
            </a:r>
            <a:endParaRPr lang="en-US" sz="2700" dirty="0"/>
          </a:p>
          <a:p>
            <a:pPr marL="514350" indent="-514350">
              <a:buFont typeface="+mj-lt"/>
              <a:buAutoNum type="arabicParenR" startAt="8"/>
            </a:pPr>
            <a:r>
              <a:rPr lang="en-US" sz="2700" dirty="0" err="1"/>
              <a:t>Penggunaan</a:t>
            </a:r>
            <a:r>
              <a:rPr lang="en-US" sz="2700" dirty="0"/>
              <a:t> </a:t>
            </a:r>
            <a:r>
              <a:rPr lang="en-US" sz="2700" dirty="0" err="1"/>
              <a:t>lahan</a:t>
            </a:r>
            <a:r>
              <a:rPr lang="en-US" sz="2700" dirty="0"/>
              <a:t> — </a:t>
            </a:r>
            <a:r>
              <a:rPr lang="en-US" sz="2700" dirty="0" err="1"/>
              <a:t>Urbanisasi</a:t>
            </a:r>
            <a:r>
              <a:rPr lang="en-US" sz="2700" dirty="0"/>
              <a:t> • </a:t>
            </a:r>
            <a:r>
              <a:rPr lang="en-US" sz="2700" dirty="0" err="1"/>
              <a:t>Fragmentasi</a:t>
            </a:r>
            <a:r>
              <a:rPr lang="en-US" sz="2700" dirty="0"/>
              <a:t> habitat • </a:t>
            </a:r>
            <a:r>
              <a:rPr lang="en-US" sz="2700" dirty="0" err="1"/>
              <a:t>Penghancuran</a:t>
            </a:r>
            <a:r>
              <a:rPr lang="en-US" sz="2700" dirty="0"/>
              <a:t> habitat</a:t>
            </a:r>
          </a:p>
          <a:p>
            <a:pPr marL="514350" indent="-514350">
              <a:buFont typeface="+mj-lt"/>
              <a:buAutoNum type="arabicParenR" startAt="8"/>
            </a:pPr>
            <a:r>
              <a:rPr lang="en-US" sz="2700" dirty="0" err="1" smtClean="0"/>
              <a:t>Nanoteknologi</a:t>
            </a:r>
            <a:r>
              <a:rPr lang="en-US" sz="2700" dirty="0" smtClean="0"/>
              <a:t> </a:t>
            </a:r>
            <a:r>
              <a:rPr lang="en-US" sz="2700" dirty="0"/>
              <a:t>— </a:t>
            </a:r>
            <a:r>
              <a:rPr lang="en-US" sz="2700" dirty="0" err="1"/>
              <a:t>Nanotoksikologi</a:t>
            </a:r>
            <a:r>
              <a:rPr lang="en-US" sz="2700" dirty="0"/>
              <a:t> • </a:t>
            </a:r>
            <a:r>
              <a:rPr lang="en-US" sz="2700" dirty="0" err="1"/>
              <a:t>Polusi</a:t>
            </a:r>
            <a:r>
              <a:rPr lang="en-US" sz="2700" dirty="0"/>
              <a:t> </a:t>
            </a:r>
            <a:r>
              <a:rPr lang="en-US" sz="2700" dirty="0" err="1" smtClean="0"/>
              <a:t>nano</a:t>
            </a:r>
            <a:endParaRPr lang="en-US" sz="2700" dirty="0" smtClean="0"/>
          </a:p>
          <a:p>
            <a:pPr marL="514350" indent="-514350">
              <a:buFont typeface="+mj-lt"/>
              <a:buAutoNum type="arabicParenR" startAt="8"/>
            </a:pPr>
            <a:r>
              <a:rPr lang="en-US" sz="2700" dirty="0" err="1" smtClean="0"/>
              <a:t>Masalah</a:t>
            </a:r>
            <a:r>
              <a:rPr lang="en-US" sz="2700" dirty="0" smtClean="0"/>
              <a:t> </a:t>
            </a:r>
            <a:r>
              <a:rPr lang="en-US" sz="2700" dirty="0" err="1" smtClean="0"/>
              <a:t>nuklir</a:t>
            </a:r>
            <a:r>
              <a:rPr lang="en-US" sz="2700" dirty="0" smtClean="0"/>
              <a:t> — </a:t>
            </a:r>
            <a:r>
              <a:rPr lang="en-US" sz="2700" dirty="0" err="1" smtClean="0"/>
              <a:t>Keruntuhan</a:t>
            </a:r>
            <a:r>
              <a:rPr lang="en-US" sz="2700" dirty="0" smtClean="0"/>
              <a:t> </a:t>
            </a:r>
            <a:r>
              <a:rPr lang="en-US" sz="2700" dirty="0" err="1" smtClean="0"/>
              <a:t>nuklir</a:t>
            </a:r>
            <a:r>
              <a:rPr lang="en-US" sz="2700" dirty="0" smtClean="0"/>
              <a:t> • </a:t>
            </a:r>
            <a:r>
              <a:rPr lang="en-US" sz="2700" dirty="0" err="1" smtClean="0"/>
              <a:t>Pelelehan</a:t>
            </a:r>
            <a:r>
              <a:rPr lang="en-US" sz="2700" dirty="0" smtClean="0"/>
              <a:t> </a:t>
            </a:r>
            <a:r>
              <a:rPr lang="en-US" sz="2700" dirty="0" err="1" smtClean="0"/>
              <a:t>nuklir</a:t>
            </a:r>
            <a:r>
              <a:rPr lang="en-US" sz="2700" dirty="0" smtClean="0"/>
              <a:t> • </a:t>
            </a:r>
            <a:r>
              <a:rPr lang="en-US" sz="2700" dirty="0" err="1" smtClean="0"/>
              <a:t>Energi</a:t>
            </a:r>
            <a:r>
              <a:rPr lang="en-US" sz="2700" dirty="0" smtClean="0"/>
              <a:t> </a:t>
            </a:r>
            <a:r>
              <a:rPr lang="en-US" sz="2700" dirty="0" err="1" smtClean="0"/>
              <a:t>nuklir</a:t>
            </a:r>
            <a:r>
              <a:rPr lang="en-US" sz="2700" dirty="0" smtClean="0"/>
              <a:t> • </a:t>
            </a:r>
            <a:r>
              <a:rPr lang="en-US" sz="2700" dirty="0" err="1" smtClean="0"/>
              <a:t>Sampah</a:t>
            </a:r>
            <a:r>
              <a:rPr lang="en-US" sz="2700" dirty="0" smtClean="0"/>
              <a:t> </a:t>
            </a:r>
            <a:r>
              <a:rPr lang="en-US" sz="2700" dirty="0" err="1" smtClean="0"/>
              <a:t>radioaktif</a:t>
            </a: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3682883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MASALAH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arenR" startAt="11"/>
            </a:pPr>
            <a:r>
              <a:rPr lang="en-US" sz="2700" dirty="0" err="1" smtClean="0"/>
              <a:t>Populasi</a:t>
            </a:r>
            <a:r>
              <a:rPr lang="en-US" sz="2700" dirty="0" smtClean="0"/>
              <a:t> </a:t>
            </a:r>
            <a:r>
              <a:rPr lang="en-US" sz="2700" dirty="0" err="1"/>
              <a:t>berlebihan</a:t>
            </a:r>
            <a:r>
              <a:rPr lang="en-US" sz="2700" dirty="0"/>
              <a:t> — </a:t>
            </a:r>
            <a:r>
              <a:rPr lang="en-US" sz="2700" dirty="0" err="1"/>
              <a:t>Kuburan</a:t>
            </a:r>
            <a:endParaRPr lang="en-US" sz="2700" dirty="0"/>
          </a:p>
          <a:p>
            <a:pPr marL="514350" indent="-514350">
              <a:buFont typeface="+mj-lt"/>
              <a:buAutoNum type="arabicParenR" startAt="11"/>
            </a:pPr>
            <a:r>
              <a:rPr lang="en-US" sz="2700" dirty="0" err="1"/>
              <a:t>Pelubangan</a:t>
            </a:r>
            <a:r>
              <a:rPr lang="en-US" sz="2700" dirty="0"/>
              <a:t> </a:t>
            </a:r>
            <a:r>
              <a:rPr lang="en-US" sz="2700" dirty="0" err="1"/>
              <a:t>ozon</a:t>
            </a:r>
            <a:r>
              <a:rPr lang="en-US" sz="2700" dirty="0"/>
              <a:t> — CFC</a:t>
            </a:r>
          </a:p>
          <a:p>
            <a:pPr marL="514350" indent="-514350">
              <a:buFont typeface="+mj-lt"/>
              <a:buAutoNum type="arabicParenR" startAt="11"/>
            </a:pPr>
            <a:r>
              <a:rPr lang="en-US" sz="2700" dirty="0" err="1" smtClean="0"/>
              <a:t>Polusi</a:t>
            </a:r>
            <a:r>
              <a:rPr lang="en-US" sz="2700" dirty="0" smtClean="0"/>
              <a:t> — </a:t>
            </a:r>
            <a:r>
              <a:rPr lang="en-US" sz="2700" dirty="0" err="1" smtClean="0"/>
              <a:t>Polusi</a:t>
            </a:r>
            <a:r>
              <a:rPr lang="en-US" sz="2700" dirty="0" smtClean="0"/>
              <a:t> </a:t>
            </a:r>
            <a:r>
              <a:rPr lang="en-US" sz="2700" dirty="0" err="1" smtClean="0"/>
              <a:t>cahaya</a:t>
            </a:r>
            <a:r>
              <a:rPr lang="en-US" sz="2700" dirty="0" smtClean="0"/>
              <a:t> • </a:t>
            </a:r>
            <a:r>
              <a:rPr lang="en-US" sz="2700" dirty="0" err="1" smtClean="0"/>
              <a:t>Polusi</a:t>
            </a:r>
            <a:r>
              <a:rPr lang="en-US" sz="2700" dirty="0" smtClean="0"/>
              <a:t> </a:t>
            </a:r>
            <a:r>
              <a:rPr lang="en-US" sz="2700" dirty="0" err="1" smtClean="0"/>
              <a:t>suara</a:t>
            </a:r>
            <a:r>
              <a:rPr lang="en-US" sz="2700" dirty="0" smtClean="0"/>
              <a:t> • </a:t>
            </a:r>
            <a:r>
              <a:rPr lang="en-US" sz="2700" dirty="0" err="1" smtClean="0"/>
              <a:t>Polusi</a:t>
            </a:r>
            <a:r>
              <a:rPr lang="en-US" sz="2700" dirty="0" smtClean="0"/>
              <a:t> visual</a:t>
            </a:r>
          </a:p>
          <a:p>
            <a:pPr marL="1143000" indent="-514350">
              <a:buFont typeface="+mj-lt"/>
              <a:buAutoNum type="alphaLcPeriod"/>
            </a:pPr>
            <a:r>
              <a:rPr lang="en-US" sz="2700" dirty="0" err="1" smtClean="0"/>
              <a:t>Polusi</a:t>
            </a:r>
            <a:r>
              <a:rPr lang="en-US" sz="2700" dirty="0" smtClean="0"/>
              <a:t> air — </a:t>
            </a:r>
            <a:r>
              <a:rPr lang="en-US" sz="2700" dirty="0" err="1" smtClean="0"/>
              <a:t>Hujan</a:t>
            </a:r>
            <a:r>
              <a:rPr lang="en-US" sz="2700" dirty="0" smtClean="0"/>
              <a:t> </a:t>
            </a:r>
            <a:r>
              <a:rPr lang="en-US" sz="2700" dirty="0" err="1" smtClean="0"/>
              <a:t>asam</a:t>
            </a:r>
            <a:r>
              <a:rPr lang="en-US" sz="2700" dirty="0" smtClean="0"/>
              <a:t> • </a:t>
            </a:r>
            <a:r>
              <a:rPr lang="en-US" sz="2700" dirty="0" err="1" smtClean="0"/>
              <a:t>Eutrofikasi</a:t>
            </a:r>
            <a:r>
              <a:rPr lang="en-US" sz="2700" dirty="0" smtClean="0"/>
              <a:t> • </a:t>
            </a:r>
            <a:r>
              <a:rPr lang="en-US" sz="2700" dirty="0" err="1" smtClean="0"/>
              <a:t>Polusi</a:t>
            </a:r>
            <a:r>
              <a:rPr lang="en-US" sz="2700" dirty="0" smtClean="0"/>
              <a:t> </a:t>
            </a:r>
            <a:r>
              <a:rPr lang="en-US" sz="2700" dirty="0" err="1" smtClean="0"/>
              <a:t>laut</a:t>
            </a:r>
            <a:r>
              <a:rPr lang="en-US" sz="2700" dirty="0" smtClean="0"/>
              <a:t> • </a:t>
            </a:r>
            <a:r>
              <a:rPr lang="en-US" sz="2700" dirty="0" err="1" smtClean="0"/>
              <a:t>Pembuangan</a:t>
            </a:r>
            <a:r>
              <a:rPr lang="en-US" sz="2700" dirty="0" smtClean="0"/>
              <a:t> </a:t>
            </a:r>
            <a:r>
              <a:rPr lang="en-US" sz="2700" dirty="0" err="1" smtClean="0"/>
              <a:t>sampah</a:t>
            </a:r>
            <a:r>
              <a:rPr lang="en-US" sz="2700" dirty="0" smtClean="0"/>
              <a:t> </a:t>
            </a:r>
            <a:r>
              <a:rPr lang="en-US" sz="2700" dirty="0" err="1" smtClean="0"/>
              <a:t>ke</a:t>
            </a:r>
            <a:r>
              <a:rPr lang="en-US" sz="2700" dirty="0" smtClean="0"/>
              <a:t> </a:t>
            </a:r>
            <a:r>
              <a:rPr lang="en-US" sz="2700" dirty="0" err="1" smtClean="0"/>
              <a:t>laut</a:t>
            </a:r>
            <a:r>
              <a:rPr lang="en-US" sz="2700" dirty="0" smtClean="0"/>
              <a:t> • </a:t>
            </a:r>
            <a:r>
              <a:rPr lang="en-US" sz="2700" dirty="0" err="1" smtClean="0"/>
              <a:t>Tumpahan</a:t>
            </a:r>
            <a:r>
              <a:rPr lang="en-US" sz="2700" dirty="0" smtClean="0"/>
              <a:t> </a:t>
            </a:r>
            <a:r>
              <a:rPr lang="en-US" sz="2700" dirty="0" err="1" smtClean="0"/>
              <a:t>minyak</a:t>
            </a:r>
            <a:r>
              <a:rPr lang="en-US" sz="2700" dirty="0" smtClean="0"/>
              <a:t> • </a:t>
            </a:r>
            <a:r>
              <a:rPr lang="en-US" sz="2700" dirty="0" err="1" smtClean="0"/>
              <a:t>Polusi</a:t>
            </a:r>
            <a:r>
              <a:rPr lang="en-US" sz="2700" dirty="0" smtClean="0"/>
              <a:t> </a:t>
            </a:r>
            <a:r>
              <a:rPr lang="en-US" sz="2700" dirty="0" err="1" smtClean="0"/>
              <a:t>termal</a:t>
            </a:r>
            <a:r>
              <a:rPr lang="en-US" sz="2700" dirty="0" smtClean="0"/>
              <a:t> • </a:t>
            </a:r>
            <a:r>
              <a:rPr lang="en-US" sz="2700" dirty="0" err="1" smtClean="0"/>
              <a:t>Krisis</a:t>
            </a:r>
            <a:r>
              <a:rPr lang="en-US" sz="2700" dirty="0" smtClean="0"/>
              <a:t> air • </a:t>
            </a:r>
            <a:r>
              <a:rPr lang="en-US" sz="2700" dirty="0" err="1" smtClean="0"/>
              <a:t>Sampah</a:t>
            </a:r>
            <a:r>
              <a:rPr lang="en-US" sz="2700" dirty="0" smtClean="0"/>
              <a:t> </a:t>
            </a:r>
            <a:r>
              <a:rPr lang="en-US" sz="2700" dirty="0" err="1" smtClean="0"/>
              <a:t>laut</a:t>
            </a:r>
            <a:r>
              <a:rPr lang="en-US" sz="2700" dirty="0" smtClean="0"/>
              <a:t> • </a:t>
            </a:r>
            <a:r>
              <a:rPr lang="en-US" sz="2700" dirty="0" err="1" smtClean="0"/>
              <a:t>Peningkatan</a:t>
            </a:r>
            <a:r>
              <a:rPr lang="en-US" sz="2700" dirty="0" smtClean="0"/>
              <a:t> </a:t>
            </a:r>
            <a:r>
              <a:rPr lang="en-US" sz="2700" dirty="0" err="1" smtClean="0"/>
              <a:t>keasaman</a:t>
            </a:r>
            <a:r>
              <a:rPr lang="en-US" sz="2700" dirty="0" smtClean="0"/>
              <a:t> </a:t>
            </a:r>
            <a:r>
              <a:rPr lang="en-US" sz="2700" dirty="0" err="1" smtClean="0"/>
              <a:t>laut</a:t>
            </a:r>
            <a:r>
              <a:rPr lang="en-US" sz="2700" dirty="0" smtClean="0"/>
              <a:t> • </a:t>
            </a:r>
            <a:r>
              <a:rPr lang="en-US" sz="2700" dirty="0" err="1" smtClean="0"/>
              <a:t>Polusi</a:t>
            </a:r>
            <a:r>
              <a:rPr lang="en-US" sz="2700" dirty="0" smtClean="0"/>
              <a:t> </a:t>
            </a:r>
            <a:r>
              <a:rPr lang="en-US" sz="2700" dirty="0" err="1" smtClean="0"/>
              <a:t>kapal</a:t>
            </a:r>
            <a:r>
              <a:rPr lang="en-US" sz="2700" dirty="0" smtClean="0"/>
              <a:t> • Air </a:t>
            </a:r>
            <a:r>
              <a:rPr lang="en-US" sz="2700" dirty="0" err="1" smtClean="0"/>
              <a:t>limbah</a:t>
            </a:r>
            <a:endParaRPr lang="en-US" sz="2700" dirty="0" smtClean="0"/>
          </a:p>
          <a:p>
            <a:pPr marL="1143000" indent="-514350">
              <a:buFont typeface="+mj-lt"/>
              <a:buAutoNum type="alphaLcPeriod"/>
            </a:pPr>
            <a:r>
              <a:rPr lang="en-US" sz="2700" dirty="0" err="1" smtClean="0"/>
              <a:t>Polusi</a:t>
            </a:r>
            <a:r>
              <a:rPr lang="en-US" sz="2700" dirty="0" smtClean="0"/>
              <a:t> </a:t>
            </a:r>
            <a:r>
              <a:rPr lang="en-US" sz="2700" dirty="0" err="1" smtClean="0"/>
              <a:t>udara</a:t>
            </a:r>
            <a:r>
              <a:rPr lang="en-US" sz="2700" dirty="0" smtClean="0"/>
              <a:t> — </a:t>
            </a:r>
            <a:r>
              <a:rPr lang="en-US" sz="2700" dirty="0" err="1" smtClean="0"/>
              <a:t>Kabut</a:t>
            </a:r>
            <a:r>
              <a:rPr lang="en-US" sz="2700" dirty="0" smtClean="0"/>
              <a:t> </a:t>
            </a:r>
            <a:r>
              <a:rPr lang="en-US" sz="2700" dirty="0" err="1" smtClean="0"/>
              <a:t>asap</a:t>
            </a:r>
            <a:r>
              <a:rPr lang="en-US" sz="2700" dirty="0" smtClean="0"/>
              <a:t> • </a:t>
            </a:r>
            <a:r>
              <a:rPr lang="en-US" sz="2700" dirty="0" err="1" smtClean="0"/>
              <a:t>Ozon</a:t>
            </a:r>
            <a:r>
              <a:rPr lang="en-US" sz="2700" dirty="0" smtClean="0"/>
              <a:t> </a:t>
            </a:r>
            <a:r>
              <a:rPr lang="en-US" sz="2700" dirty="0" err="1" smtClean="0"/>
              <a:t>troposferik</a:t>
            </a:r>
            <a:r>
              <a:rPr lang="en-US" sz="2700" dirty="0" smtClean="0"/>
              <a:t> • </a:t>
            </a:r>
            <a:r>
              <a:rPr lang="en-US" sz="2700" dirty="0" err="1" smtClean="0"/>
              <a:t>Kualitas</a:t>
            </a:r>
            <a:r>
              <a:rPr lang="en-US" sz="2700" dirty="0" smtClean="0"/>
              <a:t> </a:t>
            </a:r>
            <a:r>
              <a:rPr lang="en-US" sz="2700" dirty="0" err="1" smtClean="0"/>
              <a:t>udara</a:t>
            </a:r>
            <a:r>
              <a:rPr lang="en-US" sz="2700" dirty="0" smtClean="0"/>
              <a:t> </a:t>
            </a:r>
            <a:r>
              <a:rPr lang="en-US" sz="2700" dirty="0" err="1" smtClean="0"/>
              <a:t>dalam</a:t>
            </a:r>
            <a:r>
              <a:rPr lang="en-US" sz="2700" dirty="0" smtClean="0"/>
              <a:t> </a:t>
            </a:r>
            <a:r>
              <a:rPr lang="en-US" sz="2700" dirty="0" err="1" smtClean="0"/>
              <a:t>ruangan</a:t>
            </a:r>
            <a:r>
              <a:rPr lang="en-US" sz="2700" dirty="0" smtClean="0"/>
              <a:t> • </a:t>
            </a:r>
            <a:r>
              <a:rPr lang="en-US" sz="2700" dirty="0" err="1" smtClean="0"/>
              <a:t>Bahan</a:t>
            </a:r>
            <a:r>
              <a:rPr lang="en-US" sz="2700" dirty="0" smtClean="0"/>
              <a:t> </a:t>
            </a:r>
            <a:r>
              <a:rPr lang="en-US" sz="2700" dirty="0" err="1" smtClean="0"/>
              <a:t>organik</a:t>
            </a:r>
            <a:r>
              <a:rPr lang="en-US" sz="2700" dirty="0" smtClean="0"/>
              <a:t> </a:t>
            </a:r>
            <a:r>
              <a:rPr lang="en-US" sz="2700" dirty="0" err="1" smtClean="0"/>
              <a:t>volatil</a:t>
            </a:r>
            <a:r>
              <a:rPr lang="en-US" sz="2700" dirty="0" smtClean="0"/>
              <a:t> • </a:t>
            </a:r>
            <a:r>
              <a:rPr lang="en-US" sz="2700" dirty="0" err="1" smtClean="0"/>
              <a:t>Materi</a:t>
            </a:r>
            <a:r>
              <a:rPr lang="en-US" sz="2700" dirty="0" smtClean="0"/>
              <a:t> </a:t>
            </a:r>
            <a:r>
              <a:rPr lang="en-US" sz="2700" dirty="0" err="1" smtClean="0"/>
              <a:t>partikulat</a:t>
            </a:r>
            <a:r>
              <a:rPr lang="en-US" sz="2700" dirty="0" smtClean="0"/>
              <a:t> • Sulfur </a:t>
            </a:r>
            <a:r>
              <a:rPr lang="en-US" sz="2700" dirty="0" err="1" smtClean="0"/>
              <a:t>dioksida</a:t>
            </a: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  <a:p>
            <a:pPr marL="514350" indent="-514350">
              <a:buFont typeface="+mj-lt"/>
              <a:buAutoNum type="arabicParenR" startAt="9"/>
            </a:pP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2372298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HAKEKAT EKOSISTEM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err="1" smtClean="0"/>
              <a:t>Ekosistem</a:t>
            </a:r>
            <a:r>
              <a:rPr lang="en-US" dirty="0" smtClean="0"/>
              <a:t> </a:t>
            </a:r>
            <a:r>
              <a:rPr lang="en-US" dirty="0" err="1" smtClean="0"/>
              <a:t>adalah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proses yang </a:t>
            </a:r>
            <a:r>
              <a:rPr lang="en-US" dirty="0" err="1" smtClean="0"/>
              <a:t>terbentuk</a:t>
            </a:r>
            <a:r>
              <a:rPr lang="en-US" dirty="0" smtClean="0"/>
              <a:t> </a:t>
            </a:r>
            <a:r>
              <a:rPr lang="en-US" dirty="0" err="1" smtClean="0"/>
              <a:t>karena</a:t>
            </a:r>
            <a:r>
              <a:rPr lang="en-US" dirty="0" smtClean="0"/>
              <a:t> </a:t>
            </a:r>
            <a:r>
              <a:rPr lang="en-US" dirty="0" err="1" smtClean="0"/>
              <a:t>adanya</a:t>
            </a:r>
            <a:r>
              <a:rPr lang="en-US" dirty="0" smtClean="0"/>
              <a:t> </a:t>
            </a:r>
            <a:r>
              <a:rPr lang="en-US" dirty="0" err="1" smtClean="0"/>
              <a:t>hubungan</a:t>
            </a:r>
            <a:r>
              <a:rPr lang="en-US" dirty="0" smtClean="0"/>
              <a:t> </a:t>
            </a:r>
            <a:r>
              <a:rPr lang="en-US" dirty="0" err="1" smtClean="0"/>
              <a:t>timbal</a:t>
            </a:r>
            <a:r>
              <a:rPr lang="en-US" dirty="0" smtClean="0"/>
              <a:t> </a:t>
            </a:r>
            <a:r>
              <a:rPr lang="en-US" dirty="0" err="1" smtClean="0"/>
              <a:t>balik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makhluk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lingkungannya</a:t>
            </a:r>
            <a:r>
              <a:rPr lang="en-US" dirty="0" smtClean="0"/>
              <a:t>,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biotik</a:t>
            </a:r>
            <a:r>
              <a:rPr lang="en-US" dirty="0" smtClean="0"/>
              <a:t> (</a:t>
            </a:r>
            <a:r>
              <a:rPr lang="en-US" dirty="0" err="1" smtClean="0"/>
              <a:t>hidup</a:t>
            </a:r>
            <a:r>
              <a:rPr lang="en-US" dirty="0" smtClean="0"/>
              <a:t>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abiotik</a:t>
            </a:r>
            <a:r>
              <a:rPr lang="en-US" dirty="0" smtClean="0"/>
              <a:t> (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) yang </a:t>
            </a:r>
            <a:r>
              <a:rPr lang="en-US" dirty="0" err="1" smtClean="0"/>
              <a:t>terlibat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ekosistem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Hubungan</a:t>
            </a:r>
            <a:r>
              <a:rPr lang="en-US" dirty="0" smtClean="0"/>
              <a:t> </a:t>
            </a:r>
            <a:r>
              <a:rPr lang="en-US" dirty="0" err="1" smtClean="0"/>
              <a:t>timbal</a:t>
            </a:r>
            <a:r>
              <a:rPr lang="en-US" dirty="0" smtClean="0"/>
              <a:t> </a:t>
            </a:r>
            <a:r>
              <a:rPr lang="en-US" dirty="0" err="1" smtClean="0"/>
              <a:t>balik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biotik</a:t>
            </a:r>
            <a:r>
              <a:rPr lang="en-US" dirty="0" smtClean="0"/>
              <a:t> (</a:t>
            </a:r>
            <a:r>
              <a:rPr lang="en-US" dirty="0" err="1" smtClean="0"/>
              <a:t>tumbuhan</a:t>
            </a:r>
            <a:r>
              <a:rPr lang="en-US" dirty="0" smtClean="0"/>
              <a:t>, </a:t>
            </a:r>
            <a:r>
              <a:rPr lang="en-US" dirty="0" err="1" smtClean="0"/>
              <a:t>hewan</a:t>
            </a:r>
            <a:r>
              <a:rPr lang="en-US" dirty="0" smtClean="0"/>
              <a:t>, </a:t>
            </a:r>
            <a:r>
              <a:rPr lang="en-US" dirty="0" err="1" smtClean="0"/>
              <a:t>manusia</a:t>
            </a:r>
            <a:r>
              <a:rPr lang="en-US" dirty="0" smtClean="0"/>
              <a:t>, </a:t>
            </a:r>
            <a:r>
              <a:rPr lang="en-US" dirty="0" err="1" smtClean="0"/>
              <a:t>mikroba</a:t>
            </a:r>
            <a:r>
              <a:rPr lang="en-US" dirty="0" smtClean="0"/>
              <a:t>)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abiotik</a:t>
            </a:r>
            <a:r>
              <a:rPr lang="en-US" dirty="0" smtClean="0"/>
              <a:t> (</a:t>
            </a:r>
            <a:r>
              <a:rPr lang="en-US" dirty="0" err="1" smtClean="0"/>
              <a:t>cahaya</a:t>
            </a:r>
            <a:r>
              <a:rPr lang="en-US" dirty="0" smtClean="0"/>
              <a:t>, </a:t>
            </a:r>
            <a:r>
              <a:rPr lang="en-US" dirty="0" err="1" smtClean="0"/>
              <a:t>udara</a:t>
            </a:r>
            <a:r>
              <a:rPr lang="en-US" dirty="0" smtClean="0"/>
              <a:t>, air, </a:t>
            </a:r>
            <a:r>
              <a:rPr lang="en-US" dirty="0" err="1" smtClean="0"/>
              <a:t>tanah</a:t>
            </a:r>
            <a:r>
              <a:rPr lang="en-US" dirty="0" smtClean="0"/>
              <a:t>, </a:t>
            </a:r>
            <a:r>
              <a:rPr lang="en-US" dirty="0" err="1" smtClean="0"/>
              <a:t>dsb</a:t>
            </a:r>
            <a:r>
              <a:rPr lang="en-US" dirty="0" smtClean="0"/>
              <a:t>) di </a:t>
            </a:r>
            <a:r>
              <a:rPr lang="en-US" dirty="0" err="1" smtClean="0"/>
              <a:t>alam</a:t>
            </a:r>
            <a:r>
              <a:rPr lang="en-US" dirty="0" smtClean="0"/>
              <a:t>, </a:t>
            </a:r>
            <a:r>
              <a:rPr lang="en-US" dirty="0" err="1" smtClean="0"/>
              <a:t>sebenarnya</a:t>
            </a:r>
            <a:r>
              <a:rPr lang="en-US" dirty="0" smtClean="0"/>
              <a:t> </a:t>
            </a:r>
            <a:r>
              <a:rPr lang="en-US" dirty="0" err="1" smtClean="0"/>
              <a:t>merupakan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kesatuan</a:t>
            </a:r>
            <a:r>
              <a:rPr lang="en-US" dirty="0" smtClean="0"/>
              <a:t> yang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terpisahkan</a:t>
            </a:r>
            <a:r>
              <a:rPr lang="en-US" dirty="0" smtClean="0"/>
              <a:t> (</a:t>
            </a:r>
            <a:r>
              <a:rPr lang="en-US" dirty="0" err="1" smtClean="0"/>
              <a:t>Tansley</a:t>
            </a:r>
            <a:r>
              <a:rPr lang="en-US" dirty="0" smtClean="0"/>
              <a:t>, 1935).</a:t>
            </a:r>
          </a:p>
          <a:p>
            <a:r>
              <a:rPr lang="en-US" dirty="0" err="1" smtClean="0"/>
              <a:t>Konsekwensinya</a:t>
            </a:r>
            <a:r>
              <a:rPr lang="en-US" dirty="0" smtClean="0"/>
              <a:t>, </a:t>
            </a: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salah</a:t>
            </a:r>
            <a:r>
              <a:rPr lang="en-US" dirty="0" smtClean="0"/>
              <a:t> </a:t>
            </a:r>
            <a:r>
              <a:rPr lang="en-US" dirty="0" err="1" smtClean="0"/>
              <a:t>satu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terganggu</a:t>
            </a:r>
            <a:r>
              <a:rPr lang="en-US" dirty="0" smtClean="0"/>
              <a:t>, </a:t>
            </a:r>
            <a:r>
              <a:rPr lang="en-US" dirty="0" err="1" smtClean="0"/>
              <a:t>komponen</a:t>
            </a:r>
            <a:r>
              <a:rPr lang="en-US" dirty="0" smtClean="0"/>
              <a:t> </a:t>
            </a:r>
            <a:r>
              <a:rPr lang="en-US" dirty="0" err="1" smtClean="0"/>
              <a:t>lainnya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cepat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lambat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terpengaruh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90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MASALAH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14350" indent="-514350">
              <a:buFont typeface="+mj-lt"/>
              <a:buAutoNum type="arabicParenR" startAt="14"/>
            </a:pPr>
            <a:r>
              <a:rPr lang="en-US" sz="2200" dirty="0" err="1" smtClean="0"/>
              <a:t>Penghilangan</a:t>
            </a:r>
            <a:r>
              <a:rPr lang="en-US" sz="2200" dirty="0" smtClean="0"/>
              <a:t> </a:t>
            </a:r>
            <a:r>
              <a:rPr lang="en-US" sz="2200" dirty="0" err="1" smtClean="0"/>
              <a:t>sumber</a:t>
            </a:r>
            <a:r>
              <a:rPr lang="en-US" sz="2200" dirty="0" smtClean="0"/>
              <a:t> </a:t>
            </a:r>
            <a:r>
              <a:rPr lang="en-US" sz="2200" dirty="0" err="1" smtClean="0"/>
              <a:t>daya</a:t>
            </a:r>
            <a:r>
              <a:rPr lang="en-US" sz="2200" dirty="0" smtClean="0"/>
              <a:t> </a:t>
            </a:r>
            <a:r>
              <a:rPr lang="en-US" sz="2200" dirty="0" err="1" smtClean="0"/>
              <a:t>alam</a:t>
            </a:r>
            <a:r>
              <a:rPr lang="en-US" sz="2200" dirty="0" smtClean="0"/>
              <a:t> — </a:t>
            </a:r>
            <a:r>
              <a:rPr lang="en-US" sz="2200" dirty="0" err="1" smtClean="0"/>
              <a:t>Eksploitasi</a:t>
            </a:r>
            <a:r>
              <a:rPr lang="en-US" sz="2200" dirty="0" smtClean="0"/>
              <a:t> </a:t>
            </a:r>
            <a:r>
              <a:rPr lang="en-US" sz="2200" dirty="0" err="1" smtClean="0"/>
              <a:t>sumber</a:t>
            </a:r>
            <a:r>
              <a:rPr lang="en-US" sz="2200" dirty="0" smtClean="0"/>
              <a:t> </a:t>
            </a:r>
            <a:r>
              <a:rPr lang="en-US" sz="2200" dirty="0" err="1" smtClean="0"/>
              <a:t>daya</a:t>
            </a:r>
            <a:r>
              <a:rPr lang="en-US" sz="2200" dirty="0" smtClean="0"/>
              <a:t> </a:t>
            </a:r>
            <a:r>
              <a:rPr lang="en-US" sz="2200" dirty="0" err="1" smtClean="0"/>
              <a:t>alam</a:t>
            </a:r>
            <a:endParaRPr lang="en-US" sz="2200" dirty="0" smtClean="0"/>
          </a:p>
          <a:p>
            <a:pPr marL="971550" indent="-514350">
              <a:buFont typeface="+mj-lt"/>
              <a:buAutoNum type="alphaLcPeriod"/>
            </a:pPr>
            <a:r>
              <a:rPr lang="en-US" sz="2200" dirty="0" err="1" smtClean="0"/>
              <a:t>Konsumerisme</a:t>
            </a:r>
            <a:r>
              <a:rPr lang="en-US" sz="2200" dirty="0" smtClean="0"/>
              <a:t> — </a:t>
            </a:r>
            <a:r>
              <a:rPr lang="en-US" sz="2200" dirty="0" err="1" smtClean="0"/>
              <a:t>Kapitalisme</a:t>
            </a:r>
            <a:r>
              <a:rPr lang="en-US" sz="2200" dirty="0" smtClean="0"/>
              <a:t> </a:t>
            </a:r>
            <a:r>
              <a:rPr lang="en-US" sz="2200" dirty="0" err="1" smtClean="0"/>
              <a:t>konsumen</a:t>
            </a:r>
            <a:r>
              <a:rPr lang="en-US" sz="2200" dirty="0" smtClean="0"/>
              <a:t> • </a:t>
            </a:r>
            <a:r>
              <a:rPr lang="en-US" sz="2200" dirty="0" err="1" smtClean="0"/>
              <a:t>Konsumsi</a:t>
            </a:r>
            <a:r>
              <a:rPr lang="en-US" sz="2200" dirty="0" smtClean="0"/>
              <a:t> </a:t>
            </a:r>
            <a:r>
              <a:rPr lang="en-US" sz="2200" dirty="0" err="1" smtClean="0"/>
              <a:t>berlebihan</a:t>
            </a:r>
            <a:endParaRPr lang="en-US" sz="2200" dirty="0" smtClean="0"/>
          </a:p>
          <a:p>
            <a:pPr marL="971550" indent="-514350">
              <a:buFont typeface="+mj-lt"/>
              <a:buAutoNum type="alphaLcPeriod"/>
            </a:pPr>
            <a:r>
              <a:rPr lang="en-US" sz="2200" dirty="0" err="1" smtClean="0"/>
              <a:t>Penangkapan</a:t>
            </a:r>
            <a:r>
              <a:rPr lang="en-US" sz="2200" dirty="0" smtClean="0"/>
              <a:t> </a:t>
            </a:r>
            <a:r>
              <a:rPr lang="en-US" sz="2200" dirty="0" err="1" smtClean="0"/>
              <a:t>ikan</a:t>
            </a:r>
            <a:r>
              <a:rPr lang="en-US" sz="2200" dirty="0" smtClean="0"/>
              <a:t> — </a:t>
            </a:r>
            <a:r>
              <a:rPr lang="en-US" sz="2200" dirty="0" err="1" smtClean="0"/>
              <a:t>Peledakkan</a:t>
            </a:r>
            <a:r>
              <a:rPr lang="en-US" sz="2200" dirty="0" smtClean="0"/>
              <a:t> • </a:t>
            </a:r>
            <a:r>
              <a:rPr lang="en-US" sz="2200" dirty="0" err="1" smtClean="0"/>
              <a:t>Pukat</a:t>
            </a:r>
            <a:r>
              <a:rPr lang="en-US" sz="2200" dirty="0" smtClean="0"/>
              <a:t> </a:t>
            </a:r>
            <a:r>
              <a:rPr lang="en-US" sz="2200" dirty="0" err="1" smtClean="0"/>
              <a:t>dasar</a:t>
            </a:r>
            <a:r>
              <a:rPr lang="en-US" sz="2200" dirty="0" smtClean="0"/>
              <a:t> </a:t>
            </a:r>
            <a:r>
              <a:rPr lang="en-US" sz="2200" dirty="0" err="1" smtClean="0"/>
              <a:t>laut</a:t>
            </a:r>
            <a:r>
              <a:rPr lang="en-US" sz="2200" dirty="0" smtClean="0"/>
              <a:t> • </a:t>
            </a:r>
            <a:r>
              <a:rPr lang="en-US" sz="2200" dirty="0" err="1" smtClean="0"/>
              <a:t>Penangkapan</a:t>
            </a:r>
            <a:r>
              <a:rPr lang="en-US" sz="2200" dirty="0" smtClean="0"/>
              <a:t> </a:t>
            </a:r>
            <a:r>
              <a:rPr lang="en-US" sz="2200" dirty="0" err="1" smtClean="0"/>
              <a:t>ikan</a:t>
            </a:r>
            <a:r>
              <a:rPr lang="en-US" sz="2200" dirty="0" smtClean="0"/>
              <a:t>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</a:t>
            </a:r>
            <a:r>
              <a:rPr lang="en-US" sz="2200" dirty="0" err="1" smtClean="0"/>
              <a:t>sianida</a:t>
            </a:r>
            <a:r>
              <a:rPr lang="en-US" sz="2200" dirty="0" smtClean="0"/>
              <a:t> • </a:t>
            </a:r>
            <a:r>
              <a:rPr lang="en-US" sz="2200" dirty="0" err="1" smtClean="0"/>
              <a:t>Jaring</a:t>
            </a:r>
            <a:r>
              <a:rPr lang="en-US" sz="2200" dirty="0" smtClean="0"/>
              <a:t> </a:t>
            </a:r>
            <a:r>
              <a:rPr lang="en-US" sz="2200" dirty="0" err="1" smtClean="0"/>
              <a:t>hantu</a:t>
            </a:r>
            <a:r>
              <a:rPr lang="en-US" sz="2200" dirty="0" smtClean="0"/>
              <a:t> • </a:t>
            </a:r>
            <a:r>
              <a:rPr lang="en-US" sz="2200" dirty="0" err="1" smtClean="0"/>
              <a:t>Penangkapan</a:t>
            </a:r>
            <a:r>
              <a:rPr lang="en-US" sz="2200" dirty="0" smtClean="0"/>
              <a:t> </a:t>
            </a:r>
            <a:r>
              <a:rPr lang="en-US" sz="2200" dirty="0" err="1" smtClean="0"/>
              <a:t>ikan</a:t>
            </a:r>
            <a:r>
              <a:rPr lang="en-US" sz="2200" dirty="0" smtClean="0"/>
              <a:t> </a:t>
            </a:r>
            <a:r>
              <a:rPr lang="en-US" sz="2200" dirty="0" err="1" smtClean="0"/>
              <a:t>ilegal</a:t>
            </a:r>
            <a:r>
              <a:rPr lang="en-US" sz="2200" dirty="0" smtClean="0"/>
              <a:t>, </a:t>
            </a:r>
            <a:r>
              <a:rPr lang="en-US" sz="2200" dirty="0" err="1" smtClean="0"/>
              <a:t>tidak</a:t>
            </a:r>
            <a:r>
              <a:rPr lang="en-US" sz="2200" dirty="0" smtClean="0"/>
              <a:t> </a:t>
            </a:r>
            <a:r>
              <a:rPr lang="en-US" sz="2200" dirty="0" err="1" smtClean="0"/>
              <a:t>dilaporkan</a:t>
            </a:r>
            <a:r>
              <a:rPr lang="en-US" sz="2200" dirty="0" smtClean="0"/>
              <a:t>,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dirty="0" err="1" smtClean="0"/>
              <a:t>tidak</a:t>
            </a:r>
            <a:r>
              <a:rPr lang="en-US" sz="2200" dirty="0" smtClean="0"/>
              <a:t> </a:t>
            </a:r>
            <a:r>
              <a:rPr lang="en-US" sz="2200" dirty="0" err="1" smtClean="0"/>
              <a:t>diatur</a:t>
            </a:r>
            <a:r>
              <a:rPr lang="en-US" sz="2200" dirty="0" smtClean="0"/>
              <a:t> • </a:t>
            </a:r>
            <a:r>
              <a:rPr lang="en-US" sz="2200" dirty="0" err="1" smtClean="0"/>
              <a:t>Penangkapan</a:t>
            </a:r>
            <a:r>
              <a:rPr lang="en-US" sz="2200" dirty="0" smtClean="0"/>
              <a:t> </a:t>
            </a:r>
            <a:r>
              <a:rPr lang="en-US" sz="2200" dirty="0" err="1" smtClean="0"/>
              <a:t>ikan</a:t>
            </a:r>
            <a:r>
              <a:rPr lang="en-US" sz="2200" dirty="0" smtClean="0"/>
              <a:t> </a:t>
            </a:r>
            <a:r>
              <a:rPr lang="en-US" sz="2200" dirty="0" err="1" smtClean="0"/>
              <a:t>berlebihan</a:t>
            </a:r>
            <a:r>
              <a:rPr lang="en-US" sz="2200" dirty="0" smtClean="0"/>
              <a:t> • </a:t>
            </a:r>
            <a:r>
              <a:rPr lang="en-US" sz="2200" dirty="0" err="1" smtClean="0"/>
              <a:t>Sirip</a:t>
            </a:r>
            <a:r>
              <a:rPr lang="en-US" sz="2200" dirty="0" smtClean="0"/>
              <a:t> </a:t>
            </a:r>
            <a:r>
              <a:rPr lang="en-US" sz="2200" dirty="0" err="1" smtClean="0"/>
              <a:t>hiu</a:t>
            </a:r>
            <a:r>
              <a:rPr lang="en-US" sz="2200" dirty="0" smtClean="0"/>
              <a:t> • </a:t>
            </a:r>
            <a:r>
              <a:rPr lang="en-US" sz="2200" dirty="0" err="1" smtClean="0"/>
              <a:t>Penangkapan</a:t>
            </a:r>
            <a:r>
              <a:rPr lang="en-US" sz="2200" dirty="0" smtClean="0"/>
              <a:t> </a:t>
            </a:r>
            <a:r>
              <a:rPr lang="en-US" sz="2200" dirty="0" err="1" smtClean="0"/>
              <a:t>ikan</a:t>
            </a:r>
            <a:r>
              <a:rPr lang="en-US" sz="2200" dirty="0" smtClean="0"/>
              <a:t> </a:t>
            </a:r>
            <a:r>
              <a:rPr lang="en-US" sz="2200" dirty="0" err="1" smtClean="0"/>
              <a:t>paus</a:t>
            </a:r>
            <a:endParaRPr lang="en-US" sz="2200" dirty="0" smtClean="0"/>
          </a:p>
          <a:p>
            <a:pPr marL="971550" indent="-514350">
              <a:buFont typeface="+mj-lt"/>
              <a:buAutoNum type="alphaLcPeriod"/>
            </a:pPr>
            <a:r>
              <a:rPr lang="en-US" sz="2200" dirty="0" err="1" smtClean="0"/>
              <a:t>Penebangan</a:t>
            </a:r>
            <a:r>
              <a:rPr lang="en-US" sz="2200" dirty="0" smtClean="0"/>
              <a:t> </a:t>
            </a:r>
            <a:r>
              <a:rPr lang="en-US" sz="2200" dirty="0" err="1" smtClean="0"/>
              <a:t>hutan</a:t>
            </a:r>
            <a:r>
              <a:rPr lang="en-US" sz="2200" dirty="0" smtClean="0"/>
              <a:t> — </a:t>
            </a:r>
            <a:r>
              <a:rPr lang="en-US" sz="2200" dirty="0" err="1" smtClean="0"/>
              <a:t>Penebangan</a:t>
            </a:r>
            <a:r>
              <a:rPr lang="en-US" sz="2200" dirty="0" smtClean="0"/>
              <a:t> </a:t>
            </a:r>
            <a:r>
              <a:rPr lang="en-US" sz="2200" dirty="0" err="1" smtClean="0"/>
              <a:t>habis</a:t>
            </a:r>
            <a:r>
              <a:rPr lang="en-US" sz="2200" dirty="0" smtClean="0"/>
              <a:t> • </a:t>
            </a:r>
            <a:r>
              <a:rPr lang="en-US" sz="2200" dirty="0" err="1" smtClean="0"/>
              <a:t>Deforestasi</a:t>
            </a:r>
            <a:r>
              <a:rPr lang="en-US" sz="2200" dirty="0" smtClean="0"/>
              <a:t> • </a:t>
            </a:r>
            <a:r>
              <a:rPr lang="en-US" sz="2200" dirty="0" err="1" smtClean="0"/>
              <a:t>Penebangan</a:t>
            </a:r>
            <a:r>
              <a:rPr lang="en-US" sz="2200" dirty="0" smtClean="0"/>
              <a:t> </a:t>
            </a:r>
            <a:r>
              <a:rPr lang="en-US" sz="2200" dirty="0" err="1" smtClean="0"/>
              <a:t>hutan</a:t>
            </a:r>
            <a:r>
              <a:rPr lang="en-US" sz="2200" dirty="0" smtClean="0"/>
              <a:t> </a:t>
            </a:r>
            <a:r>
              <a:rPr lang="en-US" sz="2200" dirty="0" err="1" smtClean="0"/>
              <a:t>ilegal</a:t>
            </a:r>
            <a:endParaRPr lang="en-US" sz="2200" dirty="0" smtClean="0"/>
          </a:p>
          <a:p>
            <a:pPr marL="971550" indent="-514350">
              <a:buFont typeface="+mj-lt"/>
              <a:buAutoNum type="alphaLcPeriod"/>
            </a:pPr>
            <a:r>
              <a:rPr lang="en-US" sz="2200" dirty="0" err="1" smtClean="0"/>
              <a:t>Pertambangan</a:t>
            </a:r>
            <a:r>
              <a:rPr lang="en-US" sz="2200" dirty="0" smtClean="0"/>
              <a:t> — </a:t>
            </a:r>
            <a:r>
              <a:rPr lang="en-US" sz="2200" dirty="0" err="1" smtClean="0"/>
              <a:t>Drainase</a:t>
            </a:r>
            <a:r>
              <a:rPr lang="en-US" sz="2200" dirty="0" smtClean="0"/>
              <a:t> </a:t>
            </a:r>
            <a:r>
              <a:rPr lang="en-US" sz="2200" dirty="0" err="1" smtClean="0"/>
              <a:t>tambang</a:t>
            </a:r>
            <a:r>
              <a:rPr lang="en-US" sz="2200" dirty="0" smtClean="0"/>
              <a:t> </a:t>
            </a:r>
            <a:r>
              <a:rPr lang="en-US" sz="2200" dirty="0" err="1" smtClean="0"/>
              <a:t>asam</a:t>
            </a:r>
            <a:r>
              <a:rPr lang="en-US" sz="2200" dirty="0" smtClean="0"/>
              <a:t> • </a:t>
            </a:r>
            <a:r>
              <a:rPr lang="en-US" sz="2200" dirty="0" err="1" smtClean="0"/>
              <a:t>Pertambangan</a:t>
            </a:r>
            <a:r>
              <a:rPr lang="en-US" sz="2200" dirty="0" smtClean="0"/>
              <a:t> </a:t>
            </a:r>
            <a:r>
              <a:rPr lang="en-US" sz="2200" dirty="0" err="1" smtClean="0"/>
              <a:t>terbuka</a:t>
            </a:r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  <a:p>
            <a:pPr marL="514350" indent="-514350">
              <a:buFont typeface="+mj-lt"/>
              <a:buAutoNum type="arabicParenR" startAt="9"/>
            </a:pPr>
            <a:endParaRPr lang="en-US" sz="2200" dirty="0" smtClean="0"/>
          </a:p>
          <a:p>
            <a:pPr marL="0" indent="0">
              <a:buNone/>
            </a:pP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2712170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MASALAH LINGKUNGAN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rabicParenR" startAt="15"/>
            </a:pPr>
            <a:r>
              <a:rPr lang="en-US" sz="2700" dirty="0" err="1" smtClean="0"/>
              <a:t>Racun</a:t>
            </a:r>
            <a:r>
              <a:rPr lang="en-US" sz="2700" dirty="0" smtClean="0"/>
              <a:t> — </a:t>
            </a:r>
            <a:r>
              <a:rPr lang="en-US" sz="2700" dirty="0" err="1" smtClean="0"/>
              <a:t>klorofluorokarbon</a:t>
            </a:r>
            <a:r>
              <a:rPr lang="en-US" sz="2700" dirty="0" smtClean="0"/>
              <a:t> • DDT • </a:t>
            </a:r>
            <a:r>
              <a:rPr lang="en-US" sz="2700" dirty="0" err="1" smtClean="0"/>
              <a:t>Gangguan</a:t>
            </a:r>
            <a:r>
              <a:rPr lang="en-US" sz="2700" dirty="0" smtClean="0"/>
              <a:t> </a:t>
            </a:r>
            <a:r>
              <a:rPr lang="en-US" sz="2700" dirty="0" err="1" smtClean="0"/>
              <a:t>kelenjar</a:t>
            </a:r>
            <a:r>
              <a:rPr lang="en-US" sz="2700" dirty="0" smtClean="0"/>
              <a:t> </a:t>
            </a:r>
            <a:r>
              <a:rPr lang="en-US" sz="2700" dirty="0" err="1" smtClean="0"/>
              <a:t>endokrin</a:t>
            </a:r>
            <a:r>
              <a:rPr lang="en-US" sz="2700" dirty="0" smtClean="0"/>
              <a:t> • </a:t>
            </a:r>
            <a:r>
              <a:rPr lang="en-US" sz="2700" dirty="0" err="1" smtClean="0"/>
              <a:t>Dioksin</a:t>
            </a:r>
            <a:r>
              <a:rPr lang="en-US" sz="2700" dirty="0" smtClean="0"/>
              <a:t> • </a:t>
            </a:r>
            <a:r>
              <a:rPr lang="en-US" sz="2700" dirty="0" err="1" smtClean="0"/>
              <a:t>Logam</a:t>
            </a:r>
            <a:r>
              <a:rPr lang="en-US" sz="2700" dirty="0" smtClean="0"/>
              <a:t> </a:t>
            </a:r>
            <a:r>
              <a:rPr lang="en-US" sz="2700" dirty="0" err="1" smtClean="0"/>
              <a:t>berat</a:t>
            </a:r>
            <a:r>
              <a:rPr lang="en-US" sz="2700" dirty="0" smtClean="0"/>
              <a:t> • </a:t>
            </a:r>
            <a:r>
              <a:rPr lang="en-US" sz="2700" dirty="0" err="1" smtClean="0"/>
              <a:t>Herbisida</a:t>
            </a:r>
            <a:r>
              <a:rPr lang="en-US" sz="2700" dirty="0" smtClean="0"/>
              <a:t> • </a:t>
            </a:r>
            <a:r>
              <a:rPr lang="en-US" sz="2700" dirty="0" err="1" smtClean="0"/>
              <a:t>Pestisida</a:t>
            </a:r>
            <a:r>
              <a:rPr lang="en-US" sz="2700" dirty="0" smtClean="0"/>
              <a:t> • </a:t>
            </a:r>
            <a:r>
              <a:rPr lang="en-US" sz="2700" dirty="0" err="1" smtClean="0"/>
              <a:t>Limbah</a:t>
            </a:r>
            <a:r>
              <a:rPr lang="en-US" sz="2700" dirty="0" smtClean="0"/>
              <a:t> </a:t>
            </a:r>
            <a:r>
              <a:rPr lang="en-US" sz="2700" dirty="0" err="1" smtClean="0"/>
              <a:t>beracun</a:t>
            </a:r>
            <a:r>
              <a:rPr lang="en-US" sz="2700" dirty="0" smtClean="0"/>
              <a:t> • </a:t>
            </a:r>
            <a:r>
              <a:rPr lang="en-US" sz="2700" dirty="0" err="1" smtClean="0"/>
              <a:t>Bifenil</a:t>
            </a:r>
            <a:r>
              <a:rPr lang="en-US" sz="2700" dirty="0" smtClean="0"/>
              <a:t> </a:t>
            </a:r>
            <a:r>
              <a:rPr lang="en-US" sz="2700" dirty="0" err="1" smtClean="0"/>
              <a:t>terklorinasi</a:t>
            </a:r>
            <a:r>
              <a:rPr lang="en-US" sz="2700" dirty="0" smtClean="0"/>
              <a:t> • </a:t>
            </a:r>
            <a:r>
              <a:rPr lang="en-US" sz="2700" dirty="0" err="1" smtClean="0"/>
              <a:t>Akumulasi</a:t>
            </a:r>
            <a:r>
              <a:rPr lang="en-US" sz="2700" dirty="0" smtClean="0"/>
              <a:t> </a:t>
            </a:r>
            <a:r>
              <a:rPr lang="en-US" sz="2700" dirty="0" err="1" smtClean="0"/>
              <a:t>biologi</a:t>
            </a:r>
            <a:r>
              <a:rPr lang="en-US" sz="2700" dirty="0" smtClean="0"/>
              <a:t> • </a:t>
            </a:r>
            <a:r>
              <a:rPr lang="en-US" sz="2700" dirty="0" err="1" smtClean="0"/>
              <a:t>Biomagnifikasi</a:t>
            </a:r>
            <a:endParaRPr lang="en-US" sz="2700" dirty="0" smtClean="0"/>
          </a:p>
          <a:p>
            <a:pPr marL="457200" indent="-457200">
              <a:buFont typeface="+mj-lt"/>
              <a:buAutoNum type="arabicParenR" startAt="15"/>
            </a:pPr>
            <a:r>
              <a:rPr lang="en-US" sz="2700" dirty="0" err="1" smtClean="0"/>
              <a:t>Limbah</a:t>
            </a:r>
            <a:r>
              <a:rPr lang="en-US" sz="2700" dirty="0" smtClean="0"/>
              <a:t> — </a:t>
            </a:r>
            <a:r>
              <a:rPr lang="en-US" sz="2700" i="1" dirty="0" smtClean="0"/>
              <a:t>E-waste </a:t>
            </a:r>
            <a:r>
              <a:rPr lang="en-US" sz="2700" dirty="0" smtClean="0"/>
              <a:t>• </a:t>
            </a:r>
            <a:r>
              <a:rPr lang="en-US" sz="2700" dirty="0" err="1" smtClean="0"/>
              <a:t>Sampah</a:t>
            </a:r>
            <a:r>
              <a:rPr lang="en-US" sz="2700" dirty="0" smtClean="0"/>
              <a:t> • </a:t>
            </a:r>
            <a:r>
              <a:rPr lang="en-US" sz="2700" dirty="0" err="1" smtClean="0"/>
              <a:t>Pembuangan</a:t>
            </a:r>
            <a:r>
              <a:rPr lang="en-US" sz="2700" dirty="0" smtClean="0"/>
              <a:t> </a:t>
            </a:r>
            <a:r>
              <a:rPr lang="en-US" sz="2700" dirty="0" err="1" smtClean="0"/>
              <a:t>sampah</a:t>
            </a:r>
            <a:r>
              <a:rPr lang="en-US" sz="2700" dirty="0" smtClean="0"/>
              <a:t> </a:t>
            </a:r>
            <a:r>
              <a:rPr lang="en-US" sz="2700" dirty="0" err="1" smtClean="0"/>
              <a:t>sembarangan</a:t>
            </a:r>
            <a:r>
              <a:rPr lang="en-US" sz="2700" dirty="0" smtClean="0"/>
              <a:t> • </a:t>
            </a:r>
            <a:r>
              <a:rPr lang="en-US" sz="2700" dirty="0" err="1" smtClean="0"/>
              <a:t>Sampah</a:t>
            </a:r>
            <a:r>
              <a:rPr lang="en-US" sz="2700" dirty="0" smtClean="0"/>
              <a:t> </a:t>
            </a:r>
            <a:r>
              <a:rPr lang="en-US" sz="2700" dirty="0" err="1" smtClean="0"/>
              <a:t>lautan</a:t>
            </a:r>
            <a:r>
              <a:rPr lang="en-US" sz="2700" dirty="0" smtClean="0"/>
              <a:t> • </a:t>
            </a:r>
            <a:r>
              <a:rPr lang="en-US" sz="2700" dirty="0" err="1" smtClean="0"/>
              <a:t>Tempat</a:t>
            </a:r>
            <a:r>
              <a:rPr lang="en-US" sz="2700" dirty="0" smtClean="0"/>
              <a:t> </a:t>
            </a:r>
            <a:r>
              <a:rPr lang="en-US" sz="2700" dirty="0" err="1" smtClean="0"/>
              <a:t>pembuangan</a:t>
            </a:r>
            <a:r>
              <a:rPr lang="en-US" sz="2700" dirty="0" smtClean="0"/>
              <a:t> </a:t>
            </a:r>
            <a:r>
              <a:rPr lang="en-US" sz="2700" dirty="0" err="1" smtClean="0"/>
              <a:t>akhir</a:t>
            </a:r>
            <a:r>
              <a:rPr lang="en-US" sz="2700" dirty="0" smtClean="0"/>
              <a:t> • </a:t>
            </a:r>
            <a:r>
              <a:rPr lang="en-US" sz="2700" i="1" dirty="0" smtClean="0"/>
              <a:t>Leachate</a:t>
            </a:r>
            <a:r>
              <a:rPr lang="en-US" sz="2700" dirty="0" smtClean="0"/>
              <a:t> • </a:t>
            </a:r>
            <a:r>
              <a:rPr lang="en-US" sz="2700" dirty="0" err="1" smtClean="0"/>
              <a:t>Daur</a:t>
            </a:r>
            <a:r>
              <a:rPr lang="en-US" sz="2700" dirty="0" smtClean="0"/>
              <a:t> </a:t>
            </a:r>
            <a:r>
              <a:rPr lang="en-US" sz="2700" dirty="0" err="1" smtClean="0"/>
              <a:t>ulang</a:t>
            </a:r>
            <a:r>
              <a:rPr lang="en-US" sz="2700" dirty="0" smtClean="0"/>
              <a:t> • </a:t>
            </a:r>
            <a:r>
              <a:rPr lang="en-US" sz="2700" dirty="0" err="1" smtClean="0"/>
              <a:t>Insinerasi</a:t>
            </a:r>
            <a:endParaRPr lang="en-US" sz="2700" dirty="0" smtClean="0"/>
          </a:p>
          <a:p>
            <a:pPr marL="457200" indent="-457200">
              <a:buFont typeface="+mj-lt"/>
              <a:buAutoNum type="arabicParenR" startAt="15"/>
            </a:pPr>
            <a:r>
              <a:rPr lang="en-US" sz="2700" dirty="0" err="1" smtClean="0"/>
              <a:t>Kebakaran</a:t>
            </a:r>
            <a:r>
              <a:rPr lang="en-US" sz="2700" dirty="0" smtClean="0"/>
              <a:t> </a:t>
            </a:r>
            <a:r>
              <a:rPr lang="en-US" sz="2700" dirty="0" err="1" smtClean="0"/>
              <a:t>hutan</a:t>
            </a:r>
            <a:endParaRPr lang="en-US" sz="2700" dirty="0" smtClean="0"/>
          </a:p>
          <a:p>
            <a:pPr marL="457200" indent="-457200">
              <a:buFont typeface="+mj-lt"/>
              <a:buAutoNum type="arabicParenR" startAt="15"/>
            </a:pPr>
            <a:endParaRPr lang="en-US" sz="2700" dirty="0" smtClean="0"/>
          </a:p>
          <a:p>
            <a:pPr marL="514350" indent="-514350">
              <a:buFont typeface="+mj-lt"/>
              <a:buAutoNum type="arabicParenR" startAt="9"/>
            </a:pPr>
            <a:endParaRPr lang="en-US" sz="2700" dirty="0" smtClean="0"/>
          </a:p>
          <a:p>
            <a:pPr marL="0" indent="0">
              <a:buNone/>
            </a:pPr>
            <a:endParaRPr lang="en-US" sz="2700" dirty="0" smtClean="0"/>
          </a:p>
        </p:txBody>
      </p:sp>
    </p:spTree>
    <p:extLst>
      <p:ext uri="{BB962C8B-B14F-4D97-AF65-F5344CB8AC3E}">
        <p14:creationId xmlns:p14="http://schemas.microsoft.com/office/powerpoint/2010/main" val="3828906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Group 2"/>
          <p:cNvGraphicFramePr>
            <a:graphicFrameLocks noGrp="1"/>
          </p:cNvGraphicFramePr>
          <p:nvPr/>
        </p:nvGraphicFramePr>
        <p:xfrm>
          <a:off x="34925" y="465138"/>
          <a:ext cx="9109075" cy="6464301"/>
        </p:xfrm>
        <a:graphic>
          <a:graphicData uri="http://schemas.openxmlformats.org/drawingml/2006/table">
            <a:tbl>
              <a:tblPr/>
              <a:tblGrid>
                <a:gridCol w="2081213"/>
                <a:gridCol w="3013075"/>
                <a:gridCol w="4014787"/>
              </a:tblGrid>
              <a:tr h="3794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  <a:cs typeface="Arial" charset="0"/>
                      </a:endParaRPr>
                    </a:p>
                  </a:txBody>
                  <a:tcPr marL="91413" marR="91413" marT="45707" marB="45707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1972-1982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1982-1997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Atmosfer</a:t>
                      </a:r>
                    </a:p>
                  </a:txBody>
                  <a:tcPr marL="91413" marR="91413" marT="45707" marB="45707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Pencemaran udara dalam skala lokal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Percemaran kimia udara secara global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Pemanasan bumi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2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Laut</a:t>
                      </a:r>
                    </a:p>
                  </a:txBody>
                  <a:tcPr marL="91413" marR="91413" marT="45707" marB="4570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Pencemaran laut yang masih sporadis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Pencemaran limbah padat, cair, B3, POP meliputi pantai, rawa, laut dsb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Perusakan terumbu karang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Instrusi garam terhadap air tanah (air laut)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58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Air Tawar</a:t>
                      </a:r>
                    </a:p>
                  </a:txBody>
                  <a:tcPr marL="91413" marR="91413" marT="45707" marB="4570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Perlu air berkualitas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Tercemar pada skala lokal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Makin sulit air untuk pembangunan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Air tanah merosot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Banjir skala besar dan meluas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0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Lahan/Tanah</a:t>
                      </a:r>
                    </a:p>
                  </a:txBody>
                  <a:tcPr marL="91413" marR="91413" marT="45707" marB="4570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Tanah kritis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Hutan gundul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Kekeringan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Penciutan lahan untuk pembangunan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Penggurunan dan tanah longsor makin meluas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Penggurunan hutan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58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Sumber Daya Hayati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Sosial masyarakat</a:t>
                      </a:r>
                    </a:p>
                  </a:txBody>
                  <a:tcPr marL="91413" marR="91413" marT="45707" marB="4570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Pelestarian flora dan fauna dalam habitatnya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Keresahan masyarakat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Manfaat berkelanjutan keanekaan hayati : Plasma nuftah, Jenis (spesies), Ekosistem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Konflik sosial dan ancaman kearifan lokal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Kesehatan Manusia</a:t>
                      </a:r>
                    </a:p>
                  </a:txBody>
                  <a:tcPr marL="91413" marR="91413" marT="45707" marB="4570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Pengendalian penyakit kurang gizi dan menular di negara berkembang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Plus : pengendalian penyakit LH, seperti : Pernafasan, Kanker,  Stres/tercekam, Jantung, Alergi 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Tujuan Pembangunan</a:t>
                      </a:r>
                    </a:p>
                  </a:txBody>
                  <a:tcPr marL="91413" marR="91413" marT="45707" marB="45707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Pertumbuhan ekonomi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Mencapai kemakmuran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Keberlanjutan LH dan SDA untuk pembangunan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Pemerataan pembangunan yang nyata pada tingkat : Lokal, Regional, Nasional, </a:t>
                      </a:r>
                    </a:p>
                  </a:txBody>
                  <a:tcPr marL="91413" marR="91413" marT="45707" marB="45707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1974" name="Text Box 54"/>
          <p:cNvSpPr txBox="1">
            <a:spLocks noChangeArrowheads="1"/>
          </p:cNvSpPr>
          <p:nvPr/>
        </p:nvSpPr>
        <p:spPr bwMode="auto">
          <a:xfrm>
            <a:off x="228600" y="0"/>
            <a:ext cx="8915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3" tIns="45707" rIns="91413" bIns="4570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00"/>
                </a:solidFill>
                <a:latin typeface="Comic Sans MS" pitchFamily="66" charset="0"/>
              </a:rPr>
              <a:t>EVALUASI PERMASALAHAN SDA &amp; LH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FF00"/>
                </a:solidFill>
                <a:latin typeface="Comic Sans MS" pitchFamily="66" charset="0"/>
              </a:rPr>
              <a:t>(DALAM PERJALANAN RUANG DAN WAKTU)</a:t>
            </a:r>
          </a:p>
        </p:txBody>
      </p:sp>
      <p:sp>
        <p:nvSpPr>
          <p:cNvPr id="11300" name="Line 55"/>
          <p:cNvSpPr>
            <a:spLocks noChangeShapeType="1"/>
          </p:cNvSpPr>
          <p:nvPr/>
        </p:nvSpPr>
        <p:spPr bwMode="auto">
          <a:xfrm>
            <a:off x="14288" y="4772025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8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946" name="Group 2"/>
          <p:cNvGraphicFramePr>
            <a:graphicFrameLocks noGrp="1"/>
          </p:cNvGraphicFramePr>
          <p:nvPr/>
        </p:nvGraphicFramePr>
        <p:xfrm>
          <a:off x="34925" y="152400"/>
          <a:ext cx="7127875" cy="6761162"/>
        </p:xfrm>
        <a:graphic>
          <a:graphicData uri="http://schemas.openxmlformats.org/drawingml/2006/table">
            <a:tbl>
              <a:tblPr/>
              <a:tblGrid>
                <a:gridCol w="2433638"/>
                <a:gridCol w="4694237"/>
              </a:tblGrid>
              <a:tr h="374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omic Sans MS" pitchFamily="66" charset="0"/>
                        <a:cs typeface="Arial" charset="0"/>
                      </a:endParaRPr>
                    </a:p>
                  </a:txBody>
                  <a:tcPr marL="91413" marR="91413" marT="45710" marB="4571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1997 – 2009 (era otonomi daerah/reformasi</a:t>
                      </a:r>
                    </a:p>
                  </a:txBody>
                  <a:tcPr marL="91413" marR="91413" marT="45710" marB="4571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Atmosfer</a:t>
                      </a:r>
                    </a:p>
                  </a:txBody>
                  <a:tcPr marL="91413" marR="91413" marT="45710" marB="4571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Peradaban kimia udara secara global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Pemanasan bumi</a:t>
                      </a:r>
                    </a:p>
                  </a:txBody>
                  <a:tcPr marL="91413" marR="91413" marT="45710" marB="4571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8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Laut</a:t>
                      </a:r>
                    </a:p>
                  </a:txBody>
                  <a:tcPr marL="91413" marR="91413"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Pencemaran limbah padat, cair, B3, POP meliputi pantai, rawa, laut dsb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Perusakan terumbu karang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Instrusi garam terhadap air tanah</a:t>
                      </a:r>
                    </a:p>
                  </a:txBody>
                  <a:tcPr marL="91413" marR="91413" marT="45710" marB="4571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61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Air Tawar</a:t>
                      </a:r>
                    </a:p>
                  </a:txBody>
                  <a:tcPr marL="91413" marR="91413"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Makin sulit air untuk pembangunan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Air tanah merosot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Banjir skala besar dan meluas</a:t>
                      </a:r>
                    </a:p>
                  </a:txBody>
                  <a:tcPr marL="91413" marR="91413" marT="45710" marB="4571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29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Lahan/Tanah</a:t>
                      </a:r>
                    </a:p>
                  </a:txBody>
                  <a:tcPr marL="91413" marR="91413"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Penciutan lahan untuk pembangunan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Penggurunan dan tanah lonsor makin meluas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Alih fungsi lahan tak terkendali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Illegal logging</a:t>
                      </a:r>
                    </a:p>
                  </a:txBody>
                  <a:tcPr marL="91413" marR="91413" marT="45710" marB="4571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Sumber Daya Hayati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Sosial masyarakat </a:t>
                      </a:r>
                    </a:p>
                  </a:txBody>
                  <a:tcPr marL="91413" marR="91413"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Manfaat berkelanjutan keanekaan hayati : Plasma nuftah, Jenis (spesies), Ekosistem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Konflik sosial dan ancaman kearifan budaya lokal</a:t>
                      </a:r>
                    </a:p>
                  </a:txBody>
                  <a:tcPr marL="91413" marR="91413" marT="45710" marB="4571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72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Kesehatan Manusia</a:t>
                      </a:r>
                    </a:p>
                  </a:txBody>
                  <a:tcPr marL="91413" marR="91413"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Plus : pengendalian penyakit LH, seperti : Pernafasan, Kanker,  Stres/tercekam, Jantung, Alergi </a:t>
                      </a:r>
                    </a:p>
                  </a:txBody>
                  <a:tcPr marL="91413" marR="91413" marT="45710" marB="4571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Tujuan Pembangunan</a:t>
                      </a:r>
                    </a:p>
                  </a:txBody>
                  <a:tcPr marL="91413" marR="91413" marT="45710" marB="45710"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Keberlanjutan LH dan SDA untuk pembangunan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Pemerataan pembangunan yang nyata pada tingkat : Lokal, Regional, Nasional, </a:t>
                      </a:r>
                    </a:p>
                    <a:p>
                      <a:pPr marL="179388" marR="0" lvl="0" indent="-1793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Pemberdayaan masyarakat</a:t>
                      </a:r>
                    </a:p>
                  </a:txBody>
                  <a:tcPr marL="91413" marR="91413" marT="45710" marB="45710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2988" name="Group 44"/>
          <p:cNvGraphicFramePr>
            <a:graphicFrameLocks noGrp="1"/>
          </p:cNvGraphicFramePr>
          <p:nvPr/>
        </p:nvGraphicFramePr>
        <p:xfrm>
          <a:off x="7162800" y="377825"/>
          <a:ext cx="1981200" cy="6532606"/>
        </p:xfrm>
        <a:graphic>
          <a:graphicData uri="http://schemas.openxmlformats.org/drawingml/2006/table">
            <a:tbl>
              <a:tblPr/>
              <a:tblGrid>
                <a:gridCol w="1981200"/>
              </a:tblGrid>
              <a:tr h="7111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Skala dan laju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461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makin luas dan cepat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1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makin luas dan cepat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24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makin luas dan cepat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828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makin luas dan cepat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494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35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makin luas dan cepat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  <a:cs typeface="Arial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makin luas dan cepat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29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makin luas dan cepat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6193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Tx/>
                        <a:buChar char="o"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Arial" charset="0"/>
                        </a:rPr>
                        <a:t> makin luas dan cepat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64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pi-lapindo-dal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314950" cy="5791200"/>
          </a:xfrm>
          <a:prstGeom prst="rect">
            <a:avLst/>
          </a:prstGeom>
          <a:solidFill>
            <a:schemeClr val="tx2"/>
          </a:solidFill>
          <a:ln w="76200">
            <a:solidFill>
              <a:srgbClr val="FFCC66"/>
            </a:solidFill>
            <a:miter lim="800000"/>
            <a:headEnd/>
            <a:tailEnd/>
          </a:ln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81000" y="63246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pitchFamily="2" charset="2"/>
              <a:buNone/>
              <a:defRPr/>
            </a:pPr>
            <a:r>
              <a:rPr lang="en-US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Ledakan Api Lumpur Lapindo, di Awal Minggu Kejadian, Jawa Timur, 2006.</a:t>
            </a:r>
          </a:p>
        </p:txBody>
      </p:sp>
    </p:spTree>
    <p:extLst>
      <p:ext uri="{BB962C8B-B14F-4D97-AF65-F5344CB8AC3E}">
        <p14:creationId xmlns:p14="http://schemas.microsoft.com/office/powerpoint/2010/main" val="379724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556125" y="3840163"/>
            <a:ext cx="14938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</a:rPr>
              <a:t>INOVA</a:t>
            </a:r>
          </a:p>
        </p:txBody>
      </p:sp>
    </p:spTree>
    <p:extLst>
      <p:ext uri="{BB962C8B-B14F-4D97-AF65-F5344CB8AC3E}">
        <p14:creationId xmlns:p14="http://schemas.microsoft.com/office/powerpoint/2010/main" val="63241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4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imna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41325" y="547688"/>
            <a:ext cx="46624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0000"/>
                </a:solidFill>
                <a:latin typeface="Times New Roman" pitchFamily="18" charset="0"/>
              </a:rPr>
              <a:t>DATA TERAKHIR 160 RIBU M3/HARI</a:t>
            </a:r>
          </a:p>
        </p:txBody>
      </p:sp>
    </p:spTree>
    <p:extLst>
      <p:ext uri="{BB962C8B-B14F-4D97-AF65-F5344CB8AC3E}">
        <p14:creationId xmlns:p14="http://schemas.microsoft.com/office/powerpoint/2010/main" val="154135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440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14725"/>
            <a:ext cx="33528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fumachu fi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289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LAD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81400"/>
            <a:ext cx="2667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Fire 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63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228600" y="3276600"/>
            <a:ext cx="8534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 Narrow" pitchFamily="34" charset="0"/>
              </a:rPr>
              <a:t>Pembakaran sisa penebangan Lahan Hutan untuk Perkebunan Sawit / HPH</a:t>
            </a:r>
          </a:p>
        </p:txBody>
      </p:sp>
    </p:spTree>
    <p:extLst>
      <p:ext uri="{BB962C8B-B14F-4D97-AF65-F5344CB8AC3E}">
        <p14:creationId xmlns:p14="http://schemas.microsoft.com/office/powerpoint/2010/main" val="37336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ndonesia2_TMO_200517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4000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DSCF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76400"/>
            <a:ext cx="5029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3886200" y="152400"/>
            <a:ext cx="533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sz="4000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 pitchFamily="34" charset="0"/>
            </a:endParaRP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sz="4000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 pitchFamily="34" charset="0"/>
            </a:endParaRP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 Narrow" pitchFamily="34" charset="0"/>
              </a:rPr>
              <a:t>                           Dampak pembakaran hutan </a:t>
            </a: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sz="2000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 pitchFamily="34" charset="0"/>
            </a:endParaRP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 Narrow" pitchFamily="34" charset="0"/>
              </a:rPr>
              <a:t>                                      - Export asap </a:t>
            </a:r>
            <a:r>
              <a:rPr lang="de-DE" sz="2000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–</a:t>
            </a:r>
            <a:endParaRPr lang="de-DE" sz="2000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 pitchFamily="34" charset="0"/>
            </a:endParaRP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de-DE" sz="2000" b="1">
              <a:solidFill>
                <a:srgbClr val="FFFFFF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 pitchFamily="34" charset="0"/>
            </a:endParaRPr>
          </a:p>
          <a:p>
            <a:pPr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000" b="1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 Narrow" pitchFamily="34" charset="0"/>
              </a:rPr>
              <a:t>                           Dari Indonesia ke Malaysia</a:t>
            </a:r>
          </a:p>
        </p:txBody>
      </p:sp>
      <p:pic>
        <p:nvPicPr>
          <p:cNvPr id="18437" name="Picture 5" descr="MRP2004_YRN (1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724400"/>
            <a:ext cx="3048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8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dirty="0" err="1" smtClean="0"/>
              <a:t>Saling</a:t>
            </a:r>
            <a:r>
              <a:rPr lang="en-US" sz="3200" dirty="0" smtClean="0"/>
              <a:t> </a:t>
            </a:r>
            <a:r>
              <a:rPr lang="en-US" sz="3200" dirty="0" err="1" smtClean="0"/>
              <a:t>Ketergantungan</a:t>
            </a:r>
            <a:r>
              <a:rPr lang="en-US" sz="3200" dirty="0" smtClean="0"/>
              <a:t> </a:t>
            </a:r>
            <a:r>
              <a:rPr lang="en-US" sz="3200" dirty="0" err="1" smtClean="0"/>
              <a:t>antara</a:t>
            </a:r>
            <a:r>
              <a:rPr lang="en-US" sz="3200" dirty="0" smtClean="0"/>
              <a:t> </a:t>
            </a:r>
            <a:r>
              <a:rPr lang="en-US" sz="3200" dirty="0" err="1" smtClean="0"/>
              <a:t>Makhluk</a:t>
            </a:r>
            <a:r>
              <a:rPr lang="en-US" sz="3200" dirty="0" smtClean="0"/>
              <a:t> </a:t>
            </a:r>
            <a:r>
              <a:rPr lang="en-US" sz="3200" dirty="0" err="1" smtClean="0"/>
              <a:t>Hidup</a:t>
            </a:r>
            <a:r>
              <a:rPr lang="en-US" sz="3200" dirty="0" smtClean="0"/>
              <a:t>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Lingkungannya</a:t>
            </a:r>
            <a:endParaRPr lang="en-US" sz="3200" dirty="0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400800"/>
            <a:ext cx="6553200" cy="457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err="1" smtClean="0">
                <a:latin typeface="+mj-lt"/>
              </a:rPr>
              <a:t>Komponen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Biotik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dan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Komponen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Abiotik</a:t>
            </a:r>
            <a:endParaRPr lang="en-US" sz="2400" dirty="0" smtClean="0">
              <a:latin typeface="+mj-lt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+mj-lt"/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4867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60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5715000" cy="428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5715000" cy="428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09800" y="3543300"/>
          <a:ext cx="4419600" cy="331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Slide" r:id="rId5" imgW="4572000" imgH="3429000" progId="PowerPoint.Slide.8">
                  <p:embed/>
                </p:oleObj>
              </mc:Choice>
              <mc:Fallback>
                <p:oleObj name="Slide" r:id="rId5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3543300"/>
                        <a:ext cx="4419600" cy="331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572000" y="2590800"/>
          <a:ext cx="4572000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Slide" r:id="rId7" imgW="4572000" imgH="3429000" progId="PowerPoint.Slide.8">
                  <p:embed/>
                </p:oleObj>
              </mc:Choice>
              <mc:Fallback>
                <p:oleObj name="Slide" r:id="rId7" imgW="4572000" imgH="3429000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590800"/>
                        <a:ext cx="4572000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5" descr="ag00120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ag00434_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95600"/>
            <a:ext cx="17907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133350" y="4800600"/>
            <a:ext cx="20113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PREDIKSI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HUJAN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</a:rPr>
              <a:t>ASAM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5972175" y="184150"/>
            <a:ext cx="2790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FF0000"/>
                </a:solidFill>
                <a:latin typeface="Times New Roman" pitchFamily="18" charset="0"/>
              </a:rPr>
              <a:t>PENCEMARAN ATMOSFIR</a:t>
            </a:r>
          </a:p>
        </p:txBody>
      </p:sp>
    </p:spTree>
    <p:extLst>
      <p:ext uri="{BB962C8B-B14F-4D97-AF65-F5344CB8AC3E}">
        <p14:creationId xmlns:p14="http://schemas.microsoft.com/office/powerpoint/2010/main" val="38531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3048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B2B2B2"/>
                </a:solidFill>
                <a:latin typeface="Comic Sans MS" pitchFamily="66" charset="0"/>
                <a:cs typeface="Times New Roman" pitchFamily="18" charset="0"/>
              </a:rPr>
              <a:t>KONDISI ES DI KUTUP SELATAN-ANTARTIKA SELUAS 3.250 KM2, MENCAIR AKIBAT KENAIKAN  SUHU  BUMI 2,5 DERAJAT CELCIUS DALAM 50 TAHUN TERAKHIR</a:t>
            </a:r>
            <a:endParaRPr lang="en-US" smtClean="0">
              <a:solidFill>
                <a:srgbClr val="B2B2B2"/>
              </a:solidFill>
              <a:latin typeface="Comic Sans MS" pitchFamily="66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B2B2B2"/>
              </a:solidFill>
              <a:latin typeface="Comic Sans MS" pitchFamily="66" charset="0"/>
            </a:endParaRPr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81000" y="1295400"/>
            <a:ext cx="838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400" b="1" smtClean="0">
              <a:solidFill>
                <a:srgbClr val="66FFFF"/>
              </a:solidFill>
              <a:latin typeface="Tahoma" pitchFamily="34" charset="0"/>
            </a:endParaRPr>
          </a:p>
        </p:txBody>
      </p:sp>
      <p:pic>
        <p:nvPicPr>
          <p:cNvPr id="19460" name="Picture 4" descr="movie_larsen_V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66294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461" name="Group 5"/>
          <p:cNvGrpSpPr>
            <a:grpSpLocks/>
          </p:cNvGrpSpPr>
          <p:nvPr/>
        </p:nvGrpSpPr>
        <p:grpSpPr bwMode="auto">
          <a:xfrm>
            <a:off x="2971800" y="4572000"/>
            <a:ext cx="6248400" cy="2622550"/>
            <a:chOff x="0" y="0"/>
            <a:chExt cx="5760" cy="4802"/>
          </a:xfrm>
        </p:grpSpPr>
        <p:pic>
          <p:nvPicPr>
            <p:cNvPr id="1946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6" name="Text Box 7"/>
            <p:cNvSpPr txBox="1">
              <a:spLocks noChangeArrowheads="1"/>
            </p:cNvSpPr>
            <p:nvPr/>
          </p:nvSpPr>
          <p:spPr bwMode="auto">
            <a:xfrm>
              <a:off x="3840" y="4186"/>
              <a:ext cx="1920" cy="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smtClean="0">
                  <a:solidFill>
                    <a:srgbClr val="FFFFFF"/>
                  </a:solidFill>
                </a:rPr>
                <a:t>http://www.mhhe.com/earthsci/geology/mcconnell/print/ocp.pdf</a:t>
              </a:r>
            </a:p>
          </p:txBody>
        </p:sp>
      </p:grpSp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7600"/>
            <a:ext cx="2895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 descr="bd13634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94125"/>
            <a:ext cx="2133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 descr="ag00435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54125"/>
            <a:ext cx="25908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067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erusakan hut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-92075" y="6132513"/>
            <a:ext cx="6013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PERUSAKAN LINGKUNGAN HIDUP, Kompas 24-9-2007</a:t>
            </a:r>
          </a:p>
        </p:txBody>
      </p:sp>
    </p:spTree>
    <p:extLst>
      <p:ext uri="{BB962C8B-B14F-4D97-AF65-F5344CB8AC3E}">
        <p14:creationId xmlns:p14="http://schemas.microsoft.com/office/powerpoint/2010/main" val="299819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ut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9144000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76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22-9-2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91440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7223125" y="6132513"/>
            <a:ext cx="1403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Kompas, 24</a:t>
            </a:r>
          </a:p>
        </p:txBody>
      </p:sp>
    </p:spTree>
    <p:extLst>
      <p:ext uri="{BB962C8B-B14F-4D97-AF65-F5344CB8AC3E}">
        <p14:creationId xmlns:p14="http://schemas.microsoft.com/office/powerpoint/2010/main" val="20820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KESEIMBANGAN EKOSISTEM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Interaksi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makhluk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membentuk</a:t>
            </a:r>
            <a:r>
              <a:rPr lang="en-US" dirty="0" smtClean="0"/>
              <a:t> </a:t>
            </a:r>
            <a:r>
              <a:rPr lang="en-US" dirty="0" err="1" smtClean="0"/>
              <a:t>suatu</a:t>
            </a:r>
            <a:r>
              <a:rPr lang="en-US" dirty="0" smtClean="0"/>
              <a:t> </a:t>
            </a:r>
            <a:r>
              <a:rPr lang="en-US" dirty="0" err="1" smtClean="0"/>
              <a:t>kesatuan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keteraturan</a:t>
            </a:r>
            <a:r>
              <a:rPr lang="en-US" dirty="0" smtClean="0"/>
              <a:t>. </a:t>
            </a:r>
            <a:r>
              <a:rPr lang="en-US" dirty="0" err="1" smtClean="0"/>
              <a:t>Setiap</a:t>
            </a:r>
            <a:r>
              <a:rPr lang="en-US" dirty="0" smtClean="0"/>
              <a:t> </a:t>
            </a:r>
            <a:r>
              <a:rPr lang="en-US" dirty="0" err="1" smtClean="0"/>
              <a:t>komponen</a:t>
            </a:r>
            <a:r>
              <a:rPr lang="en-US" dirty="0" smtClean="0"/>
              <a:t> yang </a:t>
            </a:r>
            <a:r>
              <a:rPr lang="en-US" dirty="0" err="1" smtClean="0"/>
              <a:t>terlibat</a:t>
            </a:r>
            <a:r>
              <a:rPr lang="en-US" dirty="0" smtClean="0"/>
              <a:t> </a:t>
            </a:r>
            <a:r>
              <a:rPr lang="en-US" dirty="0" err="1" smtClean="0"/>
              <a:t>memiliki</a:t>
            </a:r>
            <a:r>
              <a:rPr lang="en-US" dirty="0" smtClean="0"/>
              <a:t> </a:t>
            </a:r>
            <a:r>
              <a:rPr lang="en-US" dirty="0" err="1" smtClean="0"/>
              <a:t>fungsinya</a:t>
            </a:r>
            <a:r>
              <a:rPr lang="en-US" dirty="0" smtClean="0"/>
              <a:t> </a:t>
            </a:r>
            <a:r>
              <a:rPr lang="en-US" dirty="0" err="1" smtClean="0"/>
              <a:t>masing-masing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selama</a:t>
            </a:r>
            <a:r>
              <a:rPr lang="en-US" dirty="0" smtClean="0"/>
              <a:t> </a:t>
            </a:r>
            <a:r>
              <a:rPr lang="en-US" dirty="0" err="1" smtClean="0"/>
              <a:t>tidak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</a:t>
            </a:r>
            <a:r>
              <a:rPr lang="en-US" dirty="0" err="1" smtClean="0"/>
              <a:t>fungsi</a:t>
            </a:r>
            <a:r>
              <a:rPr lang="en-US" dirty="0" smtClean="0"/>
              <a:t> yang </a:t>
            </a:r>
            <a:r>
              <a:rPr lang="en-US" dirty="0" err="1" smtClean="0"/>
              <a:t>terganggu</a:t>
            </a:r>
            <a:r>
              <a:rPr lang="en-US" dirty="0" smtClean="0"/>
              <a:t>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keseimbangan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ekosistem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terus</a:t>
            </a:r>
            <a:r>
              <a:rPr lang="en-US" dirty="0" smtClean="0"/>
              <a:t> </a:t>
            </a:r>
            <a:r>
              <a:rPr lang="en-US" dirty="0" err="1" smtClean="0"/>
              <a:t>terjaga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063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FAKTOR-FAKTOR YANG DAPAT MEMPENGARUHI EKOSISTEM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Planet </a:t>
            </a:r>
            <a:r>
              <a:rPr lang="en-US" dirty="0" err="1" smtClean="0"/>
              <a:t>bumi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ekosistem</a:t>
            </a:r>
            <a:r>
              <a:rPr lang="en-US" dirty="0" smtClean="0"/>
              <a:t>, </a:t>
            </a:r>
            <a:r>
              <a:rPr lang="en-US" dirty="0" err="1" smtClean="0"/>
              <a:t>selain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bertempat</a:t>
            </a:r>
            <a:r>
              <a:rPr lang="en-US" dirty="0" smtClean="0"/>
              <a:t> </a:t>
            </a:r>
            <a:r>
              <a:rPr lang="en-US" dirty="0" err="1" smtClean="0"/>
              <a:t>tinggal</a:t>
            </a:r>
            <a:r>
              <a:rPr lang="en-US" dirty="0" smtClean="0"/>
              <a:t> </a:t>
            </a:r>
            <a:r>
              <a:rPr lang="en-US" dirty="0" err="1" smtClean="0"/>
              <a:t>juga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tempat</a:t>
            </a:r>
            <a:r>
              <a:rPr lang="en-US" dirty="0" smtClean="0"/>
              <a:t> </a:t>
            </a:r>
            <a:r>
              <a:rPr lang="en-US" dirty="0" err="1" smtClean="0"/>
              <a:t>memperoleh</a:t>
            </a:r>
            <a:r>
              <a:rPr lang="en-US" dirty="0" smtClean="0"/>
              <a:t> </a:t>
            </a:r>
            <a:r>
              <a:rPr lang="en-US" dirty="0" err="1" smtClean="0"/>
              <a:t>kekayaan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 (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daya</a:t>
            </a:r>
            <a:r>
              <a:rPr lang="en-US" dirty="0" smtClean="0"/>
              <a:t> </a:t>
            </a:r>
            <a:r>
              <a:rPr lang="en-US" dirty="0" err="1" smtClean="0"/>
              <a:t>alam</a:t>
            </a:r>
            <a:r>
              <a:rPr lang="en-US" dirty="0" smtClean="0"/>
              <a:t>).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mengeksploitasi</a:t>
            </a:r>
            <a:r>
              <a:rPr lang="en-US" dirty="0" smtClean="0"/>
              <a:t> </a:t>
            </a:r>
            <a:r>
              <a:rPr lang="en-US" dirty="0" err="1" smtClean="0"/>
              <a:t>bumi</a:t>
            </a:r>
            <a:r>
              <a:rPr lang="en-US" dirty="0" smtClean="0"/>
              <a:t>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kelangsungan</a:t>
            </a:r>
            <a:r>
              <a:rPr lang="en-US" dirty="0" smtClean="0"/>
              <a:t> </a:t>
            </a:r>
            <a:r>
              <a:rPr lang="en-US" dirty="0" err="1" smtClean="0"/>
              <a:t>kehidupannya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mempengaruhi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dipengaruhi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( </a:t>
            </a:r>
            <a:r>
              <a:rPr lang="en-US" dirty="0" err="1" smtClean="0"/>
              <a:t>aksi-koaksi</a:t>
            </a:r>
            <a:r>
              <a:rPr lang="en-US" dirty="0" smtClean="0"/>
              <a:t> ). 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berkaitan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Semakin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</a:t>
            </a:r>
            <a:r>
              <a:rPr lang="en-US" dirty="0" err="1" smtClean="0"/>
              <a:t>semakin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r>
              <a:rPr lang="en-US" dirty="0" smtClean="0"/>
              <a:t> pula </a:t>
            </a:r>
            <a:r>
              <a:rPr lang="en-US" dirty="0" err="1" smtClean="0"/>
              <a:t>usaha</a:t>
            </a:r>
            <a:r>
              <a:rPr lang="en-US" dirty="0" smtClean="0"/>
              <a:t> </a:t>
            </a:r>
            <a:r>
              <a:rPr lang="en-US" dirty="0" err="1" smtClean="0"/>
              <a:t>memenuhi</a:t>
            </a:r>
            <a:r>
              <a:rPr lang="en-US" dirty="0" smtClean="0"/>
              <a:t>  </a:t>
            </a:r>
            <a:r>
              <a:rPr lang="en-US" dirty="0" err="1" smtClean="0"/>
              <a:t>kebutuhan</a:t>
            </a:r>
            <a:r>
              <a:rPr lang="en-US" dirty="0" smtClean="0"/>
              <a:t> </a:t>
            </a:r>
            <a:r>
              <a:rPr lang="en-US" dirty="0" err="1" smtClean="0"/>
              <a:t>dasar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Contoh</a:t>
            </a:r>
            <a:r>
              <a:rPr lang="en-US" dirty="0" smtClean="0"/>
              <a:t> : </a:t>
            </a:r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tisue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pengganti</a:t>
            </a:r>
            <a:r>
              <a:rPr lang="en-US" dirty="0" smtClean="0"/>
              <a:t> lap/</a:t>
            </a:r>
            <a:r>
              <a:rPr lang="en-US" dirty="0" err="1" smtClean="0"/>
              <a:t>saputangan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Tisue</a:t>
            </a:r>
            <a:r>
              <a:rPr lang="en-US" dirty="0" smtClean="0"/>
              <a:t> &lt;– </a:t>
            </a:r>
            <a:r>
              <a:rPr lang="en-US" dirty="0" err="1" smtClean="0"/>
              <a:t>kertas</a:t>
            </a:r>
            <a:r>
              <a:rPr lang="en-US" dirty="0" smtClean="0"/>
              <a:t> &lt;– </a:t>
            </a:r>
            <a:r>
              <a:rPr lang="en-US" dirty="0" err="1" smtClean="0"/>
              <a:t>pohon</a:t>
            </a:r>
            <a:r>
              <a:rPr lang="en-US" dirty="0" smtClean="0"/>
              <a:t> &lt;– </a:t>
            </a:r>
            <a:r>
              <a:rPr lang="en-US" dirty="0" err="1" smtClean="0"/>
              <a:t>hutan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560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FAKTOR-FAKTOR YANG DAPAT MEMPENGARUHI EKOSISTEM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err="1" smtClean="0"/>
              <a:t>Penggunaan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kimia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Sekarang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banyak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r>
              <a:rPr lang="en-US" dirty="0" smtClean="0"/>
              <a:t> yang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kimia</a:t>
            </a:r>
            <a:r>
              <a:rPr lang="en-US" dirty="0" smtClean="0"/>
              <a:t>. </a:t>
            </a:r>
            <a:r>
              <a:rPr lang="en-US" dirty="0" err="1" smtClean="0"/>
              <a:t>Misalnya</a:t>
            </a:r>
            <a:r>
              <a:rPr lang="en-US" dirty="0" smtClean="0"/>
              <a:t>,  </a:t>
            </a:r>
            <a:r>
              <a:rPr lang="en-US" dirty="0" err="1" smtClean="0"/>
              <a:t>untuk</a:t>
            </a:r>
            <a:r>
              <a:rPr lang="en-US" dirty="0" smtClean="0"/>
              <a:t> </a:t>
            </a:r>
            <a:r>
              <a:rPr lang="en-US" dirty="0" err="1" smtClean="0"/>
              <a:t>meningkatkan</a:t>
            </a:r>
            <a:r>
              <a:rPr lang="en-US" dirty="0" smtClean="0"/>
              <a:t> </a:t>
            </a:r>
            <a:r>
              <a:rPr lang="en-US" dirty="0" err="1" smtClean="0"/>
              <a:t>hasil</a:t>
            </a:r>
            <a:r>
              <a:rPr lang="en-US" dirty="0" smtClean="0"/>
              <a:t> </a:t>
            </a:r>
            <a:r>
              <a:rPr lang="en-US" dirty="0" err="1" smtClean="0"/>
              <a:t>pertanian</a:t>
            </a:r>
            <a:r>
              <a:rPr lang="en-US" dirty="0" smtClean="0"/>
              <a:t>,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petani</a:t>
            </a:r>
            <a:r>
              <a:rPr lang="en-US" dirty="0" smtClean="0"/>
              <a:t> </a:t>
            </a:r>
            <a:r>
              <a:rPr lang="en-US" dirty="0" err="1" smtClean="0"/>
              <a:t>melakukan</a:t>
            </a:r>
            <a:r>
              <a:rPr lang="en-US" dirty="0" smtClean="0"/>
              <a:t> </a:t>
            </a:r>
            <a:r>
              <a:rPr lang="en-US" dirty="0" err="1" smtClean="0"/>
              <a:t>pemupukan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pemberantasan</a:t>
            </a:r>
            <a:r>
              <a:rPr lang="en-US" dirty="0" smtClean="0"/>
              <a:t> </a:t>
            </a:r>
            <a:r>
              <a:rPr lang="en-US" dirty="0" err="1" smtClean="0"/>
              <a:t>hama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menggunakan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kimia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arenR" startAt="2"/>
            </a:pPr>
            <a:r>
              <a:rPr lang="en-US" dirty="0" err="1" smtClean="0"/>
              <a:t>Penebangan</a:t>
            </a:r>
            <a:r>
              <a:rPr lang="en-US" dirty="0" smtClean="0"/>
              <a:t> </a:t>
            </a:r>
            <a:r>
              <a:rPr lang="en-US" dirty="0" err="1" smtClean="0"/>
              <a:t>hutan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penebangan</a:t>
            </a:r>
            <a:r>
              <a:rPr lang="en-US" dirty="0" smtClean="0"/>
              <a:t> </a:t>
            </a:r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dilakukan</a:t>
            </a:r>
            <a:r>
              <a:rPr lang="en-US" dirty="0" smtClean="0"/>
              <a:t> </a:t>
            </a:r>
            <a:r>
              <a:rPr lang="en-US" dirty="0" err="1" smtClean="0"/>
              <a:t>secara</a:t>
            </a:r>
            <a:r>
              <a:rPr lang="en-US" dirty="0" smtClean="0"/>
              <a:t> </a:t>
            </a:r>
            <a:r>
              <a:rPr lang="en-US" dirty="0" err="1" smtClean="0"/>
              <a:t>besar-besaran</a:t>
            </a:r>
            <a:r>
              <a:rPr lang="en-US" dirty="0" smtClean="0"/>
              <a:t> </a:t>
            </a:r>
            <a:r>
              <a:rPr lang="en-US" dirty="0" err="1" smtClean="0"/>
              <a:t>tanpa</a:t>
            </a:r>
            <a:r>
              <a:rPr lang="en-US" dirty="0" smtClean="0"/>
              <a:t> </a:t>
            </a:r>
            <a:r>
              <a:rPr lang="en-US" dirty="0" err="1" smtClean="0"/>
              <a:t>terkendali</a:t>
            </a:r>
            <a:r>
              <a:rPr lang="en-US" dirty="0" smtClean="0"/>
              <a:t>, </a:t>
            </a:r>
            <a:r>
              <a:rPr lang="en-US" dirty="0" err="1" smtClean="0"/>
              <a:t>maka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</a:t>
            </a:r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gundul</a:t>
            </a:r>
            <a:r>
              <a:rPr lang="en-US" dirty="0" smtClean="0"/>
              <a:t>. </a:t>
            </a:r>
            <a:r>
              <a:rPr lang="en-US" dirty="0" err="1" smtClean="0"/>
              <a:t>Hutan</a:t>
            </a:r>
            <a:r>
              <a:rPr lang="en-US" dirty="0" smtClean="0"/>
              <a:t> </a:t>
            </a:r>
            <a:r>
              <a:rPr lang="en-US" dirty="0" err="1" smtClean="0"/>
              <a:t>gudnul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</a:t>
            </a:r>
            <a:r>
              <a:rPr lang="en-US" dirty="0" err="1" smtClean="0"/>
              <a:t>banjir</a:t>
            </a:r>
            <a:r>
              <a:rPr lang="en-US" dirty="0" smtClean="0"/>
              <a:t>, </a:t>
            </a:r>
            <a:r>
              <a:rPr lang="en-US" dirty="0" err="1" smtClean="0"/>
              <a:t>erosi</a:t>
            </a:r>
            <a:r>
              <a:rPr lang="en-US" dirty="0" smtClean="0"/>
              <a:t>,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tanah</a:t>
            </a:r>
            <a:r>
              <a:rPr lang="en-US" dirty="0" smtClean="0"/>
              <a:t> </a:t>
            </a:r>
            <a:r>
              <a:rPr lang="en-US" dirty="0" err="1" smtClean="0"/>
              <a:t>longsor</a:t>
            </a:r>
            <a:r>
              <a:rPr lang="en-US" dirty="0" smtClean="0"/>
              <a:t>.</a:t>
            </a:r>
          </a:p>
          <a:p>
            <a:pPr marL="514350" indent="-514350">
              <a:buFont typeface="+mj-lt"/>
              <a:buAutoNum type="arabicParenR" startAt="3"/>
            </a:pPr>
            <a:r>
              <a:rPr lang="en-US" dirty="0" err="1" smtClean="0"/>
              <a:t>Perburuan</a:t>
            </a:r>
            <a:r>
              <a:rPr lang="en-US" dirty="0" smtClean="0"/>
              <a:t> liar</a:t>
            </a:r>
          </a:p>
          <a:p>
            <a:pPr marL="0" indent="0">
              <a:buNone/>
            </a:pPr>
            <a:r>
              <a:rPr lang="en-US" dirty="0" err="1" smtClean="0"/>
              <a:t>Sebagian</a:t>
            </a:r>
            <a:r>
              <a:rPr lang="en-US" dirty="0" smtClean="0"/>
              <a:t> orang </a:t>
            </a:r>
            <a:r>
              <a:rPr lang="en-US" dirty="0" err="1" smtClean="0"/>
              <a:t>banyak</a:t>
            </a:r>
            <a:r>
              <a:rPr lang="en-US" dirty="0" smtClean="0"/>
              <a:t> yang </a:t>
            </a:r>
            <a:r>
              <a:rPr lang="en-US" dirty="0" err="1" smtClean="0"/>
              <a:t>gemar</a:t>
            </a:r>
            <a:r>
              <a:rPr lang="en-US" dirty="0" smtClean="0"/>
              <a:t> </a:t>
            </a:r>
            <a:r>
              <a:rPr lang="en-US" dirty="0" err="1" smtClean="0"/>
              <a:t>berburu</a:t>
            </a:r>
            <a:r>
              <a:rPr lang="en-US" dirty="0" smtClean="0"/>
              <a:t>. </a:t>
            </a:r>
            <a:r>
              <a:rPr lang="en-US" dirty="0" err="1" smtClean="0"/>
              <a:t>Mereka</a:t>
            </a:r>
            <a:r>
              <a:rPr lang="en-US" dirty="0" smtClean="0"/>
              <a:t> </a:t>
            </a:r>
            <a:r>
              <a:rPr lang="en-US" dirty="0" err="1" smtClean="0"/>
              <a:t>berburu</a:t>
            </a:r>
            <a:r>
              <a:rPr lang="en-US" dirty="0" smtClean="0"/>
              <a:t> </a:t>
            </a:r>
            <a:r>
              <a:rPr lang="en-US" dirty="0" err="1" smtClean="0"/>
              <a:t>hewan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</a:t>
            </a:r>
            <a:r>
              <a:rPr lang="en-US" dirty="0" err="1" smtClean="0"/>
              <a:t>tujuan</a:t>
            </a:r>
            <a:r>
              <a:rPr lang="en-US" dirty="0" smtClean="0"/>
              <a:t> </a:t>
            </a:r>
            <a:r>
              <a:rPr lang="en-US" dirty="0" err="1" smtClean="0"/>
              <a:t>tertentu</a:t>
            </a:r>
            <a:r>
              <a:rPr lang="en-US" dirty="0" smtClean="0"/>
              <a:t>. </a:t>
            </a:r>
            <a:r>
              <a:rPr lang="en-US" dirty="0" err="1" smtClean="0"/>
              <a:t>Perburuan</a:t>
            </a:r>
            <a:r>
              <a:rPr lang="en-US" dirty="0" smtClean="0"/>
              <a:t> liar </a:t>
            </a:r>
            <a:r>
              <a:rPr lang="en-US" dirty="0" err="1" smtClean="0"/>
              <a:t>dapat</a:t>
            </a:r>
            <a:r>
              <a:rPr lang="en-US" dirty="0" smtClean="0"/>
              <a:t> </a:t>
            </a:r>
            <a:r>
              <a:rPr lang="en-US" dirty="0" err="1" smtClean="0"/>
              <a:t>menyebabkan</a:t>
            </a:r>
            <a:r>
              <a:rPr lang="en-US" dirty="0" smtClean="0"/>
              <a:t>  </a:t>
            </a:r>
            <a:r>
              <a:rPr lang="en-US" dirty="0" err="1" smtClean="0"/>
              <a:t>hewan</a:t>
            </a:r>
            <a:r>
              <a:rPr lang="en-US" dirty="0" smtClean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/>
              <a:t>punah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82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FAKTOR-FAKTOR YANG DAPAT MEMPENGARUHI EKOSISTEM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en-US" sz="2500" dirty="0" err="1" smtClean="0"/>
              <a:t>Penggunaan</a:t>
            </a:r>
            <a:r>
              <a:rPr lang="en-US" sz="2500" dirty="0" smtClean="0"/>
              <a:t> </a:t>
            </a:r>
            <a:r>
              <a:rPr lang="en-US" sz="2500" dirty="0" err="1" smtClean="0"/>
              <a:t>kendaraan</a:t>
            </a:r>
            <a:r>
              <a:rPr lang="en-US" sz="2500" dirty="0" smtClean="0"/>
              <a:t> </a:t>
            </a:r>
            <a:r>
              <a:rPr lang="en-US" sz="2500" dirty="0" err="1" smtClean="0"/>
              <a:t>bermotor</a:t>
            </a:r>
            <a:endParaRPr lang="en-US" sz="2500" dirty="0" smtClean="0"/>
          </a:p>
          <a:p>
            <a:pPr marL="0" indent="0">
              <a:buNone/>
            </a:pPr>
            <a:r>
              <a:rPr lang="en-US" sz="2500" dirty="0" err="1" smtClean="0"/>
              <a:t>Bahan</a:t>
            </a:r>
            <a:r>
              <a:rPr lang="en-US" sz="2500" dirty="0" smtClean="0"/>
              <a:t> </a:t>
            </a:r>
            <a:r>
              <a:rPr lang="en-US" sz="2500" dirty="0" err="1" smtClean="0"/>
              <a:t>bakar</a:t>
            </a:r>
            <a:r>
              <a:rPr lang="en-US" sz="2500" dirty="0" smtClean="0"/>
              <a:t> </a:t>
            </a:r>
            <a:r>
              <a:rPr lang="en-US" sz="2500" dirty="0" err="1" smtClean="0"/>
              <a:t>dibutuhkan</a:t>
            </a:r>
            <a:r>
              <a:rPr lang="en-US" sz="2500" dirty="0" smtClean="0"/>
              <a:t> </a:t>
            </a:r>
            <a:r>
              <a:rPr lang="en-US" sz="2500" dirty="0" err="1" smtClean="0"/>
              <a:t>untuk</a:t>
            </a:r>
            <a:r>
              <a:rPr lang="en-US" sz="2500" dirty="0" smtClean="0"/>
              <a:t> </a:t>
            </a:r>
            <a:r>
              <a:rPr lang="en-US" sz="2500" dirty="0" err="1" smtClean="0"/>
              <a:t>menjalankan</a:t>
            </a:r>
            <a:r>
              <a:rPr lang="en-US" sz="2500" dirty="0" smtClean="0"/>
              <a:t> </a:t>
            </a:r>
            <a:r>
              <a:rPr lang="en-US" sz="2500" dirty="0" err="1" smtClean="0"/>
              <a:t>kendaraan</a:t>
            </a:r>
            <a:r>
              <a:rPr lang="en-US" sz="2500" dirty="0" smtClean="0"/>
              <a:t> </a:t>
            </a:r>
            <a:r>
              <a:rPr lang="en-US" sz="2500" dirty="0" err="1" smtClean="0"/>
              <a:t>bermotor</a:t>
            </a:r>
            <a:r>
              <a:rPr lang="en-US" sz="2500" dirty="0" smtClean="0"/>
              <a:t>. </a:t>
            </a:r>
            <a:r>
              <a:rPr lang="en-US" sz="2500" dirty="0" err="1" smtClean="0"/>
              <a:t>Bahan</a:t>
            </a:r>
            <a:r>
              <a:rPr lang="en-US" sz="2500" dirty="0" smtClean="0"/>
              <a:t> </a:t>
            </a:r>
            <a:r>
              <a:rPr lang="en-US" sz="2500" dirty="0" err="1" smtClean="0"/>
              <a:t>bakar</a:t>
            </a:r>
            <a:r>
              <a:rPr lang="en-US" sz="2500" dirty="0" smtClean="0"/>
              <a:t> </a:t>
            </a:r>
            <a:r>
              <a:rPr lang="en-US" sz="2500" dirty="0" err="1" smtClean="0"/>
              <a:t>dapat</a:t>
            </a:r>
            <a:r>
              <a:rPr lang="en-US" sz="2500" dirty="0" smtClean="0"/>
              <a:t> </a:t>
            </a:r>
            <a:r>
              <a:rPr lang="en-US" sz="2500" dirty="0" err="1" smtClean="0"/>
              <a:t>berupa</a:t>
            </a:r>
            <a:r>
              <a:rPr lang="en-US" sz="2500" dirty="0" smtClean="0"/>
              <a:t> </a:t>
            </a:r>
            <a:r>
              <a:rPr lang="en-US" sz="2500" dirty="0" err="1" smtClean="0"/>
              <a:t>bensin</a:t>
            </a:r>
            <a:r>
              <a:rPr lang="en-US" sz="2500" dirty="0" smtClean="0"/>
              <a:t> </a:t>
            </a:r>
            <a:r>
              <a:rPr lang="en-US" sz="2500" dirty="0" err="1" smtClean="0"/>
              <a:t>dan</a:t>
            </a:r>
            <a:r>
              <a:rPr lang="en-US" sz="2500" dirty="0" smtClean="0"/>
              <a:t> solar. </a:t>
            </a:r>
            <a:r>
              <a:rPr lang="en-US" sz="2500" dirty="0" err="1" smtClean="0"/>
              <a:t>Pembakaran</a:t>
            </a:r>
            <a:r>
              <a:rPr lang="en-US" sz="2500" dirty="0" smtClean="0"/>
              <a:t> </a:t>
            </a:r>
            <a:r>
              <a:rPr lang="en-US" sz="2500" dirty="0" err="1" smtClean="0"/>
              <a:t>bahan</a:t>
            </a:r>
            <a:r>
              <a:rPr lang="en-US" sz="2500" dirty="0" smtClean="0"/>
              <a:t> </a:t>
            </a:r>
            <a:r>
              <a:rPr lang="en-US" sz="2500" dirty="0" err="1" smtClean="0"/>
              <a:t>bakar</a:t>
            </a:r>
            <a:r>
              <a:rPr lang="en-US" sz="2500" dirty="0" smtClean="0"/>
              <a:t> </a:t>
            </a:r>
            <a:r>
              <a:rPr lang="en-US" sz="2500" dirty="0" err="1" smtClean="0"/>
              <a:t>dapat</a:t>
            </a:r>
            <a:r>
              <a:rPr lang="en-US" sz="2500" dirty="0" smtClean="0"/>
              <a:t> </a:t>
            </a:r>
            <a:r>
              <a:rPr lang="en-US" sz="2500" dirty="0" err="1" smtClean="0"/>
              <a:t>mengakibatkan</a:t>
            </a:r>
            <a:r>
              <a:rPr lang="en-US" sz="2500" dirty="0" smtClean="0"/>
              <a:t> </a:t>
            </a:r>
            <a:r>
              <a:rPr lang="en-US" sz="2500" dirty="0" err="1" smtClean="0"/>
              <a:t>polusi</a:t>
            </a:r>
            <a:r>
              <a:rPr lang="en-US" sz="2500" dirty="0" smtClean="0"/>
              <a:t> </a:t>
            </a:r>
            <a:r>
              <a:rPr lang="en-US" sz="2500" dirty="0" err="1" smtClean="0"/>
              <a:t>udara</a:t>
            </a:r>
            <a:r>
              <a:rPr lang="en-US" sz="2500" dirty="0" smtClean="0"/>
              <a:t>. </a:t>
            </a:r>
            <a:r>
              <a:rPr lang="en-US" sz="2500" dirty="0" err="1" smtClean="0"/>
              <a:t>Pembakaran</a:t>
            </a:r>
            <a:r>
              <a:rPr lang="en-US" sz="2500" dirty="0" smtClean="0"/>
              <a:t> </a:t>
            </a:r>
            <a:r>
              <a:rPr lang="en-US" sz="2500" dirty="0" err="1" smtClean="0"/>
              <a:t>tersebut</a:t>
            </a:r>
            <a:r>
              <a:rPr lang="en-US" sz="2500" dirty="0" smtClean="0"/>
              <a:t> </a:t>
            </a:r>
            <a:r>
              <a:rPr lang="en-US" sz="2500" dirty="0" err="1" smtClean="0"/>
              <a:t>menghasilkan</a:t>
            </a:r>
            <a:r>
              <a:rPr lang="en-US" sz="2500" dirty="0" smtClean="0"/>
              <a:t> gas </a:t>
            </a:r>
            <a:r>
              <a:rPr lang="en-US" sz="2500" dirty="0" err="1" smtClean="0"/>
              <a:t>karbon</a:t>
            </a:r>
            <a:r>
              <a:rPr lang="en-US" sz="2500" dirty="0" smtClean="0"/>
              <a:t> </a:t>
            </a:r>
            <a:r>
              <a:rPr lang="en-US" sz="2500" dirty="0" err="1" smtClean="0"/>
              <a:t>dioksida</a:t>
            </a:r>
            <a:r>
              <a:rPr lang="en-US" sz="2500" dirty="0" smtClean="0"/>
              <a:t>.</a:t>
            </a:r>
          </a:p>
          <a:p>
            <a:pPr marL="514350" indent="-514350">
              <a:buFont typeface="+mj-lt"/>
              <a:buAutoNum type="arabicParenR" startAt="5"/>
            </a:pPr>
            <a:r>
              <a:rPr lang="en-US" sz="2500" dirty="0" err="1" smtClean="0"/>
              <a:t>Pembuangan</a:t>
            </a:r>
            <a:r>
              <a:rPr lang="en-US" sz="2500" dirty="0" smtClean="0"/>
              <a:t> </a:t>
            </a:r>
            <a:r>
              <a:rPr lang="en-US" sz="2500" dirty="0" err="1" smtClean="0"/>
              <a:t>limbah</a:t>
            </a:r>
            <a:r>
              <a:rPr lang="en-US" sz="2500" dirty="0" smtClean="0"/>
              <a:t> </a:t>
            </a:r>
            <a:r>
              <a:rPr lang="en-US" sz="2500" dirty="0" err="1" smtClean="0"/>
              <a:t>sampah</a:t>
            </a:r>
            <a:endParaRPr lang="en-US" sz="2500" dirty="0" smtClean="0"/>
          </a:p>
          <a:p>
            <a:pPr marL="0" indent="0">
              <a:buNone/>
            </a:pPr>
            <a:r>
              <a:rPr lang="en-US" sz="2500" dirty="0" err="1" smtClean="0"/>
              <a:t>Jika</a:t>
            </a:r>
            <a:r>
              <a:rPr lang="en-US" sz="2500" dirty="0" smtClean="0"/>
              <a:t>  </a:t>
            </a:r>
            <a:r>
              <a:rPr lang="en-US" sz="2500" dirty="0" err="1" smtClean="0"/>
              <a:t>pengolahan</a:t>
            </a:r>
            <a:r>
              <a:rPr lang="en-US" sz="2500" dirty="0" smtClean="0"/>
              <a:t> </a:t>
            </a:r>
            <a:r>
              <a:rPr lang="en-US" sz="2500" dirty="0" err="1" smtClean="0"/>
              <a:t>sampah</a:t>
            </a:r>
            <a:r>
              <a:rPr lang="en-US" sz="2500" dirty="0" smtClean="0"/>
              <a:t> </a:t>
            </a:r>
            <a:r>
              <a:rPr lang="en-US" sz="2500" dirty="0" err="1" smtClean="0"/>
              <a:t>dilakukan</a:t>
            </a:r>
            <a:r>
              <a:rPr lang="en-US" sz="2500" dirty="0" smtClean="0"/>
              <a:t> </a:t>
            </a:r>
            <a:r>
              <a:rPr lang="en-US" sz="2500" dirty="0" err="1" smtClean="0"/>
              <a:t>dengan</a:t>
            </a:r>
            <a:r>
              <a:rPr lang="en-US" sz="2500" dirty="0" smtClean="0"/>
              <a:t> </a:t>
            </a:r>
            <a:r>
              <a:rPr lang="en-US" sz="2500" dirty="0" err="1" smtClean="0"/>
              <a:t>tidak</a:t>
            </a:r>
            <a:r>
              <a:rPr lang="en-US" sz="2500" dirty="0" smtClean="0"/>
              <a:t> </a:t>
            </a:r>
            <a:r>
              <a:rPr lang="en-US" sz="2500" dirty="0" err="1" smtClean="0"/>
              <a:t>benar</a:t>
            </a:r>
            <a:r>
              <a:rPr lang="en-US" sz="2500" dirty="0" smtClean="0"/>
              <a:t>, </a:t>
            </a:r>
            <a:r>
              <a:rPr lang="en-US" sz="2500" dirty="0" err="1" smtClean="0"/>
              <a:t>terjadilah</a:t>
            </a:r>
            <a:r>
              <a:rPr lang="en-US" sz="2500" dirty="0" smtClean="0"/>
              <a:t> </a:t>
            </a:r>
            <a:r>
              <a:rPr lang="en-US" sz="2500" dirty="0" err="1" smtClean="0"/>
              <a:t>kerusakan</a:t>
            </a:r>
            <a:r>
              <a:rPr lang="en-US" sz="2500" dirty="0" smtClean="0"/>
              <a:t> </a:t>
            </a:r>
            <a:r>
              <a:rPr lang="en-US" sz="2500" dirty="0" err="1" smtClean="0"/>
              <a:t>lingkungan</a:t>
            </a:r>
            <a:r>
              <a:rPr lang="en-US" sz="2500" dirty="0" smtClean="0"/>
              <a:t> yang </a:t>
            </a:r>
            <a:r>
              <a:rPr lang="en-US" sz="2500" dirty="0" err="1" smtClean="0"/>
              <a:t>berdampak</a:t>
            </a:r>
            <a:r>
              <a:rPr lang="en-US" sz="2500" dirty="0" smtClean="0"/>
              <a:t> </a:t>
            </a:r>
            <a:r>
              <a:rPr lang="en-US" sz="2500" dirty="0" err="1" smtClean="0"/>
              <a:t>buruk</a:t>
            </a:r>
            <a:r>
              <a:rPr lang="en-US" sz="2500" dirty="0" smtClean="0"/>
              <a:t>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569327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Faktor-faktor</a:t>
            </a:r>
            <a:r>
              <a:rPr lang="en-US" dirty="0" smtClean="0"/>
              <a:t> yang </a:t>
            </a:r>
            <a:r>
              <a:rPr lang="en-US" dirty="0" err="1" smtClean="0"/>
              <a:t>Menentukan</a:t>
            </a:r>
            <a:r>
              <a:rPr lang="en-US" dirty="0" smtClean="0"/>
              <a:t> </a:t>
            </a:r>
            <a:r>
              <a:rPr lang="en-US" dirty="0" err="1" smtClean="0"/>
              <a:t>Sifat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dirty="0" err="1" smtClean="0"/>
              <a:t>Jenis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Jumlah</a:t>
            </a:r>
            <a:r>
              <a:rPr lang="en-US" dirty="0" smtClean="0"/>
              <a:t> </a:t>
            </a:r>
            <a:r>
              <a:rPr lang="en-US" dirty="0" err="1" smtClean="0"/>
              <a:t>Masing-masing</a:t>
            </a:r>
            <a:r>
              <a:rPr lang="en-US" dirty="0" smtClean="0"/>
              <a:t> </a:t>
            </a:r>
            <a:r>
              <a:rPr lang="en-US" dirty="0" err="1" smtClean="0"/>
              <a:t>Unsur</a:t>
            </a:r>
            <a:r>
              <a:rPr lang="en-US" dirty="0" smtClean="0"/>
              <a:t> di </a:t>
            </a:r>
            <a:r>
              <a:rPr lang="en-US" dirty="0" err="1" smtClean="0"/>
              <a:t>dalamnya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dirty="0" err="1" smtClean="0"/>
              <a:t>Interaksi</a:t>
            </a:r>
            <a:r>
              <a:rPr lang="en-US" dirty="0" smtClean="0"/>
              <a:t> </a:t>
            </a:r>
            <a:r>
              <a:rPr lang="en-US" dirty="0" err="1" smtClean="0"/>
              <a:t>antara</a:t>
            </a:r>
            <a:r>
              <a:rPr lang="en-US" dirty="0" smtClean="0"/>
              <a:t> </a:t>
            </a:r>
            <a:r>
              <a:rPr lang="en-US" dirty="0" err="1" smtClean="0"/>
              <a:t>Unsur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3. </a:t>
            </a:r>
            <a:r>
              <a:rPr lang="en-US" dirty="0" err="1" smtClean="0"/>
              <a:t>Perilaku</a:t>
            </a:r>
            <a:r>
              <a:rPr lang="en-US" dirty="0" smtClean="0"/>
              <a:t> </a:t>
            </a:r>
            <a:r>
              <a:rPr lang="en-US" dirty="0" err="1" smtClean="0"/>
              <a:t>atau</a:t>
            </a:r>
            <a:r>
              <a:rPr lang="en-US" dirty="0" smtClean="0"/>
              <a:t> </a:t>
            </a:r>
            <a:r>
              <a:rPr lang="en-US" dirty="0" err="1" smtClean="0"/>
              <a:t>kondisi</a:t>
            </a:r>
            <a:r>
              <a:rPr lang="en-US" dirty="0" smtClean="0"/>
              <a:t> </a:t>
            </a:r>
            <a:r>
              <a:rPr lang="en-US" dirty="0" err="1" smtClean="0"/>
              <a:t>unsur</a:t>
            </a:r>
            <a:r>
              <a:rPr lang="en-US" dirty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dirty="0" err="1" smtClean="0"/>
              <a:t>Faktor</a:t>
            </a:r>
            <a:r>
              <a:rPr lang="en-US" dirty="0" smtClean="0"/>
              <a:t> non material </a:t>
            </a:r>
            <a:r>
              <a:rPr lang="en-US" dirty="0" err="1" smtClean="0"/>
              <a:t>seperti</a:t>
            </a:r>
            <a:r>
              <a:rPr lang="en-US" dirty="0" smtClean="0"/>
              <a:t> </a:t>
            </a:r>
            <a:r>
              <a:rPr lang="en-US" dirty="0" err="1" smtClean="0"/>
              <a:t>cahaya</a:t>
            </a:r>
            <a:r>
              <a:rPr lang="en-US" dirty="0" smtClean="0"/>
              <a:t>, </a:t>
            </a:r>
            <a:r>
              <a:rPr lang="en-US" dirty="0" err="1" smtClean="0"/>
              <a:t>suhu,iklim</a:t>
            </a:r>
            <a:r>
              <a:rPr lang="en-US" dirty="0"/>
              <a:t> </a:t>
            </a:r>
            <a:r>
              <a:rPr lang="en-US" dirty="0" err="1" smtClean="0"/>
              <a:t>mis</a:t>
            </a:r>
            <a:r>
              <a:rPr lang="en-US" dirty="0" smtClean="0"/>
              <a:t>: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hidup</a:t>
            </a:r>
            <a:r>
              <a:rPr lang="en-US" dirty="0" smtClean="0"/>
              <a:t> di </a:t>
            </a:r>
            <a:r>
              <a:rPr lang="en-US" dirty="0" err="1" smtClean="0"/>
              <a:t>gurun</a:t>
            </a:r>
            <a:r>
              <a:rPr lang="en-US" dirty="0" smtClean="0"/>
              <a:t> </a:t>
            </a:r>
            <a:r>
              <a:rPr lang="en-US" dirty="0" err="1" smtClean="0"/>
              <a:t>pasir</a:t>
            </a:r>
            <a:r>
              <a:rPr lang="en-US" dirty="0" smtClean="0"/>
              <a:t> </a:t>
            </a:r>
            <a:r>
              <a:rPr lang="en-US" dirty="0" err="1" smtClean="0"/>
              <a:t>pasti</a:t>
            </a:r>
            <a:r>
              <a:rPr lang="en-US" dirty="0" smtClean="0"/>
              <a:t> </a:t>
            </a:r>
            <a:r>
              <a:rPr lang="en-US" dirty="0" err="1" smtClean="0"/>
              <a:t>berbeda</a:t>
            </a:r>
            <a:r>
              <a:rPr lang="en-US" dirty="0" smtClean="0"/>
              <a:t> </a:t>
            </a:r>
            <a:r>
              <a:rPr lang="en-US" dirty="0" err="1" smtClean="0"/>
              <a:t>dengan</a:t>
            </a:r>
            <a:r>
              <a:rPr lang="en-US" dirty="0" smtClean="0"/>
              <a:t> di </a:t>
            </a:r>
            <a:r>
              <a:rPr lang="en-US" dirty="0" err="1" smtClean="0"/>
              <a:t>kutub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70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quia.com/files/quia/users/solanoni/LifeScienceLesson5/consum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1600"/>
            <a:ext cx="8686800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41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bit">
  <a:themeElements>
    <a:clrScheme name="1_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1_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eneric">
  <a:themeElements>
    <a:clrScheme name="Generic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1799</Words>
  <Application>Microsoft Office PowerPoint</Application>
  <PresentationFormat>On-screen Show (4:3)</PresentationFormat>
  <Paragraphs>181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Office Theme</vt:lpstr>
      <vt:lpstr>1_Orbit</vt:lpstr>
      <vt:lpstr>Orbit</vt:lpstr>
      <vt:lpstr>Generic</vt:lpstr>
      <vt:lpstr>Microsoft PowerPoint Slide</vt:lpstr>
      <vt:lpstr>EKOLOGI DAN ILMU LINGKUNGAN</vt:lpstr>
      <vt:lpstr>HAKEKAT EKOSISTEM</vt:lpstr>
      <vt:lpstr>Saling Ketergantungan antara Makhluk Hidup dengan Lingkungannya</vt:lpstr>
      <vt:lpstr>KESEIMBANGAN EKOSISTEM</vt:lpstr>
      <vt:lpstr>FAKTOR-FAKTOR YANG DAPAT MEMPENGARUHI EKOSISTEM</vt:lpstr>
      <vt:lpstr>FAKTOR-FAKTOR YANG DAPAT MEMPENGARUHI EKOSISTEM</vt:lpstr>
      <vt:lpstr>FAKTOR-FAKTOR YANG DAPAT MEMPENGARUHI EKOSISTEM</vt:lpstr>
      <vt:lpstr>Faktor-faktor yang Menentukan Sifat Lingkungan Hidup</vt:lpstr>
      <vt:lpstr>PowerPoint Presentation</vt:lpstr>
      <vt:lpstr>MANUSIA DAN LINGKUNGAN</vt:lpstr>
      <vt:lpstr>MANUSIA DAN LINGKUNGAN</vt:lpstr>
      <vt:lpstr>MANUSIA DAN LINGKUNGAN</vt:lpstr>
      <vt:lpstr>MANUSIA DAN LINGKUNGAN</vt:lpstr>
      <vt:lpstr>MANUSIA DAN LINGKUNGAN</vt:lpstr>
      <vt:lpstr>MANUSIA DAN LINGKUNGAN</vt:lpstr>
      <vt:lpstr>KERUSAKAN LINGKUNGAN</vt:lpstr>
      <vt:lpstr>MASALAH LINGKUNGAN</vt:lpstr>
      <vt:lpstr>MASALAH LINGKUNGAN</vt:lpstr>
      <vt:lpstr>MASALAH LINGKUNGAN</vt:lpstr>
      <vt:lpstr>MASALAH LINGKUNGAN</vt:lpstr>
      <vt:lpstr>MASALAH LINGKUNGAN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 DAN ILMU LINGKUNGAN</dc:title>
  <dc:creator>Toshiba-User</dc:creator>
  <cp:lastModifiedBy>Toshiba-User</cp:lastModifiedBy>
  <cp:revision>11</cp:revision>
  <dcterms:created xsi:type="dcterms:W3CDTF">2019-03-19T15:21:58Z</dcterms:created>
  <dcterms:modified xsi:type="dcterms:W3CDTF">2019-03-19T23:38:57Z</dcterms:modified>
</cp:coreProperties>
</file>