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6" r:id="rId12"/>
    <p:sldId id="277" r:id="rId13"/>
    <p:sldId id="265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8" r:id="rId34"/>
    <p:sldId id="299" r:id="rId35"/>
    <p:sldId id="300" r:id="rId36"/>
    <p:sldId id="270" r:id="rId37"/>
    <p:sldId id="271" r:id="rId38"/>
    <p:sldId id="27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69F91-710F-4D98-9E50-FA60A3CD465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70309-87CA-4AF5-9C40-7EFF4C9E6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54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2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2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2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1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0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8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5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DDF92-3BED-44F2-AA2A-FEBFB118E10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1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Organisme" TargetMode="External"/><Relationship Id="rId2" Type="http://schemas.openxmlformats.org/officeDocument/2006/relationships/hyperlink" Target="https://id.wikipedia.org/wiki/Makana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.wikipedia.org/wiki/Jaring-jaring_makana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Ekologi_komunitas" TargetMode="External"/><Relationship Id="rId7" Type="http://schemas.openxmlformats.org/officeDocument/2006/relationships/hyperlink" Target="https://id.wikipedia.org/wiki/Heterotrof" TargetMode="External"/><Relationship Id="rId2" Type="http://schemas.openxmlformats.org/officeDocument/2006/relationships/hyperlink" Target="https://id.wikipedia.org/wiki/Rantai_makan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.wikipedia.org/wiki/Autotrof" TargetMode="External"/><Relationship Id="rId5" Type="http://schemas.openxmlformats.org/officeDocument/2006/relationships/hyperlink" Target="https://id.wikipedia.org/wiki/Tingkat_trofik" TargetMode="External"/><Relationship Id="rId4" Type="http://schemas.openxmlformats.org/officeDocument/2006/relationships/hyperlink" Target="https://id.wikipedia.org/w/index.php?title=Sistem_sumber_daya-konsumen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7975"/>
            <a:ext cx="7772400" cy="1470025"/>
          </a:xfrm>
        </p:spPr>
        <p:txBody>
          <a:bodyPr/>
          <a:lstStyle/>
          <a:p>
            <a:r>
              <a:rPr lang="en-US" b="1" dirty="0" smtClean="0"/>
              <a:t>EKOLOGI DAN ILMU LINGKUNGAN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504" y="3505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DAUR ENERGI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52959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43891" y="60960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MATERI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7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6600"/>
                </a:solidFill>
              </a:rPr>
              <a:t>Daur Biogeokimia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58738" indent="-58738" algn="ctr">
              <a:lnSpc>
                <a:spcPct val="150000"/>
              </a:lnSpc>
              <a:buClr>
                <a:srgbClr val="339933"/>
              </a:buClr>
              <a:buNone/>
            </a:pPr>
            <a:r>
              <a:rPr lang="en-US" dirty="0" err="1" smtClean="0"/>
              <a:t>Daur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/>
              <a:t>perputaran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–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biotik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abiotik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.</a:t>
            </a:r>
          </a:p>
          <a:p>
            <a:pPr marL="58738" indent="-58738" algn="ctr" eaLnBrk="1" hangingPunct="1">
              <a:lnSpc>
                <a:spcPct val="150000"/>
              </a:lnSpc>
              <a:buClr>
                <a:srgbClr val="339933"/>
              </a:buClr>
              <a:buFontTx/>
              <a:buNone/>
            </a:pPr>
            <a:endParaRPr lang="en-US" altLang="en-US" b="1" dirty="0" smtClean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686800" cy="2590800"/>
          </a:xfrm>
          <a:noFill/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600" smtClean="0"/>
              <a:t>Model umum dari daur kimia.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en-US" altLang="en-US" sz="3200" smtClean="0"/>
              <a:t>	Terdapat 4 kelompok utama unsur kimia dan proses-proses yang mengubahnya.</a:t>
            </a:r>
            <a:r>
              <a:rPr lang="en-US" altLang="en-US" smtClean="0"/>
              <a:t>Kelompok utama disifatkan oleh bentuk unsur (organik atau anorganik) dan ketersediaannya bagi mahluk hidup.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46050"/>
            <a:ext cx="8763000" cy="1920875"/>
          </a:xfrm>
          <a:noFill/>
        </p:spPr>
        <p:txBody>
          <a:bodyPr>
            <a:spAutoFit/>
          </a:bodyPr>
          <a:lstStyle/>
          <a:p>
            <a:pPr marL="838200" indent="-838200" algn="just" eaLnBrk="1" hangingPunct="1"/>
            <a:r>
              <a:rPr lang="en-US" altLang="en-US" sz="4000" b="1" smtClean="0">
                <a:solidFill>
                  <a:srgbClr val="339933"/>
                </a:solidFill>
              </a:rPr>
              <a:t>	Proses biologis dan geologis mengubah unsur-unsur kimia dari  bentuk organik dan anorganik</a:t>
            </a:r>
            <a:r>
              <a:rPr lang="en-US" altLang="en-US" sz="4000" smtClean="0"/>
              <a:t> </a:t>
            </a:r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152400" y="2057400"/>
            <a:ext cx="8763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200"/>
              <a:t>Copyright © 2002 Pearson Education, Inc., publishing as Benjamin Cummings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762000" y="609600"/>
            <a:ext cx="6629400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6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Daur Biogeokimia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 smtClean="0"/>
              <a:t>Daur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 smtClean="0"/>
              <a:t>Daur</a:t>
            </a:r>
            <a:r>
              <a:rPr lang="en-US" dirty="0" smtClean="0"/>
              <a:t> Nitrogen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 smtClean="0"/>
              <a:t>Daur</a:t>
            </a:r>
            <a:r>
              <a:rPr lang="en-US" dirty="0" smtClean="0"/>
              <a:t> </a:t>
            </a:r>
            <a:r>
              <a:rPr lang="en-US" dirty="0" err="1" smtClean="0"/>
              <a:t>Fosfor</a:t>
            </a: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 smtClean="0"/>
              <a:t>Daur</a:t>
            </a:r>
            <a:r>
              <a:rPr lang="en-US" dirty="0" smtClean="0"/>
              <a:t> Sulfur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1143000"/>
          </a:xfrm>
          <a:noFill/>
        </p:spPr>
        <p:txBody>
          <a:bodyPr/>
          <a:lstStyle/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mtClean="0"/>
              <a:t>Daur air, bukan daur Biogeokimia, karena perubahan yang terjadi adalah perubahan fisis.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200"/>
              <a:t>Copyright © 2002 Pearson Education, Inc., publishing as Benjamin Cummings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9"/>
          <a:stretch>
            <a:fillRect/>
          </a:stretch>
        </p:blipFill>
        <p:spPr bwMode="auto">
          <a:xfrm>
            <a:off x="755650" y="1219200"/>
            <a:ext cx="76327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54-01-EcosystemDynamic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9434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257800" y="2027238"/>
            <a:ext cx="3733800" cy="1569660"/>
          </a:xfrm>
          <a:noFill/>
        </p:spPr>
        <p:txBody>
          <a:bodyPr>
            <a:spAutoFit/>
          </a:bodyPr>
          <a:lstStyle/>
          <a:p>
            <a:pPr marL="230188" lvl="2" indent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en-US" altLang="en-US" sz="3200" b="1" dirty="0" err="1" smtClean="0"/>
              <a:t>Jejaring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Makanan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Terkait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dengan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Daur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Biogeokimia</a:t>
            </a:r>
            <a:endParaRPr lang="en-US" alt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8279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066800" y="2203450"/>
            <a:ext cx="7543800" cy="4491038"/>
            <a:chOff x="1091" y="1002"/>
            <a:chExt cx="5389" cy="3318"/>
          </a:xfrm>
        </p:grpSpPr>
        <p:pic>
          <p:nvPicPr>
            <p:cNvPr id="13317" name="Picture 3" descr="54-17-CarbonCycle-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" y="1002"/>
              <a:ext cx="5389" cy="3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Rectangle 4"/>
            <p:cNvSpPr>
              <a:spLocks noChangeArrowheads="1"/>
            </p:cNvSpPr>
            <p:nvPr/>
          </p:nvSpPr>
          <p:spPr bwMode="auto">
            <a:xfrm>
              <a:off x="2067" y="1477"/>
              <a:ext cx="4078" cy="2643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3319" name="Text Box 5"/>
            <p:cNvSpPr txBox="1">
              <a:spLocks noChangeArrowheads="1"/>
            </p:cNvSpPr>
            <p:nvPr/>
          </p:nvSpPr>
          <p:spPr bwMode="auto">
            <a:xfrm>
              <a:off x="1131" y="2996"/>
              <a:ext cx="1002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sz="2700">
                  <a:solidFill>
                    <a:srgbClr val="0000FF"/>
                  </a:solidFill>
                  <a:latin typeface="Times New Roman" pitchFamily="18" charset="0"/>
                </a:rPr>
                <a:t>balanced</a:t>
              </a:r>
            </a:p>
          </p:txBody>
        </p:sp>
        <p:sp>
          <p:nvSpPr>
            <p:cNvPr id="13320" name="Line 6"/>
            <p:cNvSpPr>
              <a:spLocks noChangeShapeType="1"/>
            </p:cNvSpPr>
            <p:nvPr/>
          </p:nvSpPr>
          <p:spPr bwMode="auto">
            <a:xfrm>
              <a:off x="1655" y="2918"/>
              <a:ext cx="323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Line 7"/>
            <p:cNvSpPr>
              <a:spLocks noChangeShapeType="1"/>
            </p:cNvSpPr>
            <p:nvPr/>
          </p:nvSpPr>
          <p:spPr bwMode="auto">
            <a:xfrm flipH="1" flipV="1">
              <a:off x="4474" y="2488"/>
              <a:ext cx="1038" cy="1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5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617788" y="152400"/>
            <a:ext cx="4054475" cy="638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6600"/>
                </a:solidFill>
              </a:rPr>
              <a:t>Daur Karbon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538163" y="796925"/>
            <a:ext cx="8377237" cy="13668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1) Kesetimbangan antara fotosintesis dan respirasi sel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2) Secara umum dan alami setimbang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3) Aktifitas manusia meningkatkan kandungan CO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 di atmosfer</a:t>
            </a:r>
          </a:p>
        </p:txBody>
      </p:sp>
    </p:spTree>
    <p:extLst>
      <p:ext uri="{BB962C8B-B14F-4D97-AF65-F5344CB8AC3E}">
        <p14:creationId xmlns:p14="http://schemas.microsoft.com/office/powerpoint/2010/main" val="7548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6200" y="3233738"/>
            <a:ext cx="37338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err="1">
                <a:latin typeface="Times New Roman" pitchFamily="18" charset="0"/>
              </a:rPr>
              <a:t>Akibat</a:t>
            </a:r>
            <a:r>
              <a:rPr lang="en-US" altLang="en-US" sz="2800" dirty="0">
                <a:latin typeface="Times New Roman" pitchFamily="18" charset="0"/>
              </a:rPr>
              <a:t>:</a:t>
            </a:r>
          </a:p>
          <a:p>
            <a:r>
              <a:rPr lang="en-US" altLang="en-US" sz="2400" dirty="0">
                <a:latin typeface="Times New Roman" pitchFamily="18" charset="0"/>
              </a:rPr>
              <a:t>1) </a:t>
            </a:r>
            <a:r>
              <a:rPr lang="en-US" altLang="en-US" sz="2400" dirty="0" err="1">
                <a:latin typeface="Times New Roman" pitchFamily="18" charset="0"/>
              </a:rPr>
              <a:t>Kandungan</a:t>
            </a:r>
            <a:r>
              <a:rPr lang="en-US" altLang="en-US" sz="2400" dirty="0">
                <a:latin typeface="Times New Roman" pitchFamily="18" charset="0"/>
              </a:rPr>
              <a:t> CO</a:t>
            </a:r>
            <a:r>
              <a:rPr lang="en-US" altLang="en-US" sz="2400" baseline="-25000" dirty="0">
                <a:latin typeface="Times New Roman" pitchFamily="18" charset="0"/>
              </a:rPr>
              <a:t>2</a:t>
            </a:r>
            <a:r>
              <a:rPr lang="en-US" altLang="en-US" sz="2400" dirty="0">
                <a:latin typeface="Times New Roman" pitchFamily="18" charset="0"/>
              </a:rPr>
              <a:t> di </a:t>
            </a:r>
            <a:r>
              <a:rPr lang="en-US" altLang="en-US" sz="2400" dirty="0" err="1">
                <a:latin typeface="Times New Roman" pitchFamily="18" charset="0"/>
              </a:rPr>
              <a:t>atmosfer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meningkat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panas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matahari</a:t>
            </a:r>
            <a:r>
              <a:rPr lang="en-US" altLang="en-US" sz="2400" dirty="0">
                <a:latin typeface="Times New Roman" pitchFamily="18" charset="0"/>
              </a:rPr>
              <a:t> yang </a:t>
            </a:r>
            <a:r>
              <a:rPr lang="en-US" altLang="en-US" sz="2400" dirty="0" err="1">
                <a:latin typeface="Times New Roman" pitchFamily="18" charset="0"/>
              </a:rPr>
              <a:t>terjebak</a:t>
            </a:r>
            <a:r>
              <a:rPr lang="en-US" altLang="en-US" sz="2400" dirty="0">
                <a:latin typeface="Times New Roman" pitchFamily="18" charset="0"/>
              </a:rPr>
              <a:t> di </a:t>
            </a:r>
            <a:r>
              <a:rPr lang="en-US" altLang="en-US" sz="2400" dirty="0" err="1">
                <a:latin typeface="Times New Roman" pitchFamily="18" charset="0"/>
              </a:rPr>
              <a:t>atmosfer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meningkat</a:t>
            </a:r>
            <a:r>
              <a:rPr lang="en-US" altLang="en-US" sz="2400" dirty="0">
                <a:latin typeface="Times New Roman" pitchFamily="18" charset="0"/>
              </a:rPr>
              <a:t>.</a:t>
            </a:r>
          </a:p>
          <a:p>
            <a:r>
              <a:rPr lang="en-US" altLang="en-US" sz="2400" dirty="0">
                <a:latin typeface="Times New Roman" pitchFamily="18" charset="0"/>
              </a:rPr>
              <a:t>2) </a:t>
            </a:r>
            <a:r>
              <a:rPr lang="en-US" altLang="en-US" sz="2400" dirty="0" err="1">
                <a:latin typeface="Times New Roman" pitchFamily="18" charset="0"/>
              </a:rPr>
              <a:t>Suhu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meningkat</a:t>
            </a:r>
            <a:r>
              <a:rPr lang="en-US" altLang="en-US" sz="2400" dirty="0">
                <a:latin typeface="Times New Roman" pitchFamily="18" charset="0"/>
              </a:rPr>
              <a:t>.</a:t>
            </a:r>
          </a:p>
        </p:txBody>
      </p:sp>
      <p:pic>
        <p:nvPicPr>
          <p:cNvPr id="14339" name="Picture 3" descr="54-26-IncreasCarbonDiox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53340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6600"/>
                </a:solidFill>
              </a:rPr>
              <a:t>Perubahan pada Daur Karbon: Efek Rumah Kaca (Peningkatan kandungan CO</a:t>
            </a:r>
            <a:r>
              <a:rPr lang="en-US" altLang="en-US" sz="3200" baseline="-25000" smtClean="0">
                <a:solidFill>
                  <a:srgbClr val="006600"/>
                </a:solidFill>
              </a:rPr>
              <a:t>2</a:t>
            </a:r>
            <a:r>
              <a:rPr lang="en-US" altLang="en-US" sz="3200" smtClean="0">
                <a:solidFill>
                  <a:srgbClr val="006600"/>
                </a:solidFill>
              </a:rPr>
              <a:t> atmosfer dan suhu)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76200" y="1341438"/>
            <a:ext cx="3810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err="1">
                <a:latin typeface="Times New Roman" pitchFamily="18" charset="0"/>
              </a:rPr>
              <a:t>Sebab</a:t>
            </a:r>
            <a:r>
              <a:rPr lang="en-US" altLang="en-US" dirty="0">
                <a:latin typeface="Times New Roman" pitchFamily="18" charset="0"/>
              </a:rPr>
              <a:t>: </a:t>
            </a:r>
          </a:p>
          <a:p>
            <a:r>
              <a:rPr lang="en-US" altLang="en-US" sz="2400" dirty="0">
                <a:latin typeface="Times New Roman" pitchFamily="18" charset="0"/>
              </a:rPr>
              <a:t>1) </a:t>
            </a:r>
            <a:r>
              <a:rPr lang="en-US" altLang="en-US" sz="2400" dirty="0" err="1">
                <a:latin typeface="Times New Roman" pitchFamily="18" charset="0"/>
              </a:rPr>
              <a:t>Pembakaran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bahan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bakar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fosil</a:t>
            </a:r>
            <a:endParaRPr lang="en-US" altLang="en-US" sz="2400" dirty="0">
              <a:latin typeface="Times New Roman" pitchFamily="18" charset="0"/>
            </a:endParaRPr>
          </a:p>
          <a:p>
            <a:r>
              <a:rPr lang="en-US" altLang="en-US" sz="2400" dirty="0">
                <a:latin typeface="Times New Roman" pitchFamily="18" charset="0"/>
              </a:rPr>
              <a:t>2) </a:t>
            </a:r>
            <a:r>
              <a:rPr lang="en-US" altLang="en-US" sz="2400" dirty="0" err="1">
                <a:latin typeface="Times New Roman" pitchFamily="18" charset="0"/>
              </a:rPr>
              <a:t>Penebangan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hutan</a:t>
            </a:r>
            <a:endParaRPr lang="en-US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4038600"/>
          </a:xfrm>
          <a:noFill/>
        </p:spPr>
        <p:txBody>
          <a:bodyPr/>
          <a:lstStyle/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200" smtClean="0"/>
              <a:t>Nitrogen memasuki ekosistem melalui 2 jalur alami.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800" smtClean="0"/>
              <a:t>Melalui hujan dan debu nitrogen.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800" smtClean="0"/>
              <a:t>Melalui</a:t>
            </a:r>
            <a:r>
              <a:rPr lang="en-US" altLang="en-US" sz="2800" b="1" smtClean="0"/>
              <a:t> fiksasi nitrogen</a:t>
            </a:r>
            <a:r>
              <a:rPr lang="en-US" altLang="en-US" sz="2800" smtClean="0"/>
              <a:t>, yang dilakukan oleh mikroba prokariotik dengan kemampuan mengubah N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menjadi senyawa yang dapat digunakan untuk mensintesis senyawa organik bernitrogen seperti asam amino.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006600"/>
                </a:solidFill>
              </a:rPr>
              <a:t>Daur Nitrogen</a:t>
            </a:r>
          </a:p>
        </p:txBody>
      </p:sp>
    </p:spTree>
    <p:extLst>
      <p:ext uri="{BB962C8B-B14F-4D97-AF65-F5344CB8AC3E}">
        <p14:creationId xmlns:p14="http://schemas.microsoft.com/office/powerpoint/2010/main" val="7008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4-18-NitrogenCycl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25575"/>
            <a:ext cx="6858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17600" y="228600"/>
            <a:ext cx="6908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>
                <a:solidFill>
                  <a:srgbClr val="006600"/>
                </a:solidFill>
              </a:rPr>
              <a:t>Daur Nitrogen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6113"/>
            <a:ext cx="3124200" cy="2706687"/>
          </a:xfrm>
        </p:spPr>
        <p:txBody>
          <a:bodyPr/>
          <a:lstStyle/>
          <a:p>
            <a:pPr eaLnBrk="1" hangingPunct="1"/>
            <a:r>
              <a:rPr lang="en-US" altLang="en-US" sz="2800" dirty="0" err="1" smtClean="0"/>
              <a:t>Sumber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utama</a:t>
            </a:r>
            <a:r>
              <a:rPr lang="en-US" altLang="en-US" sz="2800" dirty="0" smtClean="0"/>
              <a:t>:</a:t>
            </a:r>
          </a:p>
          <a:p>
            <a:pPr lvl="1" eaLnBrk="1" hangingPunct="1"/>
            <a:r>
              <a:rPr lang="en-US" altLang="en-US" sz="2400" dirty="0" err="1" smtClean="0"/>
              <a:t>atmosfer</a:t>
            </a:r>
            <a:r>
              <a:rPr lang="en-US" altLang="en-US" sz="2400" dirty="0" smtClean="0"/>
              <a:t> (80%)</a:t>
            </a:r>
          </a:p>
          <a:p>
            <a:pPr lvl="1" eaLnBrk="1" hangingPunct="1"/>
            <a:r>
              <a:rPr lang="en-US" altLang="en-US" sz="2400" dirty="0" err="1" smtClean="0"/>
              <a:t>tanaman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err="1" smtClean="0"/>
              <a:t>bahan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organik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tanah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539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Rantai Makanan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828800"/>
            <a:ext cx="8458200" cy="5029200"/>
          </a:xfrm>
          <a:prstGeom prst="rect">
            <a:avLst/>
          </a:prstGeom>
          <a:solidFill>
            <a:srgbClr val="EEECE1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/>
              <a:t>Rantai</a:t>
            </a:r>
            <a:r>
              <a:rPr lang="en-US" sz="2800" b="1" dirty="0"/>
              <a:t> </a:t>
            </a:r>
            <a:r>
              <a:rPr lang="en-US" sz="2800" b="1" dirty="0" err="1"/>
              <a:t>makanan</a:t>
            </a:r>
            <a:r>
              <a:rPr lang="en-US" sz="2800" dirty="0"/>
              <a:t> 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perpindahan</a:t>
            </a:r>
            <a:r>
              <a:rPr lang="en-US" sz="2800" dirty="0"/>
              <a:t> </a:t>
            </a:r>
            <a:r>
              <a:rPr lang="en-US" sz="2800" dirty="0" err="1"/>
              <a:t>energi</a:t>
            </a:r>
            <a:r>
              <a:rPr lang="en-US" sz="2800" dirty="0"/>
              <a:t> </a:t>
            </a:r>
            <a:r>
              <a:rPr lang="en-US" sz="2800" dirty="0" err="1">
                <a:hlinkClick r:id="rId2" tooltip="Makanan"/>
              </a:rPr>
              <a:t>makanan</a:t>
            </a:r>
            <a:r>
              <a:rPr lang="en-US" sz="2800" dirty="0"/>
              <a:t> 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tumbuhan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seri</a:t>
            </a:r>
            <a:r>
              <a:rPr lang="en-US" sz="2800" dirty="0"/>
              <a:t> </a:t>
            </a:r>
            <a:r>
              <a:rPr lang="en-US" sz="2800" dirty="0" err="1">
                <a:hlinkClick r:id="rId3" tooltip="Organisme"/>
              </a:rPr>
              <a:t>organisme</a:t>
            </a:r>
            <a:r>
              <a:rPr lang="en-US" sz="2800" dirty="0"/>
              <a:t> 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jenjang</a:t>
            </a:r>
            <a:r>
              <a:rPr lang="en-US" sz="2800" dirty="0"/>
              <a:t> </a:t>
            </a:r>
            <a:r>
              <a:rPr lang="en-US" sz="2800" dirty="0" err="1"/>
              <a:t>makan</a:t>
            </a:r>
            <a:r>
              <a:rPr lang="en-US" sz="2800" dirty="0"/>
              <a:t>. </a:t>
            </a:r>
            <a:r>
              <a:rPr lang="en-US" sz="2800" dirty="0" err="1"/>
              <a:t>Rantai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 </a:t>
            </a:r>
            <a:r>
              <a:rPr lang="en-US" sz="2800" dirty="0" err="1">
                <a:hlinkClick r:id="rId4" tooltip="Jaring-jaring makanan"/>
              </a:rPr>
              <a:t>jaring-jaring</a:t>
            </a:r>
            <a:r>
              <a:rPr lang="en-US" sz="2800" dirty="0">
                <a:hlinkClick r:id="rId4" tooltip="Jaring-jaring makanan"/>
              </a:rPr>
              <a:t> </a:t>
            </a:r>
            <a:r>
              <a:rPr lang="en-US" sz="2800" dirty="0" err="1">
                <a:hlinkClick r:id="rId4" tooltip="Jaring-jaring makanan"/>
              </a:rPr>
              <a:t>makanan</a:t>
            </a:r>
            <a:r>
              <a:rPr lang="en-US" sz="2800" dirty="0"/>
              <a:t>, di </a:t>
            </a:r>
            <a:r>
              <a:rPr lang="en-US" sz="2800" dirty="0" err="1"/>
              <a:t>mana</a:t>
            </a:r>
            <a:r>
              <a:rPr lang="en-US" sz="2800" dirty="0"/>
              <a:t> </a:t>
            </a:r>
            <a:r>
              <a:rPr lang="en-US" sz="2800" dirty="0" err="1"/>
              <a:t>rantai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bergerak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linear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produsen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konsumen</a:t>
            </a:r>
            <a:r>
              <a:rPr lang="en-US" sz="2800" dirty="0"/>
              <a:t> </a:t>
            </a:r>
            <a:r>
              <a:rPr lang="en-US" sz="2800" dirty="0" err="1"/>
              <a:t>teratas</a:t>
            </a:r>
            <a:r>
              <a:rPr lang="en-US" sz="2800" dirty="0"/>
              <a:t>. </a:t>
            </a:r>
            <a:r>
              <a:rPr lang="en-US" sz="2800" dirty="0" err="1"/>
              <a:t>Panjang</a:t>
            </a:r>
            <a:r>
              <a:rPr lang="en-US" sz="2800" dirty="0"/>
              <a:t> </a:t>
            </a:r>
            <a:r>
              <a:rPr lang="en-US" sz="2800" dirty="0" err="1"/>
              <a:t>rantai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ditentukan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seberapa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yang </a:t>
            </a:r>
            <a:r>
              <a:rPr lang="en-US" sz="2800" dirty="0" err="1"/>
              <a:t>menghubungkan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tingkatan</a:t>
            </a:r>
            <a:r>
              <a:rPr lang="en-US" sz="2800" dirty="0"/>
              <a:t> </a:t>
            </a:r>
            <a:r>
              <a:rPr lang="en-US" sz="2800" dirty="0" err="1"/>
              <a:t>trofik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191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01700"/>
            <a:ext cx="8686800" cy="5176802"/>
          </a:xfrm>
          <a:noFill/>
        </p:spPr>
        <p:txBody>
          <a:bodyPr>
            <a:spAutoFit/>
          </a:bodyPr>
          <a:lstStyle/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200" dirty="0" err="1" smtClean="0"/>
              <a:t>Industri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pupuk</a:t>
            </a:r>
            <a:r>
              <a:rPr lang="en-US" altLang="en-US" sz="3200" dirty="0" smtClean="0"/>
              <a:t> nitrogen </a:t>
            </a:r>
            <a:r>
              <a:rPr lang="en-US" altLang="en-US" sz="3200" dirty="0" err="1" smtClean="0"/>
              <a:t>kimiawi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menyumbang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pada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daur</a:t>
            </a:r>
            <a:r>
              <a:rPr lang="en-US" altLang="en-US" sz="3200" dirty="0" smtClean="0"/>
              <a:t> nitrogen di </a:t>
            </a:r>
            <a:r>
              <a:rPr lang="en-US" altLang="en-US" sz="3200" dirty="0" err="1" smtClean="0"/>
              <a:t>alam</a:t>
            </a:r>
            <a:r>
              <a:rPr lang="en-US" altLang="en-US" sz="3200" dirty="0" smtClean="0"/>
              <a:t>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200" dirty="0" err="1" smtClean="0"/>
              <a:t>Hasil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dari</a:t>
            </a:r>
            <a:r>
              <a:rPr lang="en-US" altLang="en-US" sz="3200" dirty="0" smtClean="0"/>
              <a:t> </a:t>
            </a:r>
            <a:r>
              <a:rPr lang="en-US" altLang="en-US" sz="3200" b="1" dirty="0" err="1" smtClean="0"/>
              <a:t>fiksasi</a:t>
            </a:r>
            <a:r>
              <a:rPr lang="en-US" altLang="en-US" sz="3200" dirty="0" smtClean="0"/>
              <a:t> </a:t>
            </a:r>
            <a:r>
              <a:rPr lang="en-US" altLang="en-US" sz="3200" b="1" dirty="0" smtClean="0"/>
              <a:t>nitrogen </a:t>
            </a:r>
            <a:r>
              <a:rPr lang="en-US" altLang="en-US" sz="3200" dirty="0" err="1" smtClean="0"/>
              <a:t>adalah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amonia</a:t>
            </a:r>
            <a:r>
              <a:rPr lang="en-US" altLang="en-US" sz="3200" dirty="0" smtClean="0"/>
              <a:t>, yang di </a:t>
            </a:r>
            <a:r>
              <a:rPr lang="en-US" altLang="en-US" sz="3200" dirty="0" err="1" smtClean="0"/>
              <a:t>dalam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tanah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akan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berubah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menjadi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amonium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setelah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mengalami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penambahan</a:t>
            </a:r>
            <a:r>
              <a:rPr lang="en-US" altLang="en-US" sz="3200" dirty="0" smtClean="0"/>
              <a:t> ion H </a:t>
            </a:r>
            <a:r>
              <a:rPr lang="en-US" altLang="en-US" sz="3200" baseline="30000" dirty="0" smtClean="0"/>
              <a:t>+</a:t>
            </a:r>
            <a:r>
              <a:rPr lang="en-US" altLang="en-US" sz="3200" dirty="0" smtClean="0"/>
              <a:t> (</a:t>
            </a:r>
            <a:r>
              <a:rPr lang="en-US" altLang="en-US" sz="3200" b="1" dirty="0" err="1" smtClean="0"/>
              <a:t>amonifikasi</a:t>
            </a:r>
            <a:r>
              <a:rPr lang="en-US" altLang="en-US" sz="3200" dirty="0" smtClean="0"/>
              <a:t>), yang </a:t>
            </a:r>
            <a:r>
              <a:rPr lang="en-US" altLang="en-US" sz="3200" dirty="0" err="1" smtClean="0"/>
              <a:t>dapat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digunakan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oleh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tanaman</a:t>
            </a:r>
            <a:r>
              <a:rPr lang="en-US" altLang="en-US" sz="3200" dirty="0" smtClean="0"/>
              <a:t>.</a:t>
            </a:r>
          </a:p>
          <a:p>
            <a:pPr marL="1085850" lvl="2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dirty="0" err="1" smtClean="0"/>
              <a:t>Beberapa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bakteri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aerob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mengoksidasi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amonium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menjadi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nitrat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melalui</a:t>
            </a:r>
            <a:r>
              <a:rPr lang="en-US" altLang="en-US" dirty="0" smtClean="0"/>
              <a:t> proses yang </a:t>
            </a:r>
            <a:r>
              <a:rPr lang="en-US" altLang="en-US" dirty="0" err="1" smtClean="0"/>
              <a:t>disebut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nitrifikasi</a:t>
            </a:r>
            <a:r>
              <a:rPr lang="en-US" altLang="en-US" dirty="0" smtClean="0"/>
              <a:t>.</a:t>
            </a:r>
          </a:p>
          <a:p>
            <a:pPr marL="1085850" lvl="2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dirty="0" err="1" smtClean="0"/>
              <a:t>Nitrat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juga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digunakan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oleh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tanaman</a:t>
            </a:r>
            <a:r>
              <a:rPr lang="en-US" altLang="en-US" dirty="0" smtClean="0"/>
              <a:t>.</a:t>
            </a:r>
          </a:p>
          <a:p>
            <a:pPr marL="1085850" lvl="2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dirty="0" err="1" smtClean="0"/>
              <a:t>Beberapa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bakteri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menggunakan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oksigen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nitrat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melepaskan</a:t>
            </a:r>
            <a:r>
              <a:rPr lang="en-US" altLang="en-US" dirty="0" smtClean="0"/>
              <a:t> N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udara</a:t>
            </a:r>
            <a:r>
              <a:rPr lang="en-US" altLang="en-US" dirty="0" smtClean="0"/>
              <a:t> (</a:t>
            </a:r>
            <a:r>
              <a:rPr lang="en-US" altLang="en-US" b="1" dirty="0" err="1" smtClean="0"/>
              <a:t>denitrifikasi</a:t>
            </a:r>
            <a:r>
              <a:rPr lang="en-US" alt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71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Daur Oksigen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334000"/>
          </a:xfrm>
        </p:spPr>
        <p:txBody>
          <a:bodyPr>
            <a:noAutofit/>
          </a:bodyPr>
          <a:lstStyle/>
          <a:p>
            <a:r>
              <a:rPr lang="en-US" altLang="en-US" sz="2400" dirty="0" err="1" smtClean="0"/>
              <a:t>Siklus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oksigen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ditampilkan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pada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Gambar</a:t>
            </a:r>
            <a:r>
              <a:rPr lang="en-US" altLang="en-US" sz="2400" dirty="0" smtClean="0"/>
              <a:t> 6.5. </a:t>
            </a:r>
            <a:r>
              <a:rPr lang="en-US" altLang="en-US" sz="2400" dirty="0" err="1" smtClean="0"/>
              <a:t>Siklus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ini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menggambarkan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pertukaran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dari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oksigen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antara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bentuk</a:t>
            </a:r>
            <a:r>
              <a:rPr lang="en-US" altLang="en-US" sz="2400" dirty="0" smtClean="0"/>
              <a:t> gas O2 </a:t>
            </a:r>
            <a:r>
              <a:rPr lang="en-US" altLang="en-US" sz="2400" dirty="0" err="1" smtClean="0"/>
              <a:t>yg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terdapat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dengan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jumlah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besar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atmosfer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oksigen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yg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terikat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secara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kimia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CO2, H2O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bahan-bahan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organik</a:t>
            </a:r>
            <a:r>
              <a:rPr lang="en-US" altLang="en-US" sz="2400" dirty="0" smtClean="0"/>
              <a:t>.</a:t>
            </a:r>
          </a:p>
          <a:p>
            <a:r>
              <a:rPr lang="en-US" altLang="en-US" sz="2400" dirty="0" err="1" smtClean="0"/>
              <a:t>Siklus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ini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berkaitan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sangat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erat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dgn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siklus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unsur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lainnya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terutama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dgn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siklus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karbon</a:t>
            </a:r>
            <a:r>
              <a:rPr lang="en-US" altLang="en-US" sz="2400" dirty="0" smtClean="0"/>
              <a:t>. </a:t>
            </a:r>
            <a:r>
              <a:rPr lang="en-US" altLang="en-US" sz="2400" dirty="0" err="1" smtClean="0"/>
              <a:t>Unsur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oksigen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menjadi</a:t>
            </a:r>
            <a:r>
              <a:rPr lang="en-US" altLang="en-US" sz="2400" dirty="0" smtClean="0"/>
              <a:t> yang </a:t>
            </a:r>
            <a:r>
              <a:rPr lang="en-US" altLang="en-US" sz="2400" dirty="0" err="1" smtClean="0"/>
              <a:t>terikat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secara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kimia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melalui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berbagai</a:t>
            </a:r>
            <a:r>
              <a:rPr lang="en-US" altLang="en-US" sz="2400" dirty="0" smtClean="0"/>
              <a:t> proses </a:t>
            </a:r>
            <a:r>
              <a:rPr lang="en-US" altLang="en-US" sz="2400" dirty="0" err="1" smtClean="0"/>
              <a:t>yg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menghasilkan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energi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terutama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pada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perubahan&amp;proses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metabolik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organisme</a:t>
            </a:r>
            <a:r>
              <a:rPr lang="en-US" altLang="en-US" sz="2400" dirty="0" smtClean="0"/>
              <a:t>. </a:t>
            </a:r>
            <a:r>
              <a:rPr lang="en-US" altLang="en-US" sz="2400" dirty="0" err="1" smtClean="0"/>
              <a:t>Oksigen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dilepaskan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dari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reaksi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fotosintesis</a:t>
            </a:r>
            <a:r>
              <a:rPr lang="en-US" altLang="en-US" sz="2400" dirty="0" smtClean="0"/>
              <a:t> . </a:t>
            </a:r>
            <a:r>
              <a:rPr lang="en-US" altLang="en-US" sz="2400" dirty="0" err="1" smtClean="0"/>
              <a:t>Unsur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ini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cepat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bersenyawa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membentuk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oksida-oksida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seperti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dgn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karbon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respirasi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aerobik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atau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dengan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karbon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hidrogen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perubahan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bahan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bakar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fosil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seperti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dengan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metana</a:t>
            </a:r>
            <a:r>
              <a:rPr lang="en-US" altLang="en-US" sz="2400" dirty="0" smtClean="0"/>
              <a:t>.</a:t>
            </a:r>
          </a:p>
          <a:p>
            <a:pPr>
              <a:buFontTx/>
              <a:buNone/>
            </a:pPr>
            <a:r>
              <a:rPr lang="en-US" altLang="en-US" sz="2400" dirty="0" smtClean="0"/>
              <a:t>	CH4 + 2 O2 → CO2 + H2O</a:t>
            </a:r>
          </a:p>
        </p:txBody>
      </p:sp>
    </p:spTree>
    <p:extLst>
      <p:ext uri="{BB962C8B-B14F-4D97-AF65-F5344CB8AC3E}">
        <p14:creationId xmlns:p14="http://schemas.microsoft.com/office/powerpoint/2010/main" val="32918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>
            <a:noAutofit/>
          </a:bodyPr>
          <a:lstStyle/>
          <a:p>
            <a:r>
              <a:rPr lang="en-US" altLang="en-US" sz="2700" dirty="0" err="1" smtClean="0"/>
              <a:t>Suatu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aspek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yg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sangat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penting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dari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siklus</a:t>
            </a:r>
            <a:r>
              <a:rPr lang="en-US" altLang="en-US" sz="2700" dirty="0" smtClean="0"/>
              <a:t> di </a:t>
            </a:r>
            <a:r>
              <a:rPr lang="en-US" altLang="en-US" sz="2700" dirty="0" err="1" smtClean="0"/>
              <a:t>statosfer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yaitu</a:t>
            </a:r>
            <a:r>
              <a:rPr lang="en-US" altLang="en-US" sz="2700" dirty="0" smtClean="0"/>
              <a:t> proses </a:t>
            </a:r>
            <a:r>
              <a:rPr lang="en-US" altLang="en-US" sz="2700" dirty="0" err="1" smtClean="0"/>
              <a:t>pembentukan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ozon</a:t>
            </a:r>
            <a:r>
              <a:rPr lang="en-US" altLang="en-US" sz="2700" dirty="0" smtClean="0"/>
              <a:t>. </a:t>
            </a:r>
            <a:r>
              <a:rPr lang="en-US" altLang="en-US" sz="2700" dirty="0" err="1" smtClean="0"/>
              <a:t>Ozon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membentuk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lapisan</a:t>
            </a:r>
            <a:r>
              <a:rPr lang="en-US" altLang="en-US" sz="2700" dirty="0" smtClean="0"/>
              <a:t> tipis di </a:t>
            </a:r>
            <a:r>
              <a:rPr lang="en-US" altLang="en-US" sz="2700" dirty="0" err="1" smtClean="0"/>
              <a:t>statosfer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yg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berfungsi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sbg</a:t>
            </a:r>
            <a:r>
              <a:rPr lang="en-US" altLang="en-US" sz="2700" dirty="0" smtClean="0"/>
              <a:t> filter </a:t>
            </a:r>
            <a:r>
              <a:rPr lang="en-US" altLang="en-US" sz="2700" dirty="0" err="1" smtClean="0"/>
              <a:t>dari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radiasi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ultravilet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shg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dapat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menjaga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kehidupan</a:t>
            </a:r>
            <a:r>
              <a:rPr lang="en-US" altLang="en-US" sz="2700" dirty="0" smtClean="0"/>
              <a:t> di </a:t>
            </a:r>
            <a:r>
              <a:rPr lang="en-US" altLang="en-US" sz="2700" dirty="0" err="1" smtClean="0"/>
              <a:t>bumi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dari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kerusakan</a:t>
            </a:r>
            <a:r>
              <a:rPr lang="en-US" altLang="en-US" sz="2700" dirty="0" smtClean="0"/>
              <a:t>/</a:t>
            </a:r>
            <a:r>
              <a:rPr lang="en-US" altLang="en-US" sz="2700" dirty="0" err="1" smtClean="0"/>
              <a:t>kehancuran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yg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disebabkan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radiasi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tersebut</a:t>
            </a:r>
            <a:r>
              <a:rPr lang="en-US" altLang="en-US" sz="2700" dirty="0" smtClean="0"/>
              <a:t>.</a:t>
            </a:r>
          </a:p>
          <a:p>
            <a:r>
              <a:rPr lang="en-US" altLang="en-US" sz="2700" dirty="0" err="1" smtClean="0"/>
              <a:t>Siklus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oksigen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disempurnkan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atau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diakhiri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ketika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unsur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oksigen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masuk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kembali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ke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atmosfer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dalam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bentuk</a:t>
            </a:r>
            <a:r>
              <a:rPr lang="en-US" altLang="en-US" sz="2700" dirty="0" smtClean="0"/>
              <a:t> gas, </a:t>
            </a:r>
            <a:r>
              <a:rPr lang="en-US" altLang="en-US" sz="2700" dirty="0" err="1" smtClean="0"/>
              <a:t>yaitu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melalui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fotosintesis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yg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dilakukan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oleh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tumbuhan</a:t>
            </a:r>
            <a:r>
              <a:rPr lang="en-US" altLang="en-US" sz="2700" dirty="0" smtClean="0"/>
              <a:t>.</a:t>
            </a:r>
          </a:p>
          <a:p>
            <a:r>
              <a:rPr lang="en-US" altLang="en-US" sz="2700" dirty="0" err="1" smtClean="0"/>
              <a:t>Siklus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hidrogen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tidak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dibuat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tersendiri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karena</a:t>
            </a:r>
            <a:r>
              <a:rPr lang="en-US" altLang="en-US" sz="2700" dirty="0" smtClean="0"/>
              <a:t> di </a:t>
            </a:r>
            <a:r>
              <a:rPr lang="en-US" altLang="en-US" sz="2700" dirty="0" err="1" smtClean="0"/>
              <a:t>alam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ini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hidrogen</a:t>
            </a:r>
            <a:r>
              <a:rPr lang="en-US" altLang="en-US" sz="2700" dirty="0" smtClean="0"/>
              <a:t> paling </a:t>
            </a:r>
            <a:r>
              <a:rPr lang="en-US" altLang="en-US" sz="2700" dirty="0" err="1" smtClean="0"/>
              <a:t>banyak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terlihat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dalam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bentuk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senyawa</a:t>
            </a:r>
            <a:r>
              <a:rPr lang="en-US" altLang="en-US" sz="2700" dirty="0" smtClean="0"/>
              <a:t> air.</a:t>
            </a:r>
          </a:p>
        </p:txBody>
      </p:sp>
    </p:spTree>
    <p:extLst>
      <p:ext uri="{BB962C8B-B14F-4D97-AF65-F5344CB8AC3E}">
        <p14:creationId xmlns:p14="http://schemas.microsoft.com/office/powerpoint/2010/main" val="32103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en-US" sz="3200" smtClean="0"/>
              <a:t>Daur Belerang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486400"/>
          </a:xfrm>
        </p:spPr>
        <p:txBody>
          <a:bodyPr>
            <a:normAutofit lnSpcReduction="10000"/>
          </a:bodyPr>
          <a:lstStyle/>
          <a:p>
            <a:r>
              <a:rPr lang="en-US" altLang="en-US" sz="2200" dirty="0" err="1" smtClean="0"/>
              <a:t>Pada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Gambar</a:t>
            </a:r>
            <a:r>
              <a:rPr lang="en-US" altLang="en-US" sz="2200" dirty="0" smtClean="0"/>
              <a:t> 6.6, </a:t>
            </a:r>
            <a:r>
              <a:rPr lang="en-US" altLang="en-US" sz="2200" dirty="0" err="1" smtClean="0"/>
              <a:t>siklus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belerang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relatif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kompleks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dimana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melibatkan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berbagai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macamgas</a:t>
            </a:r>
            <a:r>
              <a:rPr lang="en-US" altLang="en-US" sz="2200" dirty="0" smtClean="0"/>
              <a:t>, mineral-mineral yang </a:t>
            </a:r>
            <a:r>
              <a:rPr lang="en-US" altLang="en-US" sz="2200" dirty="0" err="1" smtClean="0"/>
              <a:t>sukar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larut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beberapa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spesi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lainnya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dalam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larutan</a:t>
            </a:r>
            <a:r>
              <a:rPr lang="en-US" altLang="en-US" sz="2200" dirty="0" smtClean="0"/>
              <a:t>. </a:t>
            </a:r>
            <a:r>
              <a:rPr lang="en-US" altLang="en-US" sz="2200" dirty="0" err="1" smtClean="0"/>
              <a:t>Siklus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ini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berkaitan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dengan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siklus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oksigen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dimana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belerang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bergabung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dengan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oksigen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membentuk</a:t>
            </a:r>
            <a:r>
              <a:rPr lang="en-US" altLang="en-US" sz="2200" dirty="0" smtClean="0"/>
              <a:t> gas </a:t>
            </a:r>
            <a:r>
              <a:rPr lang="en-US" altLang="en-US" sz="2200" dirty="0" err="1" smtClean="0"/>
              <a:t>belerang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oksida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sebagai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bahan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pencemar</a:t>
            </a:r>
            <a:r>
              <a:rPr lang="en-US" altLang="en-US" sz="2200" dirty="0" smtClean="0"/>
              <a:t> air. </a:t>
            </a:r>
            <a:r>
              <a:rPr lang="en-US" altLang="en-US" sz="2200" dirty="0" err="1" smtClean="0"/>
              <a:t>Diantara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spesi-spesi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yg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signifikan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terlihat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dalam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siklus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ini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adalah</a:t>
            </a:r>
            <a:r>
              <a:rPr lang="en-US" altLang="en-US" sz="2200" dirty="0" smtClean="0"/>
              <a:t> gas </a:t>
            </a:r>
            <a:r>
              <a:rPr lang="en-US" altLang="en-US" sz="2200" dirty="0" err="1" smtClean="0"/>
              <a:t>hidrogen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sulfida</a:t>
            </a:r>
            <a:r>
              <a:rPr lang="en-US" altLang="en-US" sz="2200" dirty="0" smtClean="0"/>
              <a:t>, mineral-mineral </a:t>
            </a:r>
            <a:r>
              <a:rPr lang="en-US" altLang="en-US" sz="2200" dirty="0" err="1" smtClean="0"/>
              <a:t>sulfida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seperti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PbS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asam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sulfat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belerang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oksida</a:t>
            </a:r>
            <a:r>
              <a:rPr lang="en-US" altLang="en-US" sz="2200" dirty="0" smtClean="0"/>
              <a:t> , </a:t>
            </a:r>
            <a:r>
              <a:rPr lang="en-US" altLang="en-US" sz="2200" dirty="0" err="1" smtClean="0"/>
              <a:t>komponen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utama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dari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hujan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asam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belerang</a:t>
            </a:r>
            <a:r>
              <a:rPr lang="en-US" altLang="en-US" sz="2200" dirty="0" smtClean="0"/>
              <a:t> yang </a:t>
            </a:r>
            <a:r>
              <a:rPr lang="en-US" altLang="en-US" sz="2200" dirty="0" err="1" smtClean="0"/>
              <a:t>terikat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dalam</a:t>
            </a:r>
            <a:r>
              <a:rPr lang="en-US" altLang="en-US" sz="2200" dirty="0" smtClean="0"/>
              <a:t> protein.</a:t>
            </a:r>
          </a:p>
          <a:p>
            <a:r>
              <a:rPr lang="en-US" altLang="en-US" sz="2200" dirty="0" err="1" smtClean="0"/>
              <a:t>Yg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merupakan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bagian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dari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siklus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belerang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yg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sangat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penting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adalah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adanya</a:t>
            </a:r>
            <a:r>
              <a:rPr lang="en-US" altLang="en-US" sz="2200" dirty="0" smtClean="0"/>
              <a:t> gas SO2, </a:t>
            </a:r>
            <a:r>
              <a:rPr lang="en-US" altLang="en-US" sz="2200" dirty="0" err="1" smtClean="0"/>
              <a:t>sebagai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bahan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pencemar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H2SO4 </a:t>
            </a:r>
            <a:r>
              <a:rPr lang="en-US" altLang="en-US" sz="2200" dirty="0" err="1" smtClean="0"/>
              <a:t>dalam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atmosfer</a:t>
            </a:r>
            <a:r>
              <a:rPr lang="en-US" altLang="en-US" sz="2200" dirty="0" smtClean="0"/>
              <a:t>. Gas SO2 </a:t>
            </a:r>
            <a:r>
              <a:rPr lang="en-US" altLang="en-US" sz="2200" dirty="0" err="1" smtClean="0"/>
              <a:t>dikeluarkan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dari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pembakaran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bahan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bakar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fosil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yg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mengandung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belerang</a:t>
            </a:r>
            <a:r>
              <a:rPr lang="en-US" altLang="en-US" sz="2200" dirty="0" smtClean="0"/>
              <a:t>. </a:t>
            </a:r>
            <a:r>
              <a:rPr lang="en-US" altLang="en-US" sz="2200" dirty="0" err="1" smtClean="0"/>
              <a:t>Efek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utama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dari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belerang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dioksida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dalam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atmosfer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adalah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kecenderungan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untuk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teroksidasi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menghasilkan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asam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sulfat</a:t>
            </a:r>
            <a:r>
              <a:rPr lang="en-US" altLang="en-US" sz="2200" dirty="0" smtClean="0"/>
              <a:t>. </a:t>
            </a:r>
            <a:r>
              <a:rPr lang="en-US" altLang="en-US" sz="2200" dirty="0" err="1" smtClean="0"/>
              <a:t>Asam</a:t>
            </a:r>
            <a:r>
              <a:rPr lang="en-US" altLang="en-US" sz="2200" dirty="0" smtClean="0"/>
              <a:t>  </a:t>
            </a:r>
            <a:r>
              <a:rPr lang="en-US" altLang="en-US" sz="2200" dirty="0" err="1" smtClean="0"/>
              <a:t>ini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dapat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menyebabkan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hujan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asam</a:t>
            </a:r>
            <a:r>
              <a:rPr lang="en-US" altLang="en-US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46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3797963"/>
          </a:xfrm>
          <a:noFill/>
        </p:spPr>
        <p:txBody>
          <a:bodyPr>
            <a:spAutoFit/>
          </a:bodyPr>
          <a:lstStyle/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dirty="0" err="1" smtClean="0"/>
              <a:t>Organisme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membutuhkan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fosfor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banyak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hal</a:t>
            </a:r>
            <a:r>
              <a:rPr lang="en-US" altLang="en-US" dirty="0" smtClean="0"/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dirty="0" err="1" smtClean="0"/>
              <a:t>Daur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fosfor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lebih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sederhana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daur-daur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lainnya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karena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daur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fosfor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melibatkan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atmosfer</a:t>
            </a:r>
            <a:r>
              <a:rPr lang="en-US" altLang="en-US" dirty="0" smtClean="0"/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800" dirty="0" err="1" smtClean="0"/>
              <a:t>Fosfor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bentuk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fosfat</a:t>
            </a:r>
            <a:r>
              <a:rPr lang="en-US" altLang="en-US" sz="2800" dirty="0" smtClean="0"/>
              <a:t>, yang </a:t>
            </a:r>
            <a:r>
              <a:rPr lang="en-US" altLang="en-US" sz="2800" dirty="0" err="1" smtClean="0"/>
              <a:t>diserap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tanaman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untuk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sintesis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senyawa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organik</a:t>
            </a:r>
            <a:r>
              <a:rPr lang="en-US" altLang="en-US" sz="2800" dirty="0" smtClean="0"/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dirty="0" smtClean="0"/>
              <a:t>Humus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partikel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tanah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mengikat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fosfat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hal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menyebabkan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daur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fosfat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bersifat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lokal</a:t>
            </a:r>
            <a:r>
              <a:rPr lang="en-US" altLang="en-US" dirty="0" smtClean="0"/>
              <a:t>.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200"/>
              <a:t>Copyright © 2002 Pearson Education, Inc., publishing as Benjamin Cummings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006600"/>
                </a:solidFill>
              </a:rPr>
              <a:t>Daur Fosfor</a:t>
            </a:r>
          </a:p>
        </p:txBody>
      </p:sp>
    </p:spTree>
    <p:extLst>
      <p:ext uri="{BB962C8B-B14F-4D97-AF65-F5344CB8AC3E}">
        <p14:creationId xmlns:p14="http://schemas.microsoft.com/office/powerpoint/2010/main" val="28393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54-19-PhosphorusCycl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1495425"/>
            <a:ext cx="6100762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48200" y="1608138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6908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>
                <a:solidFill>
                  <a:srgbClr val="006600"/>
                </a:solidFill>
              </a:rPr>
              <a:t>Daur Fosfor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762000"/>
            <a:ext cx="3352800" cy="2743200"/>
          </a:xfrm>
        </p:spPr>
        <p:txBody>
          <a:bodyPr/>
          <a:lstStyle/>
          <a:p>
            <a:pPr eaLnBrk="1" hangingPunct="1"/>
            <a:r>
              <a:rPr lang="en-US" altLang="en-US" sz="2800" b="1" dirty="0" err="1" smtClean="0">
                <a:solidFill>
                  <a:srgbClr val="006600"/>
                </a:solidFill>
              </a:rPr>
              <a:t>Sumber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utama</a:t>
            </a:r>
            <a:endParaRPr lang="en-US" altLang="en-US" sz="2800" b="1" dirty="0" smtClean="0">
              <a:solidFill>
                <a:srgbClr val="006600"/>
              </a:solidFill>
            </a:endParaRPr>
          </a:p>
          <a:p>
            <a:pPr lvl="1" eaLnBrk="1" hangingPunct="1"/>
            <a:r>
              <a:rPr lang="en-US" altLang="en-US" sz="2400" b="1" dirty="0" err="1" smtClean="0">
                <a:solidFill>
                  <a:srgbClr val="006600"/>
                </a:solidFill>
              </a:rPr>
              <a:t>batuan</a:t>
            </a:r>
            <a:endParaRPr lang="en-US" altLang="en-US" sz="2400" b="1" dirty="0" smtClean="0">
              <a:solidFill>
                <a:srgbClr val="006600"/>
              </a:solidFill>
            </a:endParaRPr>
          </a:p>
          <a:p>
            <a:pPr lvl="1" eaLnBrk="1" hangingPunct="1"/>
            <a:r>
              <a:rPr lang="en-US" altLang="en-US" sz="2400" b="1" dirty="0" err="1" smtClean="0">
                <a:solidFill>
                  <a:srgbClr val="006600"/>
                </a:solidFill>
              </a:rPr>
              <a:t>Bahan</a:t>
            </a:r>
            <a:r>
              <a:rPr lang="en-US" altLang="en-US" sz="24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</a:rPr>
              <a:t>organik</a:t>
            </a:r>
            <a:r>
              <a:rPr lang="en-US" altLang="en-US" sz="24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</a:rPr>
              <a:t>tanah</a:t>
            </a:r>
            <a:endParaRPr lang="en-US" altLang="en-US" sz="2400" b="1" dirty="0" smtClean="0">
              <a:solidFill>
                <a:srgbClr val="006600"/>
              </a:solidFill>
            </a:endParaRPr>
          </a:p>
          <a:p>
            <a:pPr lvl="1" eaLnBrk="1" hangingPunct="1"/>
            <a:r>
              <a:rPr lang="en-US" altLang="en-US" sz="2400" b="1" dirty="0" err="1" smtClean="0">
                <a:solidFill>
                  <a:srgbClr val="006600"/>
                </a:solidFill>
              </a:rPr>
              <a:t>tanaman</a:t>
            </a:r>
            <a:endParaRPr lang="en-US" altLang="en-US" sz="2400" b="1" dirty="0" smtClean="0">
              <a:solidFill>
                <a:srgbClr val="006600"/>
              </a:solidFill>
            </a:endParaRPr>
          </a:p>
          <a:p>
            <a:pPr lvl="1" eaLnBrk="1" hangingPunct="1"/>
            <a:r>
              <a:rPr lang="en-US" altLang="en-US" sz="2400" b="1" dirty="0" smtClean="0">
                <a:solidFill>
                  <a:srgbClr val="006600"/>
                </a:solidFill>
              </a:rPr>
              <a:t>PO</a:t>
            </a:r>
            <a:r>
              <a:rPr lang="en-US" altLang="en-US" sz="2400" b="1" baseline="-25000" dirty="0" smtClean="0">
                <a:solidFill>
                  <a:srgbClr val="006600"/>
                </a:solidFill>
              </a:rPr>
              <a:t>4</a:t>
            </a:r>
            <a:r>
              <a:rPr lang="en-US" altLang="en-US" sz="2400" b="1" baseline="30000" dirty="0" smtClean="0">
                <a:solidFill>
                  <a:srgbClr val="006600"/>
                </a:solidFill>
              </a:rPr>
              <a:t>-</a:t>
            </a:r>
            <a:r>
              <a:rPr lang="en-US" altLang="en-US" sz="24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</a:rPr>
              <a:t>dalam</a:t>
            </a:r>
            <a:r>
              <a:rPr lang="en-US" altLang="en-US" sz="24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</a:rPr>
              <a:t>tanah</a:t>
            </a:r>
            <a:endParaRPr lang="en-US" altLang="en-US" b="1" dirty="0" smtClean="0">
              <a:solidFill>
                <a:srgbClr val="006600"/>
              </a:solidFill>
            </a:endParaRP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152400" y="4038600"/>
            <a:ext cx="381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Input:</a:t>
            </a:r>
            <a:r>
              <a:rPr lang="en-US" altLang="en-US" sz="3200" dirty="0"/>
              <a:t> </a:t>
            </a:r>
            <a:r>
              <a:rPr lang="en-US" altLang="en-US" sz="2400" dirty="0" err="1"/>
              <a:t>pelapukan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batuan</a:t>
            </a:r>
            <a:endParaRPr lang="en-US" altLang="en-US" sz="2400" dirty="0"/>
          </a:p>
          <a:p>
            <a:pPr marL="231775" indent="-231775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Output:</a:t>
            </a:r>
            <a:r>
              <a:rPr lang="en-US" altLang="en-US" sz="3200" dirty="0"/>
              <a:t> </a:t>
            </a:r>
            <a:r>
              <a:rPr lang="en-US" altLang="en-US" sz="2400" dirty="0" err="1"/>
              <a:t>fiksasi</a:t>
            </a:r>
            <a:r>
              <a:rPr lang="en-US" altLang="en-US" sz="2400" dirty="0"/>
              <a:t> mineral, </a:t>
            </a:r>
            <a:r>
              <a:rPr lang="en-US" altLang="en-US" sz="2400" dirty="0" err="1"/>
              <a:t>pelindian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356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54-20-BiogeochemCycl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9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70363" y="152400"/>
            <a:ext cx="4973637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>
                <a:solidFill>
                  <a:srgbClr val="006600"/>
                </a:solidFill>
              </a:rPr>
              <a:t>Daur N dan P 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29150" y="919163"/>
            <a:ext cx="4514850" cy="2281237"/>
          </a:xfrm>
        </p:spPr>
        <p:txBody>
          <a:bodyPr/>
          <a:lstStyle/>
          <a:p>
            <a:pPr marL="174625" indent="-174625" eaLnBrk="1" hangingPunct="1"/>
            <a:r>
              <a:rPr lang="en-US" altLang="en-US" sz="2800" dirty="0" err="1" smtClean="0"/>
              <a:t>Titik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perhatian</a:t>
            </a:r>
            <a:r>
              <a:rPr lang="en-US" altLang="en-US" dirty="0" smtClean="0"/>
              <a:t>:</a:t>
            </a:r>
          </a:p>
          <a:p>
            <a:pPr marL="566738" lvl="1" indent="-276225" eaLnBrk="1" hangingPunct="1"/>
            <a:r>
              <a:rPr lang="en-US" altLang="en-US" sz="2400" dirty="0" err="1" smtClean="0"/>
              <a:t>ketersediaan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sebagai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faktor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pembatas</a:t>
            </a:r>
            <a:endParaRPr lang="en-US" altLang="en-US" sz="2400" dirty="0" smtClean="0"/>
          </a:p>
          <a:p>
            <a:pPr marL="566738" lvl="1" indent="-276225" eaLnBrk="1" hangingPunct="1"/>
            <a:r>
              <a:rPr lang="en-US" altLang="en-US" sz="2400" dirty="0" err="1" smtClean="0"/>
              <a:t>dekomposisi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membatasi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ketersediaan</a:t>
            </a:r>
            <a:endParaRPr lang="en-US" altLang="en-US" sz="2400" dirty="0" smtClean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708525" y="5483225"/>
            <a:ext cx="3297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Proses berjangka panjang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687888" y="3657600"/>
            <a:ext cx="321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Proses berjangka pendek</a:t>
            </a:r>
          </a:p>
        </p:txBody>
      </p:sp>
      <p:sp>
        <p:nvSpPr>
          <p:cNvPr id="23559" name="Oval 8"/>
          <p:cNvSpPr>
            <a:spLocks noChangeArrowheads="1"/>
          </p:cNvSpPr>
          <p:nvPr/>
        </p:nvSpPr>
        <p:spPr bwMode="auto">
          <a:xfrm>
            <a:off x="1220788" y="2246313"/>
            <a:ext cx="568325" cy="652462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1852613" y="2327275"/>
            <a:ext cx="300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3561" name="Oval 10"/>
          <p:cNvSpPr>
            <a:spLocks noChangeArrowheads="1"/>
          </p:cNvSpPr>
          <p:nvPr/>
        </p:nvSpPr>
        <p:spPr bwMode="auto">
          <a:xfrm>
            <a:off x="2216150" y="2943225"/>
            <a:ext cx="1160463" cy="652463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3359150" y="2984500"/>
            <a:ext cx="298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46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686800" cy="4267200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mtClean="0"/>
              <a:t>Kecepatan unsur-unsur kimia didaurkan di dalam ekosistem sangat dipengaruhi oleh kecepatan dekomposisi bahan yang mengandungnya.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mtClean="0"/>
              <a:t>Dekomposisi dapat terjadi dalam jangka waktu 50 tahun di daerah tundra. Di daerah tropis dibutuhkan waktu yang lebih pendek.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mtClean="0"/>
              <a:t>Kecepatan penyerapan unsur-unsur kimia dari dalam tanah oleh tanaman pada suatu ekosistem yang mempunyai kandungan unsur-unsur kimia yang berbeda juga beragam.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36525"/>
            <a:ext cx="8763000" cy="1920875"/>
          </a:xfrm>
          <a:noFill/>
        </p:spPr>
        <p:txBody>
          <a:bodyPr>
            <a:spAutoFit/>
          </a:bodyPr>
          <a:lstStyle/>
          <a:p>
            <a:pPr marL="566738" indent="-566738" algn="l" eaLnBrk="1" hangingPunct="1">
              <a:buFontTx/>
              <a:buAutoNum type="arabicPeriod" startAt="2"/>
            </a:pPr>
            <a:r>
              <a:rPr lang="en-US" altLang="en-US" sz="4000" b="1" dirty="0" err="1" smtClean="0"/>
              <a:t>Kecepatan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dekomposisi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bahan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organik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menentukan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kecepatan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pendauran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unsur</a:t>
            </a:r>
            <a:endParaRPr lang="en-US" altLang="en-US" sz="4000" b="1" dirty="0" smtClean="0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152400" y="2057400"/>
            <a:ext cx="8763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1554163"/>
          </a:xfrm>
          <a:noFill/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mtClean="0"/>
              <a:t>Hasil penelitian</a:t>
            </a:r>
            <a:r>
              <a:rPr lang="en-US" altLang="en-US" b="1" smtClean="0"/>
              <a:t> long-term ecological research (LTER)</a:t>
            </a:r>
            <a:r>
              <a:rPr lang="en-US" altLang="en-US" smtClean="0"/>
              <a:t> di Hubbard Brook Experimental Forest sejak 1963.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92075"/>
            <a:ext cx="8763000" cy="1311275"/>
          </a:xfrm>
          <a:noFill/>
        </p:spPr>
        <p:txBody>
          <a:bodyPr>
            <a:spAutoFit/>
          </a:bodyPr>
          <a:lstStyle/>
          <a:p>
            <a:pPr marL="838200" indent="-838200" algn="l" eaLnBrk="1" hangingPunct="1">
              <a:buFontTx/>
              <a:buAutoNum type="arabicPeriod" startAt="3"/>
            </a:pPr>
            <a:r>
              <a:rPr lang="en-US" altLang="en-US" sz="4000" b="1" dirty="0" err="1" smtClean="0"/>
              <a:t>Pendauran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unsur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sangat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dikendalikan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oleh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tanaman</a:t>
            </a:r>
            <a:endParaRPr lang="en-US" altLang="en-US" sz="4000" b="1" dirty="0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200"/>
              <a:t>Copyright © 2002 Pearson Education, Inc., publishing as Benjamin Cummings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52400" y="1447800"/>
            <a:ext cx="8763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7404100" y="6324600"/>
            <a:ext cx="9779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1500" b="1"/>
              <a:t>Fig. 54.21</a:t>
            </a:r>
            <a:endParaRPr lang="en-US" altLang="en-US" sz="240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6"/>
          <a:stretch>
            <a:fillRect/>
          </a:stretch>
        </p:blipFill>
        <p:spPr bwMode="auto">
          <a:xfrm>
            <a:off x="800100" y="2743200"/>
            <a:ext cx="75438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7277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Rantai Makanan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828800"/>
            <a:ext cx="8458200" cy="5029200"/>
          </a:xfrm>
          <a:prstGeom prst="rect">
            <a:avLst/>
          </a:prstGeom>
          <a:solidFill>
            <a:srgbClr val="EEECE1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rantai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macam</a:t>
            </a:r>
            <a:r>
              <a:rPr lang="en-US" sz="2800" dirty="0"/>
              <a:t> "</a:t>
            </a:r>
            <a:r>
              <a:rPr lang="en-US" sz="2800" dirty="0" err="1"/>
              <a:t>rantai</a:t>
            </a:r>
            <a:r>
              <a:rPr lang="en-US" sz="2800" dirty="0"/>
              <a:t>" </a:t>
            </a:r>
            <a:r>
              <a:rPr lang="en-US" sz="2800" dirty="0" err="1"/>
              <a:t>pokok</a:t>
            </a:r>
            <a:r>
              <a:rPr lang="en-US" sz="2800" dirty="0"/>
              <a:t> yang </a:t>
            </a:r>
            <a:r>
              <a:rPr lang="en-US" sz="2800" dirty="0" err="1"/>
              <a:t>menghubungkan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tingkatan</a:t>
            </a:r>
            <a:r>
              <a:rPr lang="en-US" sz="2800" dirty="0"/>
              <a:t> </a:t>
            </a:r>
            <a:r>
              <a:rPr lang="en-US" sz="2800" dirty="0" err="1"/>
              <a:t>trofik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Rantai</a:t>
            </a:r>
            <a:r>
              <a:rPr lang="en-US" sz="2800" dirty="0"/>
              <a:t> </a:t>
            </a:r>
            <a:r>
              <a:rPr lang="en-US" sz="2800" dirty="0" err="1"/>
              <a:t>pemangsa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rantai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yang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ketika</a:t>
            </a:r>
            <a:r>
              <a:rPr lang="en-US" sz="2800" dirty="0"/>
              <a:t> </a:t>
            </a:r>
            <a:r>
              <a:rPr lang="en-US" sz="2800" dirty="0" err="1"/>
              <a:t>hewan</a:t>
            </a:r>
            <a:r>
              <a:rPr lang="en-US" sz="2800" dirty="0"/>
              <a:t> </a:t>
            </a:r>
            <a:r>
              <a:rPr lang="en-US" sz="2800" dirty="0" err="1"/>
              <a:t>pemakan</a:t>
            </a:r>
            <a:r>
              <a:rPr lang="en-US" sz="2800" dirty="0"/>
              <a:t> </a:t>
            </a:r>
            <a:r>
              <a:rPr lang="en-US" sz="2800" dirty="0" err="1"/>
              <a:t>tumbuhan</a:t>
            </a:r>
            <a:r>
              <a:rPr lang="en-US" sz="2800" dirty="0"/>
              <a:t> </a:t>
            </a:r>
            <a:r>
              <a:rPr lang="en-US" sz="2800" dirty="0" err="1"/>
              <a:t>dimakan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hewan</a:t>
            </a:r>
            <a:r>
              <a:rPr lang="en-US" sz="2800" dirty="0"/>
              <a:t> </a:t>
            </a:r>
            <a:r>
              <a:rPr lang="en-US" sz="2800" dirty="0" err="1"/>
              <a:t>pemakan</a:t>
            </a:r>
            <a:r>
              <a:rPr lang="en-US" sz="2800" dirty="0"/>
              <a:t> </a:t>
            </a:r>
            <a:r>
              <a:rPr lang="en-US" sz="2800" dirty="0" err="1"/>
              <a:t>daging</a:t>
            </a:r>
            <a:r>
              <a:rPr lang="en-US" sz="2800" dirty="0"/>
              <a:t>. </a:t>
            </a:r>
            <a:r>
              <a:rPr lang="en-US" sz="2800" dirty="0" err="1"/>
              <a:t>contoh</a:t>
            </a:r>
            <a:r>
              <a:rPr lang="en-US" sz="2800" dirty="0"/>
              <a:t>: </a:t>
            </a:r>
            <a:r>
              <a:rPr lang="en-US" sz="2800" dirty="0" err="1"/>
              <a:t>kelinci-ular-elang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Rantai</a:t>
            </a:r>
            <a:r>
              <a:rPr lang="en-US" sz="2800" dirty="0"/>
              <a:t> </a:t>
            </a:r>
            <a:r>
              <a:rPr lang="en-US" sz="2800" dirty="0" err="1"/>
              <a:t>parasit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rantai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yang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mengurai</a:t>
            </a:r>
            <a:r>
              <a:rPr lang="en-US" sz="2800" dirty="0"/>
              <a:t> </a:t>
            </a:r>
            <a:r>
              <a:rPr lang="en-US" sz="2800" dirty="0" err="1"/>
              <a:t>organisme</a:t>
            </a:r>
            <a:r>
              <a:rPr lang="en-US" sz="2800" dirty="0"/>
              <a:t> yang </a:t>
            </a:r>
            <a:r>
              <a:rPr lang="en-US" sz="2800" dirty="0" err="1"/>
              <a:t>mati</a:t>
            </a:r>
            <a:r>
              <a:rPr lang="en-US" sz="2800" dirty="0"/>
              <a:t>. </a:t>
            </a:r>
            <a:r>
              <a:rPr lang="en-US" sz="2800" dirty="0" err="1"/>
              <a:t>Rantai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muncul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adanya</a:t>
            </a:r>
            <a:r>
              <a:rPr lang="en-US" sz="2800" dirty="0"/>
              <a:t> </a:t>
            </a:r>
            <a:r>
              <a:rPr lang="en-US" sz="2800" dirty="0" err="1"/>
              <a:t>dekomposer</a:t>
            </a:r>
            <a:r>
              <a:rPr lang="en-US" sz="2800" dirty="0"/>
              <a:t>. </a:t>
            </a:r>
            <a:r>
              <a:rPr lang="en-US" sz="2800" dirty="0" err="1"/>
              <a:t>contoh</a:t>
            </a:r>
            <a:r>
              <a:rPr lang="en-US" sz="2800" dirty="0"/>
              <a:t>: </a:t>
            </a:r>
            <a:r>
              <a:rPr lang="en-US" sz="2800" dirty="0" err="1"/>
              <a:t>elang</a:t>
            </a:r>
            <a:r>
              <a:rPr lang="en-US" sz="2800" dirty="0"/>
              <a:t> </a:t>
            </a:r>
            <a:r>
              <a:rPr lang="en-US" sz="2800" dirty="0" err="1"/>
              <a:t>mati-bakteri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Rantai</a:t>
            </a:r>
            <a:r>
              <a:rPr lang="en-US" sz="2800" dirty="0"/>
              <a:t> </a:t>
            </a:r>
            <a:r>
              <a:rPr lang="en-US" sz="2800" dirty="0" err="1"/>
              <a:t>saprofit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rantai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yang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organisme</a:t>
            </a:r>
            <a:r>
              <a:rPr lang="en-US" sz="2800" dirty="0"/>
              <a:t> yang </a:t>
            </a:r>
            <a:r>
              <a:rPr lang="en-US" sz="2800" dirty="0" err="1"/>
              <a:t>dirugikan</a:t>
            </a:r>
            <a:r>
              <a:rPr lang="en-US" sz="2800" dirty="0"/>
              <a:t>. </a:t>
            </a:r>
            <a:r>
              <a:rPr lang="en-US" sz="2800" dirty="0" err="1"/>
              <a:t>contoh</a:t>
            </a:r>
            <a:r>
              <a:rPr lang="en-US" sz="2800" dirty="0"/>
              <a:t>: </a:t>
            </a:r>
            <a:r>
              <a:rPr lang="en-US" sz="2800" dirty="0" err="1"/>
              <a:t>pohon</a:t>
            </a:r>
            <a:r>
              <a:rPr lang="en-US" sz="2800" dirty="0"/>
              <a:t> </a:t>
            </a:r>
            <a:r>
              <a:rPr lang="en-US" sz="2800" dirty="0" err="1"/>
              <a:t>besar-benalu</a:t>
            </a:r>
            <a:r>
              <a:rPr lang="en-US" sz="2800" dirty="0"/>
              <a:t>, </a:t>
            </a:r>
            <a:r>
              <a:rPr lang="en-US" sz="2800" dirty="0" err="1"/>
              <a:t>manusia-kutu</a:t>
            </a:r>
            <a:r>
              <a:rPr lang="en-US" sz="2800" dirty="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528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14388"/>
            <a:ext cx="8686800" cy="5213735"/>
          </a:xfrm>
          <a:noFill/>
        </p:spPr>
        <p:txBody>
          <a:bodyPr>
            <a:spAutoFit/>
          </a:bodyPr>
          <a:lstStyle/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200" dirty="0" err="1" smtClean="0"/>
              <a:t>Penelitian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pendahuluan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menunjukkan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bahwa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terjadi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daur</a:t>
            </a:r>
            <a:r>
              <a:rPr lang="en-US" altLang="en-US" sz="3200" dirty="0" smtClean="0"/>
              <a:t> internal </a:t>
            </a:r>
            <a:r>
              <a:rPr lang="en-US" altLang="en-US" sz="3200" dirty="0" err="1" smtClean="0"/>
              <a:t>dalam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ekosistem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darat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sehingga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terjadi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konservasi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unsur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hara</a:t>
            </a:r>
            <a:r>
              <a:rPr lang="en-US" altLang="en-US" sz="3200" dirty="0" smtClean="0"/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200" dirty="0" smtClean="0"/>
              <a:t>Daerah yang </a:t>
            </a:r>
            <a:r>
              <a:rPr lang="en-US" altLang="en-US" sz="3200" dirty="0" err="1" smtClean="0"/>
              <a:t>tanamannya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dihabiskan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dengan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penebangan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penyemprotan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herbisida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digunakan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untuk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mempelajari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pengaruh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tanaman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terhadap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kandungan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unsur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hara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tanah</a:t>
            </a:r>
            <a:r>
              <a:rPr lang="en-US" altLang="en-US" sz="3200" dirty="0" smtClean="0"/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200" dirty="0" err="1" smtClean="0"/>
              <a:t>Perlu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penambahan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pupuk</a:t>
            </a:r>
            <a:r>
              <a:rPr lang="en-US" altLang="en-US" sz="3200" dirty="0" smtClean="0"/>
              <a:t> nitrogen </a:t>
            </a:r>
            <a:r>
              <a:rPr lang="en-US" altLang="en-US" sz="3200" dirty="0" err="1" smtClean="0"/>
              <a:t>kimiawi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untuk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menumbuhkan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tanaman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9850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ntense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2753" r="1587" b="2727"/>
          <a:stretch>
            <a:fillRect/>
          </a:stretch>
        </p:blipFill>
        <p:spPr bwMode="auto">
          <a:xfrm>
            <a:off x="4991100" y="0"/>
            <a:ext cx="417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47053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err="1" smtClean="0"/>
              <a:t>Perubahan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pada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Daur</a:t>
            </a:r>
            <a:r>
              <a:rPr lang="en-US" altLang="en-US" sz="4000" b="1" dirty="0" smtClean="0"/>
              <a:t> N </a:t>
            </a:r>
            <a:r>
              <a:rPr lang="en-US" altLang="en-US" sz="4000" b="1" dirty="0" err="1" smtClean="0"/>
              <a:t>dan</a:t>
            </a:r>
            <a:r>
              <a:rPr lang="en-US" altLang="en-US" sz="4000" b="1" dirty="0" smtClean="0"/>
              <a:t> P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68275" y="1524000"/>
            <a:ext cx="4937125" cy="4114800"/>
          </a:xfrm>
        </p:spPr>
        <p:txBody>
          <a:bodyPr/>
          <a:lstStyle/>
          <a:p>
            <a:pPr eaLnBrk="1" hangingPunct="1"/>
            <a:r>
              <a:rPr lang="en-US" altLang="en-US" sz="2800" dirty="0" err="1" smtClean="0"/>
              <a:t>Masukan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besar-besaran</a:t>
            </a:r>
            <a:r>
              <a:rPr lang="en-US" altLang="en-US" sz="2800" dirty="0" smtClean="0"/>
              <a:t> N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P </a:t>
            </a:r>
            <a:r>
              <a:rPr lang="en-US" altLang="en-US" sz="2800" dirty="0" err="1" smtClean="0"/>
              <a:t>tersedia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aktifitas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manusia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melalui</a:t>
            </a:r>
            <a:r>
              <a:rPr lang="en-US" altLang="en-US" sz="2800" dirty="0" smtClean="0"/>
              <a:t>:</a:t>
            </a:r>
          </a:p>
          <a:p>
            <a:pPr lvl="1" eaLnBrk="1" hangingPunct="1"/>
            <a:r>
              <a:rPr lang="en-US" altLang="en-US" sz="2400" dirty="0" err="1" smtClean="0"/>
              <a:t>Pemupukan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erosi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err="1" smtClean="0"/>
              <a:t>Limbah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industri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rumah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tangga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err="1" smtClean="0"/>
              <a:t>Pembakaran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bahan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bakar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fosil</a:t>
            </a:r>
            <a:r>
              <a:rPr lang="en-US" altLang="en-US" sz="2400" dirty="0" smtClean="0"/>
              <a:t> - </a:t>
            </a:r>
            <a:r>
              <a:rPr lang="en-US" altLang="en-US" sz="2400" dirty="0" err="1" smtClean="0"/>
              <a:t>melepaskan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NO</a:t>
            </a:r>
            <a:r>
              <a:rPr lang="en-US" altLang="en-US" sz="2400" baseline="-25000" dirty="0" err="1" smtClean="0"/>
              <a:t>x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err="1" smtClean="0"/>
              <a:t>Penggundulan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hutan</a:t>
            </a:r>
            <a:endParaRPr lang="en-US" altLang="en-US" dirty="0" smtClean="0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1436688" y="5494338"/>
            <a:ext cx="265112" cy="449262"/>
          </a:xfrm>
          <a:prstGeom prst="downArrow">
            <a:avLst>
              <a:gd name="adj1" fmla="val 50000"/>
              <a:gd name="adj2" fmla="val 4236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802188" y="6400800"/>
            <a:ext cx="4341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Sacramento River, Central Valley, CA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66688" y="6096000"/>
            <a:ext cx="4937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 err="1"/>
              <a:t>Eutrofikasi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089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63875" y="0"/>
            <a:ext cx="316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</a:rPr>
              <a:t>HUMAN IMPACTS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17600" y="152400"/>
            <a:ext cx="6908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err="1" smtClean="0"/>
              <a:t>Eutrofikasi</a:t>
            </a:r>
            <a:endParaRPr lang="en-US" altLang="en-US" sz="4000" b="1" dirty="0" smtClean="0"/>
          </a:p>
        </p:txBody>
      </p:sp>
      <p:pic>
        <p:nvPicPr>
          <p:cNvPr id="29700" name="Picture 4" descr="54-08-ExpEutroph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2058988"/>
            <a:ext cx="5599112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1217613"/>
            <a:ext cx="4772025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800" dirty="0" err="1">
                <a:latin typeface="Times New Roman" pitchFamily="18" charset="0"/>
              </a:rPr>
              <a:t>Peningkatan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kandungan</a:t>
            </a:r>
            <a:r>
              <a:rPr lang="en-US" altLang="en-US" sz="2800" dirty="0">
                <a:latin typeface="Times New Roman" pitchFamily="18" charset="0"/>
              </a:rPr>
              <a:t> N and P </a:t>
            </a:r>
            <a:r>
              <a:rPr lang="en-US" altLang="en-US" sz="2800" dirty="0" err="1">
                <a:latin typeface="Times New Roman" pitchFamily="18" charset="0"/>
              </a:rPr>
              <a:t>tersedia</a:t>
            </a:r>
            <a:endParaRPr lang="en-US" altLang="en-US" sz="2800" dirty="0">
              <a:latin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sz="2800" dirty="0" err="1">
                <a:latin typeface="Times New Roman" pitchFamily="18" charset="0"/>
              </a:rPr>
              <a:t>Perkembangan</a:t>
            </a:r>
            <a:r>
              <a:rPr lang="en-US" altLang="en-US" sz="2800" dirty="0">
                <a:latin typeface="Times New Roman" pitchFamily="18" charset="0"/>
              </a:rPr>
              <a:t> alga </a:t>
            </a:r>
            <a:r>
              <a:rPr lang="en-US" altLang="en-US" sz="2800" dirty="0" err="1">
                <a:latin typeface="Times New Roman" pitchFamily="18" charset="0"/>
              </a:rPr>
              <a:t>meningkat</a:t>
            </a:r>
            <a:r>
              <a:rPr lang="en-US" altLang="en-US" sz="2800" dirty="0">
                <a:latin typeface="Times New Roman" pitchFamily="18" charset="0"/>
              </a:rPr>
              <a:t> (</a:t>
            </a:r>
            <a:r>
              <a:rPr lang="en-US" altLang="en-US" sz="2800" dirty="0" err="1">
                <a:latin typeface="Times New Roman" pitchFamily="18" charset="0"/>
              </a:rPr>
              <a:t>hijau</a:t>
            </a:r>
            <a:r>
              <a:rPr lang="en-US" altLang="en-US" sz="2800" dirty="0">
                <a:latin typeface="Times New Roman" pitchFamily="18" charset="0"/>
              </a:rPr>
              <a:t>)</a:t>
            </a:r>
          </a:p>
          <a:p>
            <a:pPr>
              <a:buFontTx/>
              <a:buAutoNum type="arabicPeriod"/>
            </a:pPr>
            <a:r>
              <a:rPr lang="en-US" altLang="en-US" sz="2800" dirty="0" err="1">
                <a:latin typeface="Times New Roman" pitchFamily="18" charset="0"/>
              </a:rPr>
              <a:t>Kematian</a:t>
            </a:r>
            <a:r>
              <a:rPr lang="en-US" altLang="en-US" sz="2800" dirty="0">
                <a:latin typeface="Times New Roman" pitchFamily="18" charset="0"/>
              </a:rPr>
              <a:t> alga </a:t>
            </a:r>
            <a:r>
              <a:rPr lang="en-US" altLang="en-US" sz="2800" dirty="0" err="1">
                <a:latin typeface="Times New Roman" pitchFamily="18" charset="0"/>
              </a:rPr>
              <a:t>meningkatkan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endapan</a:t>
            </a:r>
            <a:endParaRPr lang="en-US" altLang="en-US" sz="2800" dirty="0">
              <a:latin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sz="2800" dirty="0" err="1">
                <a:latin typeface="Times New Roman" pitchFamily="18" charset="0"/>
              </a:rPr>
              <a:t>Peningkatan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dekomposisi</a:t>
            </a:r>
            <a:endParaRPr lang="en-US" altLang="en-US" sz="2800" dirty="0">
              <a:latin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sz="2800" dirty="0" err="1">
                <a:latin typeface="Times New Roman" pitchFamily="18" charset="0"/>
              </a:rPr>
              <a:t>Oksigen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menurun</a:t>
            </a:r>
            <a:endParaRPr lang="en-US" altLang="en-US" sz="2800" dirty="0">
              <a:latin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sz="2800" dirty="0" err="1">
                <a:latin typeface="Times New Roman" pitchFamily="18" charset="0"/>
              </a:rPr>
              <a:t>Kondisi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anaerobik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membunuh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ikan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dan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hewan</a:t>
            </a:r>
            <a:r>
              <a:rPr lang="en-US" altLang="en-US" sz="2800" dirty="0">
                <a:latin typeface="Times New Roman" pitchFamily="18" charset="0"/>
              </a:rPr>
              <a:t> lain</a:t>
            </a:r>
          </a:p>
        </p:txBody>
      </p:sp>
    </p:spTree>
    <p:extLst>
      <p:ext uri="{BB962C8B-B14F-4D97-AF65-F5344CB8AC3E}">
        <p14:creationId xmlns:p14="http://schemas.microsoft.com/office/powerpoint/2010/main" val="35488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006600"/>
                </a:solidFill>
              </a:rPr>
              <a:t>Perubahan Biogeokimia Lainnya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1828800"/>
          </a:xfrm>
        </p:spPr>
        <p:txBody>
          <a:bodyPr/>
          <a:lstStyle/>
          <a:p>
            <a:pPr eaLnBrk="1" hangingPunct="1"/>
            <a:r>
              <a:rPr lang="en-US" altLang="en-US" sz="3600" b="1" dirty="0" err="1" smtClean="0"/>
              <a:t>Hujan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asam</a:t>
            </a:r>
            <a:r>
              <a:rPr lang="en-US" altLang="en-US" sz="3600" b="1" dirty="0" smtClean="0"/>
              <a:t> </a:t>
            </a:r>
          </a:p>
          <a:p>
            <a:pPr eaLnBrk="1" hangingPunct="1"/>
            <a:r>
              <a:rPr lang="en-US" altLang="en-US" sz="3600" b="1" dirty="0" err="1" smtClean="0"/>
              <a:t>Penipisan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ozon</a:t>
            </a:r>
            <a:r>
              <a:rPr lang="en-US" altLang="en-US" sz="36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74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54-23b-PrecipPHAverage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43225"/>
            <a:ext cx="65786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" y="830263"/>
            <a:ext cx="883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err="1">
                <a:latin typeface="Times New Roman" pitchFamily="18" charset="0"/>
              </a:rPr>
              <a:t>Terutama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disebabkan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oleh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pembakaran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bahan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bakar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fosil</a:t>
            </a:r>
            <a:endParaRPr lang="en-US" altLang="en-US" sz="2800" dirty="0">
              <a:latin typeface="Times New Roman" pitchFamily="18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28600" y="1419225"/>
            <a:ext cx="86868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300" dirty="0" err="1">
                <a:latin typeface="Times New Roman" pitchFamily="18" charset="0"/>
              </a:rPr>
              <a:t>Melepaskan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oksida</a:t>
            </a:r>
            <a:r>
              <a:rPr lang="en-US" altLang="en-US" sz="2300" dirty="0">
                <a:latin typeface="Times New Roman" pitchFamily="18" charset="0"/>
              </a:rPr>
              <a:t> sulfur </a:t>
            </a:r>
            <a:r>
              <a:rPr lang="en-US" altLang="en-US" sz="2300" dirty="0" err="1">
                <a:latin typeface="Times New Roman" pitchFamily="18" charset="0"/>
              </a:rPr>
              <a:t>dan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oksida</a:t>
            </a:r>
            <a:r>
              <a:rPr lang="en-US" altLang="en-US" sz="2300" dirty="0">
                <a:latin typeface="Times New Roman" pitchFamily="18" charset="0"/>
              </a:rPr>
              <a:t> nitrogen</a:t>
            </a:r>
          </a:p>
          <a:p>
            <a:r>
              <a:rPr lang="en-US" altLang="en-US" sz="2300" dirty="0" err="1">
                <a:latin typeface="Times New Roman" pitchFamily="18" charset="0"/>
              </a:rPr>
              <a:t>Bereaksi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dengan</a:t>
            </a:r>
            <a:r>
              <a:rPr lang="en-US" altLang="en-US" sz="2300" dirty="0">
                <a:latin typeface="Times New Roman" pitchFamily="18" charset="0"/>
              </a:rPr>
              <a:t> air di </a:t>
            </a:r>
            <a:r>
              <a:rPr lang="en-US" altLang="en-US" sz="2300" dirty="0" err="1">
                <a:latin typeface="Times New Roman" pitchFamily="18" charset="0"/>
              </a:rPr>
              <a:t>atmosfer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membentuk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asam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sulfat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dan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asam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nitrat</a:t>
            </a:r>
            <a:endParaRPr lang="en-US" altLang="en-US" sz="2300" dirty="0">
              <a:latin typeface="Times New Roman" pitchFamily="18" charset="0"/>
            </a:endParaRPr>
          </a:p>
          <a:p>
            <a:r>
              <a:rPr lang="en-US" altLang="en-US" sz="2300" dirty="0" err="1">
                <a:latin typeface="Times New Roman" pitchFamily="18" charset="0"/>
              </a:rPr>
              <a:t>Jatuh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kembali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sebagai</a:t>
            </a:r>
            <a:r>
              <a:rPr lang="en-US" altLang="en-US" sz="2300" dirty="0">
                <a:latin typeface="Times New Roman" pitchFamily="18" charset="0"/>
              </a:rPr>
              <a:t> air </a:t>
            </a:r>
            <a:r>
              <a:rPr lang="en-US" altLang="en-US" sz="2300" dirty="0" err="1">
                <a:latin typeface="Times New Roman" pitchFamily="18" charset="0"/>
              </a:rPr>
              <a:t>hujan</a:t>
            </a:r>
            <a:r>
              <a:rPr lang="en-US" altLang="en-US" sz="2300" dirty="0">
                <a:latin typeface="Times New Roman" pitchFamily="18" charset="0"/>
              </a:rPr>
              <a:t> yang </a:t>
            </a:r>
            <a:r>
              <a:rPr lang="en-US" altLang="en-US" sz="2300" dirty="0" err="1">
                <a:latin typeface="Times New Roman" pitchFamily="18" charset="0"/>
              </a:rPr>
              <a:t>bersifat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masam</a:t>
            </a:r>
            <a:r>
              <a:rPr lang="en-US" altLang="en-US" sz="2300" dirty="0">
                <a:latin typeface="Times New Roman" pitchFamily="18" charset="0"/>
              </a:rPr>
              <a:t> (pH&lt;5,6).  </a:t>
            </a:r>
          </a:p>
          <a:p>
            <a:r>
              <a:rPr lang="en-US" altLang="en-US" sz="2300" dirty="0" err="1">
                <a:latin typeface="Times New Roman" pitchFamily="18" charset="0"/>
              </a:rPr>
              <a:t>Membunuh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tanaman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dan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hewan</a:t>
            </a:r>
            <a:r>
              <a:rPr lang="en-US" altLang="en-US" sz="2300" dirty="0">
                <a:latin typeface="Times New Roman" pitchFamily="18" charset="0"/>
              </a:rPr>
              <a:t>, </a:t>
            </a:r>
            <a:r>
              <a:rPr lang="en-US" altLang="en-US" sz="2300" dirty="0" err="1">
                <a:latin typeface="Times New Roman" pitchFamily="18" charset="0"/>
              </a:rPr>
              <a:t>merusakkan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bangunan</a:t>
            </a:r>
            <a:r>
              <a:rPr lang="en-US" altLang="en-US" sz="2300" dirty="0">
                <a:latin typeface="Times New Roman" pitchFamily="18" charset="0"/>
              </a:rPr>
              <a:t>.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225550" y="88900"/>
            <a:ext cx="6908800" cy="673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>
                <a:solidFill>
                  <a:srgbClr val="006600"/>
                </a:solidFill>
              </a:rPr>
              <a:t>Hujan Asam</a:t>
            </a:r>
          </a:p>
        </p:txBody>
      </p:sp>
    </p:spTree>
    <p:extLst>
      <p:ext uri="{BB962C8B-B14F-4D97-AF65-F5344CB8AC3E}">
        <p14:creationId xmlns:p14="http://schemas.microsoft.com/office/powerpoint/2010/main" val="4804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54-27b-OzoneLayerThickne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49325"/>
            <a:ext cx="43434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65413" y="76200"/>
            <a:ext cx="4030662" cy="752475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006600"/>
                </a:solidFill>
              </a:rPr>
              <a:t>Penipisan Ozon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510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err="1">
                <a:latin typeface="Times New Roman" pitchFamily="18" charset="0"/>
              </a:rPr>
              <a:t>Tidak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terkait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dengan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peningkatan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kandungan</a:t>
            </a:r>
            <a:r>
              <a:rPr lang="en-US" altLang="en-US" sz="2800" dirty="0">
                <a:latin typeface="Times New Roman" pitchFamily="18" charset="0"/>
              </a:rPr>
              <a:t> CO</a:t>
            </a:r>
            <a:r>
              <a:rPr lang="en-US" altLang="en-US" sz="2800" baseline="-25000" dirty="0">
                <a:latin typeface="Times New Roman" pitchFamily="18" charset="0"/>
              </a:rPr>
              <a:t>2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atmosfer</a:t>
            </a:r>
            <a:r>
              <a:rPr lang="en-US" altLang="en-US" sz="2800" dirty="0">
                <a:latin typeface="Times New Roman" pitchFamily="18" charset="0"/>
              </a:rPr>
              <a:t> !!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152400" y="2133600"/>
            <a:ext cx="4876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err="1">
                <a:latin typeface="Times New Roman" pitchFamily="18" charset="0"/>
              </a:rPr>
              <a:t>Terkait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bahan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pencemar</a:t>
            </a:r>
            <a:r>
              <a:rPr lang="en-US" altLang="en-US" sz="2800" dirty="0">
                <a:latin typeface="Times New Roman" pitchFamily="18" charset="0"/>
              </a:rPr>
              <a:t> yang </a:t>
            </a:r>
            <a:r>
              <a:rPr lang="en-US" altLang="en-US" sz="2800" dirty="0" err="1">
                <a:latin typeface="Times New Roman" pitchFamily="18" charset="0"/>
              </a:rPr>
              <a:t>mengandung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khlorin</a:t>
            </a:r>
            <a:r>
              <a:rPr lang="en-US" altLang="en-US" sz="2800" dirty="0">
                <a:latin typeface="Times New Roman" pitchFamily="18" charset="0"/>
              </a:rPr>
              <a:t> (CFC yang </a:t>
            </a:r>
            <a:r>
              <a:rPr lang="en-US" altLang="en-US" sz="2800" dirty="0" err="1">
                <a:latin typeface="Times New Roman" pitchFamily="18" charset="0"/>
              </a:rPr>
              <a:t>digunakan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untuk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pendingin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dan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botol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semprot</a:t>
            </a:r>
            <a:r>
              <a:rPr lang="en-US" altLang="en-US" sz="2800" dirty="0">
                <a:latin typeface="Times New Roman" pitchFamily="18" charset="0"/>
              </a:rPr>
              <a:t>) </a:t>
            </a:r>
            <a:r>
              <a:rPr lang="en-US" altLang="en-US" sz="2800" dirty="0" err="1">
                <a:latin typeface="Times New Roman" pitchFamily="18" charset="0"/>
              </a:rPr>
              <a:t>mengurangi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kandungan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ozon</a:t>
            </a:r>
            <a:r>
              <a:rPr lang="en-US" altLang="en-US" sz="2800" dirty="0">
                <a:latin typeface="Times New Roman" pitchFamily="18" charset="0"/>
              </a:rPr>
              <a:t>, yang </a:t>
            </a:r>
            <a:r>
              <a:rPr lang="en-US" altLang="en-US" sz="2800" dirty="0" err="1">
                <a:latin typeface="Times New Roman" pitchFamily="18" charset="0"/>
              </a:rPr>
              <a:t>berfungsi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menahan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radiasi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sinar</a:t>
            </a:r>
            <a:r>
              <a:rPr lang="en-US" altLang="en-US" sz="2800" dirty="0">
                <a:latin typeface="Times New Roman" pitchFamily="18" charset="0"/>
              </a:rPr>
              <a:t> UV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85725" y="5257800"/>
            <a:ext cx="524827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700" dirty="0" err="1">
                <a:latin typeface="Times New Roman" pitchFamily="18" charset="0"/>
              </a:rPr>
              <a:t>Mempengaruhi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kesehatan</a:t>
            </a:r>
            <a:r>
              <a:rPr lang="en-US" altLang="en-US" sz="2700" dirty="0">
                <a:latin typeface="Times New Roman" pitchFamily="18" charset="0"/>
              </a:rPr>
              <a:t>, </a:t>
            </a:r>
            <a:r>
              <a:rPr lang="en-US" altLang="en-US" sz="2700" dirty="0" err="1">
                <a:latin typeface="Times New Roman" pitchFamily="18" charset="0"/>
              </a:rPr>
              <a:t>pertumbuhan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tanaman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dan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lingkungan</a:t>
            </a:r>
            <a:r>
              <a:rPr lang="en-US" altLang="en-US" sz="27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51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086600" cy="762000"/>
          </a:xfrm>
          <a:prstGeom prst="rect">
            <a:avLst/>
          </a:prstGeom>
          <a:solidFill>
            <a:srgbClr val="92D050">
              <a:alpha val="4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err="1" smtClean="0"/>
              <a:t>Suksesi</a:t>
            </a:r>
            <a:endParaRPr lang="en-US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5410200"/>
          </a:xfrm>
          <a:solidFill>
            <a:schemeClr val="bg2">
              <a:alpha val="87842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Proses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komunitas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menuju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arah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teratur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Proses </a:t>
            </a:r>
            <a:r>
              <a:rPr lang="en-US" sz="2800" dirty="0" err="1" smtClean="0"/>
              <a:t>terjadinya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komunitas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ekosistem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dimulai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komunitas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 </a:t>
            </a:r>
            <a:r>
              <a:rPr lang="en-US" sz="2800" dirty="0" err="1" smtClean="0"/>
              <a:t>lahir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/>
              <a:t>meningkat</a:t>
            </a:r>
            <a:r>
              <a:rPr lang="en-US" sz="2800" dirty="0" smtClean="0"/>
              <a:t> </a:t>
            </a:r>
            <a:r>
              <a:rPr lang="en-US" sz="2800" dirty="0" err="1" smtClean="0"/>
              <a:t>dewasa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 err="1" smtClean="0"/>
              <a:t>bertambah</a:t>
            </a:r>
            <a:r>
              <a:rPr lang="en-US" sz="2800" dirty="0" smtClean="0"/>
              <a:t> </a:t>
            </a:r>
            <a:r>
              <a:rPr lang="en-US" sz="2800" dirty="0" err="1" smtClean="0"/>
              <a:t>tua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Suksesi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modifikasi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komunitas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ekosistem</a:t>
            </a:r>
            <a:r>
              <a:rPr lang="en-US" sz="2800" dirty="0" smtClean="0"/>
              <a:t>. Proses </a:t>
            </a:r>
            <a:r>
              <a:rPr lang="en-US" sz="2800" dirty="0" err="1" smtClean="0"/>
              <a:t>suksesi</a:t>
            </a:r>
            <a:r>
              <a:rPr lang="en-US" sz="2800" dirty="0" smtClean="0"/>
              <a:t> </a:t>
            </a:r>
            <a:r>
              <a:rPr lang="en-US" sz="2800" dirty="0" err="1" smtClean="0"/>
              <a:t>berakhir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komunitas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ekosistem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klimaks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 err="1" smtClean="0"/>
              <a:t>komunitas</a:t>
            </a:r>
            <a:r>
              <a:rPr lang="en-US" sz="2800" dirty="0" smtClean="0"/>
              <a:t>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mencapai</a:t>
            </a:r>
            <a:r>
              <a:rPr lang="en-US" sz="2800" dirty="0" smtClean="0"/>
              <a:t> </a:t>
            </a:r>
            <a:r>
              <a:rPr lang="en-US" sz="2800" dirty="0" err="1" smtClean="0"/>
              <a:t>homeostatis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497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086600" cy="762000"/>
          </a:xfrm>
          <a:prstGeom prst="rect">
            <a:avLst/>
          </a:prstGeom>
          <a:solidFill>
            <a:srgbClr val="92D050">
              <a:alpha val="4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err="1" smtClean="0"/>
              <a:t>Suksesi</a:t>
            </a:r>
            <a:r>
              <a:rPr lang="en-US" sz="4000" dirty="0" smtClean="0"/>
              <a:t> Primer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Sekunder</a:t>
            </a:r>
            <a:endParaRPr lang="en-US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5410200"/>
          </a:xfrm>
          <a:solidFill>
            <a:schemeClr val="bg2">
              <a:alpha val="87842"/>
            </a:schemeClr>
          </a:solidFill>
        </p:spPr>
        <p:txBody>
          <a:bodyPr>
            <a:normAutofit fontScale="92500"/>
          </a:bodyPr>
          <a:lstStyle/>
          <a:p>
            <a:r>
              <a:rPr lang="en-GB" sz="2800" dirty="0" err="1" smtClean="0"/>
              <a:t>Suksesi</a:t>
            </a:r>
            <a:r>
              <a:rPr lang="en-GB" sz="2800" dirty="0" smtClean="0"/>
              <a:t> Primer </a:t>
            </a:r>
            <a:r>
              <a:rPr lang="en-GB" sz="2800" dirty="0" err="1" smtClean="0"/>
              <a:t>terjadi</a:t>
            </a:r>
            <a:r>
              <a:rPr lang="en-GB" sz="2800" dirty="0" smtClean="0"/>
              <a:t> </a:t>
            </a:r>
            <a:r>
              <a:rPr lang="en-GB" sz="2800" dirty="0" err="1" smtClean="0"/>
              <a:t>bila</a:t>
            </a:r>
            <a:r>
              <a:rPr lang="en-GB" sz="2800" dirty="0" smtClean="0"/>
              <a:t> </a:t>
            </a:r>
            <a:r>
              <a:rPr lang="en-GB" sz="2800" dirty="0" err="1" smtClean="0"/>
              <a:t>komunitas</a:t>
            </a:r>
            <a:r>
              <a:rPr lang="en-GB" sz="2800" dirty="0" smtClean="0"/>
              <a:t> </a:t>
            </a:r>
            <a:r>
              <a:rPr lang="en-GB" sz="2800" dirty="0" err="1" smtClean="0"/>
              <a:t>asal</a:t>
            </a:r>
            <a:r>
              <a:rPr lang="en-GB" sz="2800" dirty="0" smtClean="0"/>
              <a:t> </a:t>
            </a:r>
            <a:r>
              <a:rPr lang="en-GB" sz="2800" dirty="0" err="1" smtClean="0"/>
              <a:t>terganggu</a:t>
            </a:r>
            <a:r>
              <a:rPr lang="en-GB" sz="2800" dirty="0" smtClean="0"/>
              <a:t>/</a:t>
            </a:r>
            <a:r>
              <a:rPr lang="en-GB" sz="2800" dirty="0" err="1" smtClean="0"/>
              <a:t>hilang</a:t>
            </a:r>
            <a:r>
              <a:rPr lang="en-GB" sz="2800" dirty="0" smtClean="0"/>
              <a:t> </a:t>
            </a:r>
            <a:r>
              <a:rPr lang="en-GB" sz="2800" dirty="0" err="1" smtClean="0"/>
              <a:t>secara</a:t>
            </a:r>
            <a:r>
              <a:rPr lang="en-GB" sz="2800" dirty="0" smtClean="0"/>
              <a:t> total, </a:t>
            </a:r>
            <a:r>
              <a:rPr lang="en-GB" sz="2800" dirty="0" err="1" smtClean="0"/>
              <a:t>sehingga</a:t>
            </a:r>
            <a:r>
              <a:rPr lang="en-GB" sz="2800" dirty="0" smtClean="0"/>
              <a:t> </a:t>
            </a:r>
            <a:r>
              <a:rPr lang="en-GB" sz="2800" dirty="0" err="1" smtClean="0"/>
              <a:t>terbentuk</a:t>
            </a:r>
            <a:r>
              <a:rPr lang="en-GB" sz="2800" dirty="0" smtClean="0"/>
              <a:t> habitat </a:t>
            </a:r>
            <a:r>
              <a:rPr lang="en-GB" sz="2800" dirty="0" err="1" smtClean="0"/>
              <a:t>baru</a:t>
            </a:r>
            <a:r>
              <a:rPr lang="en-GB" sz="2800" dirty="0" smtClean="0"/>
              <a:t> </a:t>
            </a:r>
            <a:r>
              <a:rPr lang="en-GB" sz="2800" dirty="0" err="1" smtClean="0"/>
              <a:t>atau</a:t>
            </a:r>
            <a:r>
              <a:rPr lang="en-GB" sz="2800" dirty="0" smtClean="0"/>
              <a:t> </a:t>
            </a:r>
            <a:r>
              <a:rPr lang="en-GB" sz="2800" dirty="0" err="1" smtClean="0"/>
              <a:t>substrat</a:t>
            </a:r>
            <a:r>
              <a:rPr lang="en-GB" sz="2800" dirty="0" smtClean="0"/>
              <a:t> </a:t>
            </a:r>
            <a:r>
              <a:rPr lang="en-GB" sz="2800" dirty="0" err="1" smtClean="0"/>
              <a:t>baru</a:t>
            </a:r>
            <a:r>
              <a:rPr lang="en-GB" sz="2800" dirty="0" smtClean="0"/>
              <a:t>. </a:t>
            </a:r>
            <a:r>
              <a:rPr lang="en-GB" sz="2800" dirty="0" err="1" smtClean="0"/>
              <a:t>Gangguan</a:t>
            </a:r>
            <a:r>
              <a:rPr lang="en-GB" sz="2800" dirty="0" smtClean="0"/>
              <a:t> </a:t>
            </a:r>
            <a:r>
              <a:rPr lang="en-GB" sz="2800" dirty="0" err="1" smtClean="0"/>
              <a:t>alami</a:t>
            </a:r>
            <a:r>
              <a:rPr lang="en-GB" sz="2800" dirty="0" smtClean="0"/>
              <a:t> </a:t>
            </a:r>
            <a:r>
              <a:rPr lang="en-GB" sz="2800" dirty="0" err="1" smtClean="0"/>
              <a:t>seperti</a:t>
            </a:r>
            <a:r>
              <a:rPr lang="en-GB" sz="2800" dirty="0" smtClean="0"/>
              <a:t> </a:t>
            </a:r>
            <a:r>
              <a:rPr lang="en-GB" sz="2800" dirty="0" err="1" smtClean="0"/>
              <a:t>tanah</a:t>
            </a:r>
            <a:r>
              <a:rPr lang="en-GB" sz="2800" dirty="0" smtClean="0"/>
              <a:t> </a:t>
            </a:r>
            <a:r>
              <a:rPr lang="en-GB" sz="2800" dirty="0" err="1" smtClean="0"/>
              <a:t>longsor</a:t>
            </a:r>
            <a:r>
              <a:rPr lang="en-GB" sz="2800" dirty="0" smtClean="0"/>
              <a:t>, </a:t>
            </a:r>
            <a:r>
              <a:rPr lang="en-GB" sz="2800" dirty="0" err="1" smtClean="0"/>
              <a:t>letusan</a:t>
            </a:r>
            <a:r>
              <a:rPr lang="en-GB" sz="2800" dirty="0" smtClean="0"/>
              <a:t> </a:t>
            </a:r>
            <a:r>
              <a:rPr lang="en-GB" sz="2800" dirty="0" err="1" smtClean="0"/>
              <a:t>gunung</a:t>
            </a:r>
            <a:r>
              <a:rPr lang="en-GB" sz="2800" dirty="0" smtClean="0"/>
              <a:t> </a:t>
            </a:r>
            <a:r>
              <a:rPr lang="en-GB" sz="2800" dirty="0" err="1" smtClean="0"/>
              <a:t>api</a:t>
            </a:r>
            <a:r>
              <a:rPr lang="en-GB" sz="2800" dirty="0" smtClean="0"/>
              <a:t>, </a:t>
            </a:r>
            <a:r>
              <a:rPr lang="en-GB" sz="2800" dirty="0" err="1" smtClean="0"/>
              <a:t>endapat</a:t>
            </a:r>
            <a:r>
              <a:rPr lang="en-GB" sz="2800" dirty="0" smtClean="0"/>
              <a:t> </a:t>
            </a:r>
            <a:r>
              <a:rPr lang="en-GB" sz="2800" dirty="0" err="1" smtClean="0"/>
              <a:t>lumpur</a:t>
            </a:r>
            <a:r>
              <a:rPr lang="en-GB" sz="2800" dirty="0" smtClean="0"/>
              <a:t> </a:t>
            </a:r>
            <a:r>
              <a:rPr lang="en-GB" sz="2800" dirty="0" err="1" smtClean="0"/>
              <a:t>muara</a:t>
            </a:r>
            <a:r>
              <a:rPr lang="en-GB" sz="2800" dirty="0" smtClean="0"/>
              <a:t> </a:t>
            </a:r>
            <a:r>
              <a:rPr lang="en-GB" sz="2800" dirty="0" err="1" smtClean="0"/>
              <a:t>sungai</a:t>
            </a:r>
            <a:r>
              <a:rPr lang="en-GB" sz="2800" dirty="0" smtClean="0"/>
              <a:t>, </a:t>
            </a:r>
            <a:r>
              <a:rPr lang="en-GB" sz="2800" dirty="0" err="1" smtClean="0"/>
              <a:t>endapan</a:t>
            </a:r>
            <a:r>
              <a:rPr lang="en-GB" sz="2800" dirty="0" smtClean="0"/>
              <a:t> </a:t>
            </a:r>
            <a:r>
              <a:rPr lang="en-GB" sz="2800" dirty="0" err="1" smtClean="0"/>
              <a:t>pasir</a:t>
            </a:r>
            <a:r>
              <a:rPr lang="en-GB" sz="2800" dirty="0" smtClean="0"/>
              <a:t> di </a:t>
            </a:r>
            <a:r>
              <a:rPr lang="en-GB" sz="2800" dirty="0" err="1" smtClean="0"/>
              <a:t>pantai</a:t>
            </a:r>
            <a:r>
              <a:rPr lang="en-GB" sz="2800" dirty="0" smtClean="0"/>
              <a:t>; </a:t>
            </a:r>
            <a:r>
              <a:rPr lang="en-GB" sz="2800" dirty="0" err="1" smtClean="0"/>
              <a:t>oleh</a:t>
            </a:r>
            <a:r>
              <a:rPr lang="en-GB" sz="2800" dirty="0" smtClean="0"/>
              <a:t> </a:t>
            </a:r>
            <a:r>
              <a:rPr lang="en-GB" sz="2800" dirty="0" err="1" smtClean="0"/>
              <a:t>manusia</a:t>
            </a:r>
            <a:r>
              <a:rPr lang="en-GB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GB" sz="2800" dirty="0" err="1" smtClean="0"/>
              <a:t>penambangan</a:t>
            </a:r>
            <a:r>
              <a:rPr lang="en-GB" sz="2800" dirty="0" smtClean="0"/>
              <a:t> </a:t>
            </a:r>
            <a:r>
              <a:rPr lang="en-GB" sz="2800" dirty="0" err="1" smtClean="0"/>
              <a:t>timah</a:t>
            </a:r>
            <a:r>
              <a:rPr lang="en-GB" sz="2800" dirty="0" smtClean="0"/>
              <a:t> </a:t>
            </a:r>
            <a:r>
              <a:rPr lang="en-GB" sz="2800" dirty="0" err="1" smtClean="0"/>
              <a:t>dan</a:t>
            </a:r>
            <a:r>
              <a:rPr lang="en-GB" sz="2800" dirty="0" smtClean="0"/>
              <a:t> </a:t>
            </a:r>
            <a:r>
              <a:rPr lang="en-GB" sz="2800" dirty="0" err="1" smtClean="0"/>
              <a:t>batu</a:t>
            </a:r>
            <a:r>
              <a:rPr lang="en-GB" sz="2800" dirty="0" smtClean="0"/>
              <a:t> </a:t>
            </a:r>
            <a:r>
              <a:rPr lang="en-GB" sz="2800" dirty="0" err="1" smtClean="0"/>
              <a:t>bara</a:t>
            </a:r>
            <a:r>
              <a:rPr lang="en-GB" sz="2800" dirty="0" smtClean="0"/>
              <a:t>, </a:t>
            </a:r>
            <a:r>
              <a:rPr lang="en-GB" sz="2800" dirty="0" err="1" smtClean="0"/>
              <a:t>tepi</a:t>
            </a:r>
            <a:r>
              <a:rPr lang="en-GB" sz="2800" dirty="0" smtClean="0"/>
              <a:t> </a:t>
            </a:r>
            <a:r>
              <a:rPr lang="en-GB" sz="2800" dirty="0" err="1" smtClean="0"/>
              <a:t>jalan</a:t>
            </a:r>
            <a:r>
              <a:rPr lang="en-GB" sz="2800" dirty="0" smtClean="0"/>
              <a:t> yang </a:t>
            </a:r>
            <a:r>
              <a:rPr lang="en-GB" sz="2800" dirty="0" err="1" smtClean="0"/>
              <a:t>dipapas</a:t>
            </a:r>
            <a:r>
              <a:rPr lang="en-GB" sz="2800" dirty="0" smtClean="0"/>
              <a:t>, </a:t>
            </a:r>
            <a:r>
              <a:rPr lang="en-GB" sz="2800" dirty="0" err="1" smtClean="0"/>
              <a:t>dsb</a:t>
            </a:r>
            <a:r>
              <a:rPr lang="en-GB" sz="2800" dirty="0" smtClean="0"/>
              <a:t>.</a:t>
            </a:r>
          </a:p>
          <a:p>
            <a:r>
              <a:rPr lang="en-GB" sz="2800" dirty="0" err="1" smtClean="0"/>
              <a:t>Suksesi</a:t>
            </a:r>
            <a:r>
              <a:rPr lang="en-GB" sz="2800" dirty="0" smtClean="0"/>
              <a:t> primer </a:t>
            </a:r>
            <a:r>
              <a:rPr lang="en-GB" sz="2800" dirty="0" err="1" smtClean="0"/>
              <a:t>dimulai</a:t>
            </a:r>
            <a:r>
              <a:rPr lang="en-GB" sz="2800" dirty="0" smtClean="0"/>
              <a:t> </a:t>
            </a:r>
            <a:r>
              <a:rPr lang="en-GB" sz="2800" dirty="0" err="1" smtClean="0"/>
              <a:t>dari</a:t>
            </a:r>
            <a:r>
              <a:rPr lang="en-GB" sz="2800" dirty="0" smtClean="0"/>
              <a:t> </a:t>
            </a:r>
            <a:r>
              <a:rPr lang="en-GB" sz="2800" dirty="0" err="1" smtClean="0"/>
              <a:t>munculnya</a:t>
            </a:r>
            <a:r>
              <a:rPr lang="en-GB" sz="2800" dirty="0" smtClean="0"/>
              <a:t> </a:t>
            </a:r>
            <a:r>
              <a:rPr lang="en-GB" sz="2800" dirty="0" err="1" smtClean="0"/>
              <a:t>vegetasi</a:t>
            </a:r>
            <a:r>
              <a:rPr lang="en-GB" sz="2800" dirty="0" smtClean="0"/>
              <a:t> </a:t>
            </a:r>
            <a:r>
              <a:rPr lang="en-GB" sz="2800" dirty="0" err="1" smtClean="0"/>
              <a:t>perintis</a:t>
            </a:r>
            <a:r>
              <a:rPr lang="en-GB" sz="2800" dirty="0" smtClean="0"/>
              <a:t> </a:t>
            </a:r>
            <a:r>
              <a:rPr lang="en-GB" sz="2800" dirty="0" err="1" smtClean="0"/>
              <a:t>yaitu</a:t>
            </a:r>
            <a:r>
              <a:rPr lang="en-GB" sz="2800" dirty="0" smtClean="0"/>
              <a:t> </a:t>
            </a:r>
            <a:r>
              <a:rPr lang="en-GB" sz="2800" dirty="0" err="1" smtClean="0"/>
              <a:t>lumut</a:t>
            </a:r>
            <a:r>
              <a:rPr lang="en-GB" sz="2800" dirty="0" smtClean="0"/>
              <a:t> </a:t>
            </a:r>
            <a:r>
              <a:rPr lang="en-GB" sz="2800" dirty="0" err="1" smtClean="0"/>
              <a:t>kerak</a:t>
            </a:r>
            <a:r>
              <a:rPr lang="en-GB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GB" sz="2800" dirty="0" smtClean="0"/>
              <a:t> </a:t>
            </a:r>
            <a:r>
              <a:rPr lang="en-GB" sz="2800" dirty="0" err="1" smtClean="0"/>
              <a:t>ganggang</a:t>
            </a:r>
            <a:r>
              <a:rPr lang="en-GB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GB" sz="2800" dirty="0" smtClean="0"/>
              <a:t>  </a:t>
            </a:r>
            <a:r>
              <a:rPr lang="en-GB" sz="2800" dirty="0" err="1" smtClean="0"/>
              <a:t>paku-pakuan</a:t>
            </a:r>
            <a:r>
              <a:rPr lang="en-GB" sz="2800" dirty="0" smtClean="0"/>
              <a:t> (</a:t>
            </a:r>
            <a:r>
              <a:rPr lang="en-GB" sz="2800" dirty="0" err="1" smtClean="0"/>
              <a:t>pteridophyta</a:t>
            </a:r>
            <a:r>
              <a:rPr lang="en-GB" sz="2800" dirty="0" smtClean="0"/>
              <a:t>)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GB" sz="2800" dirty="0" smtClean="0"/>
              <a:t> </a:t>
            </a:r>
            <a:r>
              <a:rPr lang="en-GB" sz="2800" dirty="0" err="1" smtClean="0"/>
              <a:t>tumbuhan</a:t>
            </a:r>
            <a:r>
              <a:rPr lang="en-GB" sz="2800" dirty="0" smtClean="0"/>
              <a:t> </a:t>
            </a:r>
            <a:r>
              <a:rPr lang="en-GB" sz="2800" dirty="0" err="1" smtClean="0"/>
              <a:t>tingkat</a:t>
            </a:r>
            <a:r>
              <a:rPr lang="en-GB" sz="2800" dirty="0" smtClean="0"/>
              <a:t> </a:t>
            </a:r>
            <a:r>
              <a:rPr lang="en-GB" sz="2800" dirty="0" err="1" smtClean="0"/>
              <a:t>tinggi</a:t>
            </a:r>
            <a:r>
              <a:rPr lang="en-GB" sz="2800" dirty="0" smtClean="0"/>
              <a:t>/+</a:t>
            </a:r>
            <a:r>
              <a:rPr lang="en-GB" sz="2800" dirty="0" err="1" smtClean="0"/>
              <a:t>hewan</a:t>
            </a:r>
            <a:r>
              <a:rPr lang="en-GB" sz="2800" dirty="0" smtClean="0"/>
              <a:t> </a:t>
            </a:r>
            <a:r>
              <a:rPr lang="en-GB" sz="2800" dirty="0" err="1" smtClean="0"/>
              <a:t>pindah</a:t>
            </a:r>
            <a:r>
              <a:rPr lang="en-GB" sz="2800" dirty="0" smtClean="0"/>
              <a:t> </a:t>
            </a:r>
            <a:r>
              <a:rPr lang="en-GB" sz="2800" dirty="0" err="1" smtClean="0"/>
              <a:t>dan</a:t>
            </a:r>
            <a:r>
              <a:rPr lang="en-GB" sz="2800" dirty="0" smtClean="0"/>
              <a:t> </a:t>
            </a:r>
            <a:r>
              <a:rPr lang="en-GB" sz="2800" dirty="0" err="1" smtClean="0"/>
              <a:t>hidup</a:t>
            </a:r>
            <a:r>
              <a:rPr lang="en-GB" sz="2800" dirty="0" smtClean="0"/>
              <a:t> </a:t>
            </a:r>
            <a:r>
              <a:rPr lang="en-GB" sz="2800" dirty="0" err="1" smtClean="0"/>
              <a:t>disitu</a:t>
            </a:r>
            <a:r>
              <a:rPr lang="en-GB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GB" sz="2800" dirty="0" smtClean="0"/>
              <a:t> </a:t>
            </a:r>
            <a:r>
              <a:rPr lang="en-GB" sz="2800" dirty="0" err="1" smtClean="0"/>
              <a:t>komunitas</a:t>
            </a:r>
            <a:r>
              <a:rPr lang="en-GB" sz="2800" dirty="0" smtClean="0"/>
              <a:t> </a:t>
            </a:r>
            <a:r>
              <a:rPr lang="en-GB" sz="2800" dirty="0" err="1" smtClean="0"/>
              <a:t>menjadi</a:t>
            </a:r>
            <a:r>
              <a:rPr lang="en-GB" sz="2800" dirty="0" smtClean="0"/>
              <a:t> </a:t>
            </a:r>
            <a:r>
              <a:rPr lang="en-GB" sz="2800" dirty="0" err="1" smtClean="0"/>
              <a:t>mantap</a:t>
            </a:r>
            <a:r>
              <a:rPr lang="en-GB" sz="2800" dirty="0" smtClean="0"/>
              <a:t> </a:t>
            </a:r>
            <a:r>
              <a:rPr lang="en-GB" sz="2800" dirty="0" err="1" smtClean="0"/>
              <a:t>stabil</a:t>
            </a:r>
            <a:r>
              <a:rPr lang="en-GB" sz="2800" dirty="0" smtClean="0"/>
              <a:t>/</a:t>
            </a:r>
            <a:r>
              <a:rPr lang="en-GB" sz="2800" dirty="0" err="1" smtClean="0"/>
              <a:t>dinamis</a:t>
            </a:r>
            <a:r>
              <a:rPr lang="en-GB" sz="2800" dirty="0" smtClean="0"/>
              <a:t> (</a:t>
            </a:r>
            <a:r>
              <a:rPr lang="en-GB" sz="2800" dirty="0" err="1" smtClean="0"/>
              <a:t>komunitas</a:t>
            </a:r>
            <a:r>
              <a:rPr lang="en-GB" sz="2800" dirty="0" smtClean="0"/>
              <a:t> </a:t>
            </a:r>
            <a:r>
              <a:rPr lang="en-GB" sz="2800" dirty="0" err="1" smtClean="0"/>
              <a:t>puncak</a:t>
            </a:r>
            <a:r>
              <a:rPr lang="en-GB" sz="2800" dirty="0" smtClean="0"/>
              <a:t> </a:t>
            </a:r>
            <a:r>
              <a:rPr lang="en-GB" sz="2800" dirty="0" err="1" smtClean="0"/>
              <a:t>atau</a:t>
            </a:r>
            <a:r>
              <a:rPr lang="en-GB" sz="2800" dirty="0" smtClean="0"/>
              <a:t> </a:t>
            </a:r>
            <a:r>
              <a:rPr lang="en-GB" sz="2800" dirty="0" err="1" smtClean="0"/>
              <a:t>klimaks</a:t>
            </a:r>
            <a:r>
              <a:rPr lang="en-GB" sz="2800" dirty="0" smtClean="0"/>
              <a:t>). </a:t>
            </a:r>
            <a:r>
              <a:rPr lang="en-GB" sz="2800" dirty="0" err="1" smtClean="0"/>
              <a:t>contoh</a:t>
            </a:r>
            <a:r>
              <a:rPr lang="en-GB" sz="2800" dirty="0" smtClean="0"/>
              <a:t> : </a:t>
            </a:r>
            <a:r>
              <a:rPr lang="en-GB" sz="2800" dirty="0" err="1" smtClean="0"/>
              <a:t>Komunitas</a:t>
            </a:r>
            <a:r>
              <a:rPr lang="en-GB" sz="2800" dirty="0" smtClean="0"/>
              <a:t> di </a:t>
            </a:r>
            <a:r>
              <a:rPr lang="en-GB" sz="2800" dirty="0" err="1" smtClean="0"/>
              <a:t>kepulauan</a:t>
            </a:r>
            <a:r>
              <a:rPr lang="en-GB" sz="2800" dirty="0" smtClean="0"/>
              <a:t> Krakatau </a:t>
            </a:r>
            <a:r>
              <a:rPr lang="en-GB" sz="2800" dirty="0" err="1" smtClean="0"/>
              <a:t>setelah</a:t>
            </a:r>
            <a:r>
              <a:rPr lang="en-GB" sz="2800" dirty="0" smtClean="0"/>
              <a:t> </a:t>
            </a:r>
            <a:r>
              <a:rPr lang="en-GB" sz="2800" dirty="0" err="1" smtClean="0"/>
              <a:t>meletus</a:t>
            </a:r>
            <a:r>
              <a:rPr lang="en-GB" sz="2800" dirty="0" smtClean="0"/>
              <a:t> </a:t>
            </a:r>
            <a:r>
              <a:rPr lang="en-GB" sz="2800" dirty="0" err="1" smtClean="0"/>
              <a:t>tahun</a:t>
            </a:r>
            <a:r>
              <a:rPr lang="en-GB" sz="2800" dirty="0" smtClean="0"/>
              <a:t> 1883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386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086600" cy="762000"/>
          </a:xfrm>
          <a:prstGeom prst="rect">
            <a:avLst/>
          </a:prstGeom>
          <a:solidFill>
            <a:srgbClr val="92D050">
              <a:alpha val="4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err="1" smtClean="0"/>
              <a:t>Suksesi</a:t>
            </a:r>
            <a:r>
              <a:rPr lang="en-US" sz="4000" dirty="0" smtClean="0"/>
              <a:t> Primer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Sekunder</a:t>
            </a:r>
            <a:endParaRPr lang="en-US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5410200"/>
          </a:xfrm>
          <a:solidFill>
            <a:schemeClr val="bg2">
              <a:alpha val="87842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 err="1" smtClean="0"/>
              <a:t>Suksesi</a:t>
            </a:r>
            <a:r>
              <a:rPr lang="en-GB" sz="2800" dirty="0" smtClean="0"/>
              <a:t> </a:t>
            </a:r>
            <a:r>
              <a:rPr lang="en-GB" sz="2800" dirty="0" err="1" smtClean="0"/>
              <a:t>Sekunder</a:t>
            </a:r>
            <a:endParaRPr lang="en-GB" sz="2800" dirty="0" smtClean="0"/>
          </a:p>
          <a:p>
            <a:r>
              <a:rPr lang="en-GB" sz="2800" dirty="0" err="1" smtClean="0"/>
              <a:t>Bila</a:t>
            </a:r>
            <a:r>
              <a:rPr lang="en-GB" sz="2800" dirty="0" smtClean="0"/>
              <a:t> </a:t>
            </a:r>
            <a:r>
              <a:rPr lang="en-GB" sz="2800" dirty="0" err="1" smtClean="0"/>
              <a:t>suatu</a:t>
            </a:r>
            <a:r>
              <a:rPr lang="en-GB" sz="2800" dirty="0" smtClean="0"/>
              <a:t> </a:t>
            </a:r>
            <a:r>
              <a:rPr lang="en-GB" sz="2800" dirty="0" err="1" smtClean="0"/>
              <a:t>komunitas</a:t>
            </a:r>
            <a:r>
              <a:rPr lang="en-GB" sz="2800" dirty="0" smtClean="0"/>
              <a:t> </a:t>
            </a:r>
            <a:r>
              <a:rPr lang="en-GB" sz="2800" dirty="0" err="1" smtClean="0"/>
              <a:t>atau</a:t>
            </a:r>
            <a:r>
              <a:rPr lang="en-GB" sz="2800" dirty="0" smtClean="0"/>
              <a:t> </a:t>
            </a:r>
            <a:r>
              <a:rPr lang="en-GB" sz="2800" dirty="0" err="1" smtClean="0"/>
              <a:t>ekosistem</a:t>
            </a:r>
            <a:r>
              <a:rPr lang="en-GB" sz="2800" dirty="0" smtClean="0"/>
              <a:t> </a:t>
            </a:r>
            <a:r>
              <a:rPr lang="en-GB" sz="2800" dirty="0" err="1" smtClean="0"/>
              <a:t>alami</a:t>
            </a:r>
            <a:r>
              <a:rPr lang="en-GB" sz="2800" dirty="0" smtClean="0"/>
              <a:t> </a:t>
            </a:r>
            <a:r>
              <a:rPr lang="en-GB" sz="2800" dirty="0" err="1" smtClean="0"/>
              <a:t>terganggu</a:t>
            </a:r>
            <a:r>
              <a:rPr lang="en-GB" sz="2800" dirty="0" smtClean="0"/>
              <a:t>, </a:t>
            </a:r>
            <a:r>
              <a:rPr lang="en-GB" sz="2800" dirty="0" err="1" smtClean="0"/>
              <a:t>baik</a:t>
            </a:r>
            <a:r>
              <a:rPr lang="en-GB" sz="2800" dirty="0" smtClean="0"/>
              <a:t> </a:t>
            </a:r>
            <a:r>
              <a:rPr lang="en-GB" sz="2800" dirty="0" err="1" smtClean="0"/>
              <a:t>secara</a:t>
            </a:r>
            <a:r>
              <a:rPr lang="en-GB" sz="2800" dirty="0" smtClean="0"/>
              <a:t> </a:t>
            </a:r>
            <a:r>
              <a:rPr lang="en-GB" sz="2800" dirty="0" err="1" smtClean="0"/>
              <a:t>alami</a:t>
            </a:r>
            <a:r>
              <a:rPr lang="en-GB" sz="2800" dirty="0" smtClean="0"/>
              <a:t> </a:t>
            </a:r>
            <a:r>
              <a:rPr lang="en-GB" sz="2800" dirty="0" err="1" smtClean="0"/>
              <a:t>maupun</a:t>
            </a:r>
            <a:r>
              <a:rPr lang="en-GB" sz="2800" dirty="0" smtClean="0"/>
              <a:t> </a:t>
            </a:r>
            <a:r>
              <a:rPr lang="en-GB" sz="2800" dirty="0" err="1" smtClean="0"/>
              <a:t>buatan</a:t>
            </a:r>
            <a:r>
              <a:rPr lang="en-GB" sz="2800" dirty="0" smtClean="0"/>
              <a:t> (</a:t>
            </a:r>
            <a:r>
              <a:rPr lang="en-GB" sz="2800" dirty="0" err="1" smtClean="0"/>
              <a:t>misal</a:t>
            </a:r>
            <a:r>
              <a:rPr lang="en-GB" sz="2800" dirty="0" smtClean="0"/>
              <a:t>: </a:t>
            </a:r>
            <a:r>
              <a:rPr lang="en-GB" sz="2800" dirty="0" err="1" smtClean="0"/>
              <a:t>sebagai</a:t>
            </a:r>
            <a:r>
              <a:rPr lang="en-GB" sz="2800" dirty="0" smtClean="0"/>
              <a:t> </a:t>
            </a:r>
            <a:r>
              <a:rPr lang="en-GB" sz="2800" dirty="0" err="1" smtClean="0"/>
              <a:t>akibat</a:t>
            </a:r>
            <a:r>
              <a:rPr lang="en-GB" sz="2800" dirty="0" smtClean="0"/>
              <a:t> </a:t>
            </a:r>
            <a:r>
              <a:rPr lang="en-GB" sz="2800" dirty="0" err="1" smtClean="0"/>
              <a:t>dari</a:t>
            </a:r>
            <a:r>
              <a:rPr lang="en-GB" sz="2800" dirty="0" smtClean="0"/>
              <a:t> </a:t>
            </a:r>
            <a:r>
              <a:rPr lang="en-GB" sz="2800" dirty="0" err="1" smtClean="0"/>
              <a:t>kegiatan</a:t>
            </a:r>
            <a:r>
              <a:rPr lang="en-GB" sz="2800" dirty="0" smtClean="0"/>
              <a:t> </a:t>
            </a:r>
            <a:r>
              <a:rPr lang="en-GB" sz="2800" dirty="0" err="1" smtClean="0"/>
              <a:t>manusia</a:t>
            </a:r>
            <a:r>
              <a:rPr lang="en-GB" sz="2800" dirty="0" smtClean="0"/>
              <a:t>) </a:t>
            </a:r>
            <a:r>
              <a:rPr lang="en-GB" sz="2800" dirty="0" err="1" smtClean="0"/>
              <a:t>dan</a:t>
            </a:r>
            <a:r>
              <a:rPr lang="en-GB" sz="2800" dirty="0" smtClean="0"/>
              <a:t> </a:t>
            </a:r>
            <a:r>
              <a:rPr lang="en-GB" sz="2800" dirty="0" err="1" smtClean="0"/>
              <a:t>gangguan</a:t>
            </a:r>
            <a:r>
              <a:rPr lang="en-GB" sz="2800" dirty="0" smtClean="0"/>
              <a:t> </a:t>
            </a:r>
            <a:r>
              <a:rPr lang="en-GB" sz="2800" dirty="0" err="1" smtClean="0"/>
              <a:t>tersebut</a:t>
            </a:r>
            <a:r>
              <a:rPr lang="en-GB" sz="2800" dirty="0" smtClean="0"/>
              <a:t> </a:t>
            </a:r>
            <a:r>
              <a:rPr lang="en-GB" sz="2800" dirty="0" err="1" smtClean="0"/>
              <a:t>tidak</a:t>
            </a:r>
            <a:r>
              <a:rPr lang="en-GB" sz="2800" dirty="0" smtClean="0"/>
              <a:t> </a:t>
            </a:r>
            <a:r>
              <a:rPr lang="en-GB" sz="2800" dirty="0" err="1" smtClean="0"/>
              <a:t>merusak</a:t>
            </a:r>
            <a:r>
              <a:rPr lang="en-GB" sz="2800" dirty="0" smtClean="0"/>
              <a:t> total </a:t>
            </a:r>
            <a:r>
              <a:rPr lang="en-GB" sz="2800" dirty="0" err="1" smtClean="0"/>
              <a:t>tempat</a:t>
            </a:r>
            <a:r>
              <a:rPr lang="en-GB" sz="2800" dirty="0" smtClean="0"/>
              <a:t> </a:t>
            </a:r>
            <a:r>
              <a:rPr lang="en-GB" sz="2800" dirty="0" err="1" smtClean="0"/>
              <a:t>tumbuh</a:t>
            </a:r>
            <a:r>
              <a:rPr lang="en-GB" sz="2800" dirty="0" smtClean="0"/>
              <a:t> </a:t>
            </a:r>
            <a:r>
              <a:rPr lang="en-GB" sz="2800" dirty="0" err="1" smtClean="0"/>
              <a:t>organisme</a:t>
            </a:r>
            <a:r>
              <a:rPr lang="en-GB" sz="2800" dirty="0" smtClean="0"/>
              <a:t> </a:t>
            </a:r>
            <a:r>
              <a:rPr lang="en-GB" sz="2800" dirty="0" err="1" smtClean="0"/>
              <a:t>sehingga</a:t>
            </a:r>
            <a:r>
              <a:rPr lang="en-GB" sz="2800" dirty="0" smtClean="0"/>
              <a:t> </a:t>
            </a:r>
            <a:r>
              <a:rPr lang="en-GB" sz="2800" dirty="0" err="1" smtClean="0"/>
              <a:t>dalam</a:t>
            </a:r>
            <a:r>
              <a:rPr lang="en-GB" sz="2800" dirty="0" smtClean="0"/>
              <a:t> </a:t>
            </a:r>
            <a:r>
              <a:rPr lang="en-GB" sz="2800" dirty="0" err="1" smtClean="0"/>
              <a:t>komunitas</a:t>
            </a:r>
            <a:r>
              <a:rPr lang="en-GB" sz="2800" dirty="0" smtClean="0"/>
              <a:t> </a:t>
            </a:r>
            <a:r>
              <a:rPr lang="en-GB" sz="2800" dirty="0" err="1" smtClean="0"/>
              <a:t>itu</a:t>
            </a:r>
            <a:r>
              <a:rPr lang="en-GB" sz="2800" dirty="0" smtClean="0"/>
              <a:t> </a:t>
            </a:r>
            <a:r>
              <a:rPr lang="en-GB" sz="2800" dirty="0" err="1" smtClean="0"/>
              <a:t>substrat</a:t>
            </a:r>
            <a:r>
              <a:rPr lang="en-GB" sz="2800" dirty="0" smtClean="0"/>
              <a:t> lama </a:t>
            </a:r>
            <a:r>
              <a:rPr lang="en-GB" sz="2800" dirty="0" err="1" smtClean="0"/>
              <a:t>dan</a:t>
            </a:r>
            <a:r>
              <a:rPr lang="en-GB" sz="2800" dirty="0" smtClean="0"/>
              <a:t> </a:t>
            </a:r>
            <a:r>
              <a:rPr lang="en-GB" sz="2800" dirty="0" err="1" smtClean="0"/>
              <a:t>kehidupan</a:t>
            </a:r>
            <a:r>
              <a:rPr lang="en-GB" sz="2800" dirty="0" smtClean="0"/>
              <a:t> </a:t>
            </a:r>
            <a:r>
              <a:rPr lang="en-GB" sz="2800" dirty="0" err="1" smtClean="0"/>
              <a:t>masih</a:t>
            </a:r>
            <a:r>
              <a:rPr lang="en-GB" sz="2800" dirty="0" smtClean="0"/>
              <a:t> </a:t>
            </a:r>
            <a:r>
              <a:rPr lang="en-GB" sz="2800" dirty="0" err="1" smtClean="0"/>
              <a:t>ada</a:t>
            </a:r>
            <a:r>
              <a:rPr lang="en-GB" sz="2800" dirty="0" smtClean="0"/>
              <a:t>.</a:t>
            </a:r>
          </a:p>
          <a:p>
            <a:r>
              <a:rPr lang="en-GB" sz="2800" dirty="0" err="1" smtClean="0"/>
              <a:t>Suksesi</a:t>
            </a:r>
            <a:r>
              <a:rPr lang="en-GB" sz="2800" dirty="0" smtClean="0"/>
              <a:t> </a:t>
            </a:r>
            <a:r>
              <a:rPr lang="en-GB" sz="2800" dirty="0" err="1" smtClean="0"/>
              <a:t>sekunder</a:t>
            </a:r>
            <a:r>
              <a:rPr lang="en-GB" sz="2800" dirty="0" smtClean="0"/>
              <a:t> </a:t>
            </a:r>
            <a:r>
              <a:rPr lang="en-GB" sz="2800" dirty="0" err="1" smtClean="0"/>
              <a:t>akan</a:t>
            </a:r>
            <a:r>
              <a:rPr lang="en-GB" sz="2800" dirty="0" smtClean="0"/>
              <a:t> </a:t>
            </a:r>
            <a:r>
              <a:rPr lang="en-GB" sz="2800" dirty="0" err="1" smtClean="0"/>
              <a:t>terjadi</a:t>
            </a:r>
            <a:r>
              <a:rPr lang="en-GB" sz="2800" dirty="0" smtClean="0"/>
              <a:t>: </a:t>
            </a:r>
            <a:r>
              <a:rPr lang="en-GB" sz="2800" dirty="0" err="1" smtClean="0"/>
              <a:t>Banjir</a:t>
            </a:r>
            <a:r>
              <a:rPr lang="en-GB" sz="2800" dirty="0" smtClean="0"/>
              <a:t>, </a:t>
            </a:r>
            <a:r>
              <a:rPr lang="en-GB" sz="2800" dirty="0" err="1" smtClean="0"/>
              <a:t>kebakaran</a:t>
            </a:r>
            <a:r>
              <a:rPr lang="en-GB" sz="2800" dirty="0" smtClean="0"/>
              <a:t> </a:t>
            </a:r>
            <a:r>
              <a:rPr lang="en-GB" sz="2800" dirty="0" err="1" smtClean="0"/>
              <a:t>secara</a:t>
            </a:r>
            <a:r>
              <a:rPr lang="en-GB" sz="2800" dirty="0" smtClean="0"/>
              <a:t> </a:t>
            </a:r>
            <a:r>
              <a:rPr lang="en-GB" sz="2800" dirty="0" err="1" smtClean="0"/>
              <a:t>alami</a:t>
            </a:r>
            <a:r>
              <a:rPr lang="en-GB" sz="2800" dirty="0" smtClean="0"/>
              <a:t>, </a:t>
            </a:r>
            <a:r>
              <a:rPr lang="en-GB" sz="2800" dirty="0" err="1" smtClean="0"/>
              <a:t>angin</a:t>
            </a:r>
            <a:r>
              <a:rPr lang="en-GB" sz="2800" dirty="0" smtClean="0"/>
              <a:t> </a:t>
            </a:r>
            <a:r>
              <a:rPr lang="en-GB" sz="2800" dirty="0" err="1" smtClean="0"/>
              <a:t>kencang</a:t>
            </a:r>
            <a:r>
              <a:rPr lang="en-GB" sz="2800" dirty="0" smtClean="0"/>
              <a:t>, </a:t>
            </a:r>
            <a:r>
              <a:rPr lang="en-GB" sz="2800" dirty="0" err="1" smtClean="0"/>
              <a:t>gelombang</a:t>
            </a:r>
            <a:r>
              <a:rPr lang="en-GB" sz="2800" dirty="0" smtClean="0"/>
              <a:t> </a:t>
            </a:r>
            <a:r>
              <a:rPr lang="en-GB" sz="2800" dirty="0" err="1" smtClean="0"/>
              <a:t>laut</a:t>
            </a:r>
            <a:r>
              <a:rPr lang="en-GB" sz="2800" dirty="0" smtClean="0"/>
              <a:t> (tsunami), </a:t>
            </a:r>
            <a:r>
              <a:rPr lang="en-GB" sz="2800" dirty="0" err="1" smtClean="0"/>
              <a:t>penebangan</a:t>
            </a:r>
            <a:r>
              <a:rPr lang="en-GB" sz="2800" dirty="0" smtClean="0"/>
              <a:t> </a:t>
            </a:r>
            <a:r>
              <a:rPr lang="en-GB" sz="2800" dirty="0" err="1" smtClean="0"/>
              <a:t>hutan</a:t>
            </a:r>
            <a:r>
              <a:rPr lang="en-GB" sz="2800" dirty="0" smtClean="0"/>
              <a:t> yang </a:t>
            </a:r>
            <a:r>
              <a:rPr lang="en-GB" sz="2800" dirty="0" err="1" smtClean="0"/>
              <a:t>selektif</a:t>
            </a:r>
            <a:r>
              <a:rPr lang="en-GB" sz="2800" dirty="0" smtClean="0"/>
              <a:t>, </a:t>
            </a:r>
            <a:r>
              <a:rPr lang="en-GB" sz="2800" dirty="0" err="1" smtClean="0"/>
              <a:t>pembakaran</a:t>
            </a:r>
            <a:r>
              <a:rPr lang="en-GB" sz="2800" dirty="0" smtClean="0"/>
              <a:t> </a:t>
            </a:r>
            <a:r>
              <a:rPr lang="en-GB" sz="2800" dirty="0" err="1" smtClean="0"/>
              <a:t>padang</a:t>
            </a:r>
            <a:r>
              <a:rPr lang="en-GB" sz="2800" dirty="0" smtClean="0"/>
              <a:t> </a:t>
            </a:r>
            <a:r>
              <a:rPr lang="en-GB" sz="2800" dirty="0" err="1" smtClean="0"/>
              <a:t>rumput</a:t>
            </a:r>
            <a:r>
              <a:rPr lang="en-GB" sz="2800" dirty="0" smtClean="0"/>
              <a:t> </a:t>
            </a:r>
            <a:r>
              <a:rPr lang="en-GB" sz="2800" dirty="0" err="1" smtClean="0"/>
              <a:t>dengan</a:t>
            </a:r>
            <a:r>
              <a:rPr lang="en-GB" sz="2800" dirty="0" smtClean="0"/>
              <a:t> </a:t>
            </a:r>
            <a:r>
              <a:rPr lang="en-GB" sz="2800" dirty="0" err="1" smtClean="0"/>
              <a:t>sengaja</a:t>
            </a:r>
            <a:r>
              <a:rPr lang="en-GB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GB" sz="2800" dirty="0" smtClean="0"/>
              <a:t> </a:t>
            </a:r>
            <a:r>
              <a:rPr lang="en-GB" sz="2800" dirty="0" err="1" smtClean="0"/>
              <a:t>merupakan</a:t>
            </a:r>
            <a:r>
              <a:rPr lang="en-GB" sz="2800" dirty="0" smtClean="0"/>
              <a:t> </a:t>
            </a:r>
            <a:r>
              <a:rPr lang="en-GB" sz="2800" dirty="0" err="1" smtClean="0"/>
              <a:t>gangguan</a:t>
            </a:r>
            <a:r>
              <a:rPr lang="en-GB" sz="2800" dirty="0" smtClean="0"/>
              <a:t> </a:t>
            </a:r>
            <a:r>
              <a:rPr lang="en-GB" sz="2800" dirty="0" err="1" smtClean="0"/>
              <a:t>buatan</a:t>
            </a:r>
            <a:r>
              <a:rPr lang="en-GB" sz="2800" dirty="0" smtClean="0"/>
              <a:t>. </a:t>
            </a:r>
            <a:r>
              <a:rPr lang="en-GB" sz="2800" dirty="0" err="1" smtClean="0"/>
              <a:t>Contoh</a:t>
            </a:r>
            <a:r>
              <a:rPr lang="en-GB" sz="2800" dirty="0" smtClean="0"/>
              <a:t> : </a:t>
            </a:r>
            <a:r>
              <a:rPr lang="en-GB" sz="2800" dirty="0" err="1" smtClean="0"/>
              <a:t>tegalan-tegalan</a:t>
            </a:r>
            <a:r>
              <a:rPr lang="en-GB" sz="2800" dirty="0" smtClean="0"/>
              <a:t>, </a:t>
            </a:r>
            <a:r>
              <a:rPr lang="en-GB" sz="2800" dirty="0" err="1" smtClean="0"/>
              <a:t>padang</a:t>
            </a:r>
            <a:r>
              <a:rPr lang="en-GB" sz="2800" dirty="0" smtClean="0"/>
              <a:t> </a:t>
            </a:r>
            <a:r>
              <a:rPr lang="en-GB" sz="2800" dirty="0" err="1" smtClean="0"/>
              <a:t>ilalang</a:t>
            </a:r>
            <a:r>
              <a:rPr lang="en-GB" sz="2800" dirty="0" smtClean="0"/>
              <a:t>, </a:t>
            </a:r>
            <a:r>
              <a:rPr lang="en-GB" sz="2800" dirty="0" err="1" smtClean="0"/>
              <a:t>belukar</a:t>
            </a:r>
            <a:r>
              <a:rPr lang="en-GB" sz="2800" dirty="0" smtClean="0"/>
              <a:t> </a:t>
            </a:r>
            <a:r>
              <a:rPr lang="en-GB" sz="2800" dirty="0" err="1" smtClean="0"/>
              <a:t>bekas</a:t>
            </a:r>
            <a:r>
              <a:rPr lang="en-GB" sz="2800" dirty="0" smtClean="0"/>
              <a:t> </a:t>
            </a:r>
            <a:r>
              <a:rPr lang="en-GB" sz="2800" dirty="0" err="1" smtClean="0"/>
              <a:t>ladang</a:t>
            </a:r>
            <a:r>
              <a:rPr lang="en-GB" sz="2800" dirty="0" smtClean="0"/>
              <a:t>, </a:t>
            </a:r>
            <a:r>
              <a:rPr lang="en-GB" sz="2800" dirty="0" err="1" smtClean="0"/>
              <a:t>kebun</a:t>
            </a:r>
            <a:r>
              <a:rPr lang="en-GB" sz="2800" dirty="0" smtClean="0"/>
              <a:t> </a:t>
            </a:r>
            <a:r>
              <a:rPr lang="en-GB" sz="2800" dirty="0" err="1" smtClean="0"/>
              <a:t>karet</a:t>
            </a:r>
            <a:r>
              <a:rPr lang="en-GB" sz="2800" dirty="0" smtClean="0"/>
              <a:t> yang </a:t>
            </a:r>
            <a:r>
              <a:rPr lang="en-GB" sz="2800" dirty="0" err="1" smtClean="0"/>
              <a:t>ditinggalkan</a:t>
            </a:r>
            <a:r>
              <a:rPr lang="en-GB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GB" sz="2800" dirty="0" smtClean="0"/>
              <a:t> </a:t>
            </a:r>
            <a:r>
              <a:rPr lang="en-GB" sz="2800" dirty="0" err="1" smtClean="0"/>
              <a:t>komunitas</a:t>
            </a:r>
            <a:r>
              <a:rPr lang="en-GB" sz="2800" dirty="0" smtClean="0"/>
              <a:t> </a:t>
            </a:r>
            <a:r>
              <a:rPr lang="en-GB" sz="2800" dirty="0" err="1" smtClean="0"/>
              <a:t>hasil</a:t>
            </a:r>
            <a:r>
              <a:rPr lang="en-GB" sz="2800" dirty="0" smtClean="0"/>
              <a:t> </a:t>
            </a:r>
            <a:r>
              <a:rPr lang="en-GB" sz="2800" dirty="0" err="1" smtClean="0"/>
              <a:t>suksesi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628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Jaring-Jaring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828800"/>
            <a:ext cx="8458200" cy="5029200"/>
          </a:xfrm>
          <a:prstGeom prst="rect">
            <a:avLst/>
          </a:prstGeom>
          <a:solidFill>
            <a:srgbClr val="EEECE1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/>
              <a:t>Jaring-jaring</a:t>
            </a:r>
            <a:r>
              <a:rPr lang="en-US" sz="2800" b="1" dirty="0"/>
              <a:t> </a:t>
            </a:r>
            <a:r>
              <a:rPr lang="en-US" sz="2800" b="1" dirty="0" err="1"/>
              <a:t>makanan</a:t>
            </a:r>
            <a:r>
              <a:rPr lang="en-US" sz="2800" dirty="0"/>
              <a:t> (</a:t>
            </a:r>
            <a:r>
              <a:rPr lang="en-US" sz="2800" dirty="0" err="1"/>
              <a:t>atau</a:t>
            </a:r>
            <a:r>
              <a:rPr lang="en-US" sz="2800" dirty="0"/>
              <a:t> </a:t>
            </a:r>
            <a:r>
              <a:rPr lang="en-US" sz="2800" b="1" dirty="0" err="1"/>
              <a:t>siklus</a:t>
            </a:r>
            <a:r>
              <a:rPr lang="en-US" sz="2800" b="1" dirty="0"/>
              <a:t> </a:t>
            </a:r>
            <a:r>
              <a:rPr lang="en-US" sz="2800" b="1" dirty="0" err="1"/>
              <a:t>makanan</a:t>
            </a:r>
            <a:r>
              <a:rPr lang="en-US" sz="2800" dirty="0"/>
              <a:t>)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alami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 </a:t>
            </a:r>
            <a:r>
              <a:rPr lang="en-US" sz="2800" dirty="0" err="1">
                <a:hlinkClick r:id="rId2" tooltip="Rantai makanan"/>
              </a:rPr>
              <a:t>rantai-rantai</a:t>
            </a:r>
            <a:r>
              <a:rPr lang="en-US" sz="2800" dirty="0">
                <a:hlinkClick r:id="rId2" tooltip="Rantai makanan"/>
              </a:rPr>
              <a:t> </a:t>
            </a:r>
            <a:r>
              <a:rPr lang="en-US" sz="2800" dirty="0" err="1">
                <a:hlinkClick r:id="rId2" tooltip="Rantai makanan"/>
              </a:rPr>
              <a:t>makanan</a:t>
            </a:r>
            <a:r>
              <a:rPr lang="en-US" sz="2800" dirty="0"/>
              <a:t> 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representasi</a:t>
            </a:r>
            <a:r>
              <a:rPr lang="en-US" sz="2800" dirty="0"/>
              <a:t> </a:t>
            </a:r>
            <a:r>
              <a:rPr lang="en-US" sz="2800" dirty="0" err="1"/>
              <a:t>grafis</a:t>
            </a:r>
            <a:r>
              <a:rPr lang="en-US" sz="2800" dirty="0"/>
              <a:t> (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gambar</a:t>
            </a:r>
            <a:r>
              <a:rPr lang="en-US" sz="2800" dirty="0"/>
              <a:t>) </a:t>
            </a:r>
            <a:r>
              <a:rPr lang="en-US" sz="2800" dirty="0" err="1"/>
              <a:t>dari</a:t>
            </a:r>
            <a:r>
              <a:rPr lang="en-US" sz="2800" dirty="0"/>
              <a:t> proses </a:t>
            </a:r>
            <a:r>
              <a:rPr lang="en-US" sz="2800" dirty="0" err="1"/>
              <a:t>makan-dan-dimakan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 </a:t>
            </a:r>
            <a:r>
              <a:rPr lang="en-US" sz="2800" dirty="0" err="1">
                <a:hlinkClick r:id="rId3" tooltip="Ekologi komunitas"/>
              </a:rPr>
              <a:t>komunitas</a:t>
            </a:r>
            <a:r>
              <a:rPr lang="en-US" sz="2800" dirty="0">
                <a:hlinkClick r:id="rId3" tooltip="Ekologi komunitas"/>
              </a:rPr>
              <a:t> </a:t>
            </a:r>
            <a:r>
              <a:rPr lang="en-US" sz="2800" dirty="0" err="1">
                <a:hlinkClick r:id="rId3" tooltip="Ekologi komunitas"/>
              </a:rPr>
              <a:t>ekologis</a:t>
            </a:r>
            <a:r>
              <a:rPr lang="en-US" sz="2800" dirty="0"/>
              <a:t>. </a:t>
            </a:r>
            <a:r>
              <a:rPr lang="en-US" sz="2800" dirty="0" err="1"/>
              <a:t>Nama</a:t>
            </a:r>
            <a:r>
              <a:rPr lang="en-US" sz="2800" dirty="0"/>
              <a:t> lain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jaring-jaring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 </a:t>
            </a:r>
            <a:r>
              <a:rPr lang="en-US" sz="2800" dirty="0" err="1">
                <a:hlinkClick r:id="rId4" tooltip="Sistem sumber daya-konsumen (halaman belum tersedia)"/>
              </a:rPr>
              <a:t>sistem</a:t>
            </a:r>
            <a:r>
              <a:rPr lang="en-US" sz="2800" dirty="0">
                <a:hlinkClick r:id="rId4" tooltip="Sistem sumber daya-konsumen (halaman belum tersedia)"/>
              </a:rPr>
              <a:t> </a:t>
            </a:r>
            <a:r>
              <a:rPr lang="en-US" sz="2800" dirty="0" err="1">
                <a:hlinkClick r:id="rId4" tooltip="Sistem sumber daya-konsumen (halaman belum tersedia)"/>
              </a:rPr>
              <a:t>sumber</a:t>
            </a:r>
            <a:r>
              <a:rPr lang="en-US" sz="2800" dirty="0">
                <a:hlinkClick r:id="rId4" tooltip="Sistem sumber daya-konsumen (halaman belum tersedia)"/>
              </a:rPr>
              <a:t> </a:t>
            </a:r>
            <a:r>
              <a:rPr lang="en-US" sz="2800" dirty="0" err="1">
                <a:hlinkClick r:id="rId4" tooltip="Sistem sumber daya-konsumen (halaman belum tersedia)"/>
              </a:rPr>
              <a:t>daya-konsumen</a:t>
            </a:r>
            <a:r>
              <a:rPr lang="en-US" sz="2800" dirty="0"/>
              <a:t>. Para </a:t>
            </a:r>
            <a:r>
              <a:rPr lang="en-US" sz="2800" dirty="0" err="1"/>
              <a:t>ahli</a:t>
            </a:r>
            <a:r>
              <a:rPr lang="en-US" sz="2800" dirty="0"/>
              <a:t> </a:t>
            </a:r>
            <a:r>
              <a:rPr lang="en-US" sz="2800" dirty="0" err="1"/>
              <a:t>ekologi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luas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menggolongkan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kehidupan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salah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kategori</a:t>
            </a:r>
            <a:r>
              <a:rPr lang="en-US" sz="2800" dirty="0"/>
              <a:t> yang </a:t>
            </a:r>
            <a:r>
              <a:rPr lang="en-US" sz="2800" dirty="0" err="1"/>
              <a:t>disebut</a:t>
            </a:r>
            <a:r>
              <a:rPr lang="en-US" sz="2800" dirty="0"/>
              <a:t> </a:t>
            </a:r>
            <a:r>
              <a:rPr lang="en-US" sz="2800" dirty="0" err="1">
                <a:hlinkClick r:id="rId5" tooltip="Tingkat trofik"/>
              </a:rPr>
              <a:t>tingkat</a:t>
            </a:r>
            <a:r>
              <a:rPr lang="en-US" sz="2800" dirty="0">
                <a:hlinkClick r:id="rId5" tooltip="Tingkat trofik"/>
              </a:rPr>
              <a:t> </a:t>
            </a:r>
            <a:r>
              <a:rPr lang="en-US" sz="2800" dirty="0" err="1">
                <a:hlinkClick r:id="rId5" tooltip="Tingkat trofik"/>
              </a:rPr>
              <a:t>trofik</a:t>
            </a:r>
            <a:r>
              <a:rPr lang="en-US" sz="2800" dirty="0"/>
              <a:t>: 1) </a:t>
            </a:r>
            <a:r>
              <a:rPr lang="en-US" sz="2800" dirty="0" err="1">
                <a:hlinkClick r:id="rId6" tooltip="Autotrof"/>
              </a:rPr>
              <a:t>autotrof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2) </a:t>
            </a:r>
            <a:r>
              <a:rPr lang="en-US" sz="2800" dirty="0" err="1">
                <a:hlinkClick r:id="rId7" tooltip="Heterotrof"/>
              </a:rPr>
              <a:t>heterotrof</a:t>
            </a:r>
            <a:r>
              <a:rPr lang="en-US" sz="2800" dirty="0"/>
              <a:t>.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62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Jaring-Jaring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828800"/>
            <a:ext cx="8458200" cy="5029200"/>
          </a:xfrm>
          <a:prstGeom prst="rect">
            <a:avLst/>
          </a:prstGeom>
          <a:solidFill>
            <a:srgbClr val="EEECE1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2800" dirty="0"/>
              <a:t>1. </a:t>
            </a:r>
            <a:r>
              <a:rPr lang="en-US" sz="2800" dirty="0" err="1"/>
              <a:t>Komponen</a:t>
            </a:r>
            <a:r>
              <a:rPr lang="en-US" sz="2800" dirty="0"/>
              <a:t> </a:t>
            </a:r>
            <a:r>
              <a:rPr lang="en-US" sz="2800" dirty="0" err="1"/>
              <a:t>Autotrofik</a:t>
            </a:r>
            <a:r>
              <a:rPr lang="en-US" sz="2800" dirty="0"/>
              <a:t> (</a:t>
            </a:r>
            <a:r>
              <a:rPr lang="en-US" sz="2800" i="1" dirty="0"/>
              <a:t>autos </a:t>
            </a:r>
            <a:r>
              <a:rPr lang="en-US" sz="2800" dirty="0"/>
              <a:t>– </a:t>
            </a:r>
            <a:r>
              <a:rPr lang="en-US" sz="2800" dirty="0" err="1"/>
              <a:t>sendiri</a:t>
            </a:r>
            <a:r>
              <a:rPr lang="en-US" sz="2800" dirty="0"/>
              <a:t>; </a:t>
            </a:r>
            <a:r>
              <a:rPr lang="en-US" sz="2800" i="1" dirty="0" err="1"/>
              <a:t>trofik</a:t>
            </a:r>
            <a:r>
              <a:rPr lang="en-US" sz="2800" i="1" dirty="0"/>
              <a:t> </a:t>
            </a:r>
            <a:r>
              <a:rPr lang="en-US" sz="2800" dirty="0"/>
              <a:t>– </a:t>
            </a:r>
            <a:r>
              <a:rPr lang="en-US" sz="2800" dirty="0" err="1"/>
              <a:t>menyediakan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), </a:t>
            </a:r>
            <a:r>
              <a:rPr lang="en-US" sz="2800" dirty="0" err="1"/>
              <a:t>yaitu</a:t>
            </a:r>
            <a:r>
              <a:rPr lang="en-US" sz="2800" dirty="0"/>
              <a:t> : </a:t>
            </a:r>
            <a:r>
              <a:rPr lang="en-US" sz="2800" dirty="0" err="1"/>
              <a:t>organisme</a:t>
            </a:r>
            <a:r>
              <a:rPr lang="en-US" sz="2800" dirty="0"/>
              <a:t> yang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menyediakan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mensintesis</a:t>
            </a:r>
            <a:r>
              <a:rPr lang="en-US" sz="2800" dirty="0"/>
              <a:t> </a:t>
            </a:r>
            <a:r>
              <a:rPr lang="en-US" sz="2800" dirty="0" err="1"/>
              <a:t>makanannya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bahan-bahan</a:t>
            </a:r>
            <a:r>
              <a:rPr lang="en-US" sz="2800" dirty="0"/>
              <a:t> </a:t>
            </a:r>
            <a:r>
              <a:rPr lang="en-US" sz="2800" dirty="0" err="1"/>
              <a:t>anorganik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organik</a:t>
            </a:r>
            <a:r>
              <a:rPr lang="en-US" sz="2800" dirty="0"/>
              <a:t> (</a:t>
            </a:r>
            <a:r>
              <a:rPr lang="en-US" sz="2800" dirty="0" err="1"/>
              <a:t>tumbuhan</a:t>
            </a:r>
            <a:r>
              <a:rPr lang="en-US" sz="2800" dirty="0"/>
              <a:t> </a:t>
            </a:r>
            <a:r>
              <a:rPr lang="en-US" sz="2800" dirty="0" err="1"/>
              <a:t>berklorofil</a:t>
            </a:r>
            <a:r>
              <a:rPr lang="en-US" sz="2800" dirty="0"/>
              <a:t>) 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2.  </a:t>
            </a:r>
            <a:r>
              <a:rPr lang="en-US" sz="2800" dirty="0" err="1"/>
              <a:t>Komponen</a:t>
            </a:r>
            <a:r>
              <a:rPr lang="en-US" sz="2800" dirty="0"/>
              <a:t> </a:t>
            </a:r>
            <a:r>
              <a:rPr lang="en-US" sz="2800" dirty="0" err="1"/>
              <a:t>Heterotrofik</a:t>
            </a:r>
            <a:r>
              <a:rPr lang="en-US" sz="2800" dirty="0"/>
              <a:t> (</a:t>
            </a:r>
            <a:r>
              <a:rPr lang="en-US" sz="2800" i="1" dirty="0"/>
              <a:t>hetero </a:t>
            </a:r>
            <a:r>
              <a:rPr lang="en-US" sz="2800" dirty="0"/>
              <a:t>– </a:t>
            </a:r>
            <a:r>
              <a:rPr lang="en-US" sz="2800" dirty="0" err="1"/>
              <a:t>berbeda</a:t>
            </a:r>
            <a:r>
              <a:rPr lang="en-US" sz="2800" dirty="0"/>
              <a:t>, lain) </a:t>
            </a:r>
            <a:r>
              <a:rPr lang="en-US" sz="2800" dirty="0" smtClean="0"/>
              <a:t>:</a:t>
            </a:r>
            <a:r>
              <a:rPr lang="en-US" sz="2800" dirty="0"/>
              <a:t> </a:t>
            </a:r>
            <a:r>
              <a:rPr lang="en-US" sz="2800" dirty="0" err="1"/>
              <a:t>organisme</a:t>
            </a:r>
            <a:r>
              <a:rPr lang="en-US" sz="2800" dirty="0"/>
              <a:t> yang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memanfaatkan</a:t>
            </a:r>
            <a:r>
              <a:rPr lang="en-US" sz="2800" dirty="0"/>
              <a:t> </a:t>
            </a:r>
            <a:r>
              <a:rPr lang="en-US" sz="2800" dirty="0" err="1"/>
              <a:t>bahan-bahan</a:t>
            </a:r>
            <a:r>
              <a:rPr lang="en-US" sz="2800" dirty="0"/>
              <a:t> </a:t>
            </a:r>
            <a:r>
              <a:rPr lang="en-US" sz="2800" dirty="0" err="1"/>
              <a:t>organik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makanannya</a:t>
            </a:r>
            <a:r>
              <a:rPr lang="en-US" sz="2800" dirty="0"/>
              <a:t> yang </a:t>
            </a:r>
            <a:r>
              <a:rPr lang="en-US" sz="2800" dirty="0" err="1"/>
              <a:t>disediakan</a:t>
            </a:r>
            <a:r>
              <a:rPr lang="en-US" sz="2800" dirty="0"/>
              <a:t>/</a:t>
            </a:r>
            <a:r>
              <a:rPr lang="en-US" sz="2800" dirty="0" err="1"/>
              <a:t>disintesa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organisme</a:t>
            </a:r>
            <a:r>
              <a:rPr lang="en-US" sz="2800" dirty="0"/>
              <a:t> lain (</a:t>
            </a:r>
            <a:r>
              <a:rPr lang="en-US" sz="2800" dirty="0" err="1"/>
              <a:t>hewan</a:t>
            </a:r>
            <a:r>
              <a:rPr lang="en-US" sz="2800" dirty="0"/>
              <a:t>, </a:t>
            </a:r>
            <a:r>
              <a:rPr lang="en-US" sz="2800" dirty="0" err="1"/>
              <a:t>jamur</a:t>
            </a:r>
            <a:r>
              <a:rPr lang="en-US" sz="2800" dirty="0"/>
              <a:t>, </a:t>
            </a:r>
            <a:r>
              <a:rPr lang="en-US" sz="2800" dirty="0" err="1"/>
              <a:t>mikroorganisme</a:t>
            </a:r>
            <a:r>
              <a:rPr lang="en-US" sz="28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81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Aliran Energi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sv-SE" smtClean="0"/>
              <a:t>Energi mengalir melalui hubungan makan-memakan </a:t>
            </a:r>
            <a:r>
              <a:rPr lang="en-US" smtClean="0"/>
              <a:t>(tingkat trofik)</a:t>
            </a:r>
          </a:p>
          <a:p>
            <a:pPr eaLnBrk="1" hangingPunct="1"/>
            <a:r>
              <a:rPr lang="nb-NO" smtClean="0"/>
              <a:t>Aliran energi dari produsen ke konsumen tidak efisien, </a:t>
            </a:r>
            <a:r>
              <a:rPr lang="en-US" smtClean="0"/>
              <a:t>sebagian hilang dalam bentuk panas.</a:t>
            </a:r>
          </a:p>
          <a:p>
            <a:pPr eaLnBrk="1" hangingPunct="1"/>
            <a:r>
              <a:rPr lang="en-US" smtClean="0"/>
              <a:t>Hukum10% : hanya 10% dari energi pada tingkat trofik di bawahnya yang dapat dimanfaatkan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11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Produktivitas Ekosistem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Produktivitas Primer</a:t>
            </a:r>
            <a:r>
              <a:rPr lang="en-US" smtClean="0"/>
              <a:t>: kecepatan mengubah energi cahaya matahari menjadi energi kimia dalam bentuk bahan organik oleh organisme autotrof</a:t>
            </a:r>
          </a:p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Produktivitas Primer Kotor</a:t>
            </a:r>
            <a:r>
              <a:rPr lang="en-US" smtClean="0"/>
              <a:t>: seluruh bahan organik yang dihasilkan dari proses fotosintesis pada organisme autotrof</a:t>
            </a:r>
          </a:p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Produktivitas Primer Bersih</a:t>
            </a:r>
            <a:r>
              <a:rPr lang="en-US" smtClean="0"/>
              <a:t>: berat kering dari bahan organik yang tersimpan</a:t>
            </a:r>
          </a:p>
        </p:txBody>
      </p:sp>
    </p:spTree>
    <p:extLst>
      <p:ext uri="{BB962C8B-B14F-4D97-AF65-F5344CB8AC3E}">
        <p14:creationId xmlns:p14="http://schemas.microsoft.com/office/powerpoint/2010/main" val="5809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Produktivitas Ekosistem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Produktivitas Sekunder</a:t>
            </a:r>
            <a:r>
              <a:rPr lang="en-US" smtClean="0"/>
              <a:t>: kecepatan energi kimia mengubah bahan organik menjadi simpanan energi kimia baru oleh organisme heterotrof </a:t>
            </a:r>
          </a:p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Efisiensi Ekologi</a:t>
            </a:r>
            <a:r>
              <a:rPr lang="en-US" smtClean="0"/>
              <a:t>: perbandingan produktivitas bersih antara satu tingkat trofik ke tingkat trofik berikutnya</a:t>
            </a:r>
          </a:p>
        </p:txBody>
      </p:sp>
    </p:spTree>
    <p:extLst>
      <p:ext uri="{BB962C8B-B14F-4D97-AF65-F5344CB8AC3E}">
        <p14:creationId xmlns:p14="http://schemas.microsoft.com/office/powerpoint/2010/main" val="37591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1556</Words>
  <Application>Microsoft Office PowerPoint</Application>
  <PresentationFormat>On-screen Show (4:3)</PresentationFormat>
  <Paragraphs>153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EKOLOGI DAN ILMU LINGKUNGAN</vt:lpstr>
      <vt:lpstr>Rantai Makanan</vt:lpstr>
      <vt:lpstr>Rantai Makanan</vt:lpstr>
      <vt:lpstr>Jaring-Jaring Makanan</vt:lpstr>
      <vt:lpstr>Jaring-Jaring Makanan</vt:lpstr>
      <vt:lpstr>PowerPoint Presentation</vt:lpstr>
      <vt:lpstr>Aliran Energi</vt:lpstr>
      <vt:lpstr>Produktivitas Ekosistem</vt:lpstr>
      <vt:lpstr>Produktivitas Ekosistem</vt:lpstr>
      <vt:lpstr>Daur Biogeokimia</vt:lpstr>
      <vt:lpstr> Proses biologis dan geologis mengubah unsur-unsur kimia dari  bentuk organik dan anorganik </vt:lpstr>
      <vt:lpstr>PowerPoint Presentation</vt:lpstr>
      <vt:lpstr>Daur Biogeokimia</vt:lpstr>
      <vt:lpstr>PowerPoint Presentation</vt:lpstr>
      <vt:lpstr>PowerPoint Presentation</vt:lpstr>
      <vt:lpstr>Daur Karbon</vt:lpstr>
      <vt:lpstr>Perubahan pada Daur Karbon: Efek Rumah Kaca (Peningkatan kandungan CO2 atmosfer dan suhu)</vt:lpstr>
      <vt:lpstr>Daur Nitrogen</vt:lpstr>
      <vt:lpstr>Daur Nitrogen</vt:lpstr>
      <vt:lpstr>PowerPoint Presentation</vt:lpstr>
      <vt:lpstr>Daur Oksigen</vt:lpstr>
      <vt:lpstr>PowerPoint Presentation</vt:lpstr>
      <vt:lpstr>Daur Belerang</vt:lpstr>
      <vt:lpstr>Daur Fosfor</vt:lpstr>
      <vt:lpstr>Daur Fosfor</vt:lpstr>
      <vt:lpstr>Daur N dan P </vt:lpstr>
      <vt:lpstr>Kecepatan dekomposisi bahan organik menentukan kecepatan pendauran unsur</vt:lpstr>
      <vt:lpstr>Pendauran unsur sangat dikendalikan oleh tanaman</vt:lpstr>
      <vt:lpstr>PowerPoint Presentation</vt:lpstr>
      <vt:lpstr>PowerPoint Presentation</vt:lpstr>
      <vt:lpstr>Perubahan pada Daur N dan P</vt:lpstr>
      <vt:lpstr>Eutrofikasi</vt:lpstr>
      <vt:lpstr>Perubahan Biogeokimia Lainnya</vt:lpstr>
      <vt:lpstr>Hujan Asam</vt:lpstr>
      <vt:lpstr>Penipisan Ozon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EKOLOGI DAN ILMU LINGKUNGAN</dc:title>
  <dc:creator>Toshiba-User</dc:creator>
  <cp:lastModifiedBy>Toshiba-User</cp:lastModifiedBy>
  <cp:revision>7</cp:revision>
  <dcterms:created xsi:type="dcterms:W3CDTF">2019-03-10T02:39:05Z</dcterms:created>
  <dcterms:modified xsi:type="dcterms:W3CDTF">2019-03-27T03:50:31Z</dcterms:modified>
</cp:coreProperties>
</file>