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3" r:id="rId2"/>
    <p:sldId id="277" r:id="rId3"/>
    <p:sldId id="274" r:id="rId4"/>
    <p:sldId id="278" r:id="rId5"/>
    <p:sldId id="275" r:id="rId6"/>
    <p:sldId id="282" r:id="rId7"/>
    <p:sldId id="276" r:id="rId8"/>
    <p:sldId id="279" r:id="rId9"/>
    <p:sldId id="280" r:id="rId10"/>
    <p:sldId id="309" r:id="rId11"/>
    <p:sldId id="310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11" r:id="rId36"/>
    <p:sldId id="313" r:id="rId37"/>
    <p:sldId id="31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69F91-710F-4D98-9E50-FA60A3CD4653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70309-87CA-4AF5-9C40-7EFF4C9E6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54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2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2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2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1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0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8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DF92-3BED-44F2-AA2A-FEBFB118E104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5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DDF92-3BED-44F2-AA2A-FEBFB118E104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C3846-6D89-49BD-9977-6A3DA60C5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1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</p:spPr>
        <p:txBody>
          <a:bodyPr/>
          <a:lstStyle/>
          <a:p>
            <a:r>
              <a:rPr lang="en-US" b="1" dirty="0" smtClean="0"/>
              <a:t>EKOLOGI DAN ILMU LINGKUNGAN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504" y="35052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SUKSESI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52959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43891" y="6096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MATERI </a:t>
            </a:r>
            <a:r>
              <a:rPr lang="en-US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7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63613"/>
          </a:xfrm>
        </p:spPr>
        <p:txBody>
          <a:bodyPr/>
          <a:lstStyle/>
          <a:p>
            <a:r>
              <a:rPr lang="en-AU">
                <a:solidFill>
                  <a:schemeClr val="folHlink"/>
                </a:solidFill>
              </a:rPr>
              <a:t>Suksesi vegetasi hutan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84313"/>
            <a:ext cx="7543800" cy="4611687"/>
          </a:xfrm>
        </p:spPr>
        <p:txBody>
          <a:bodyPr/>
          <a:lstStyle/>
          <a:p>
            <a:r>
              <a:rPr lang="en-AU" dirty="0" err="1"/>
              <a:t>Masyarakat</a:t>
            </a:r>
            <a:r>
              <a:rPr lang="en-AU" dirty="0"/>
              <a:t> </a:t>
            </a:r>
            <a:r>
              <a:rPr lang="en-AU" dirty="0" err="1"/>
              <a:t>hutan</a:t>
            </a:r>
            <a:r>
              <a:rPr lang="en-AU" dirty="0"/>
              <a:t> (</a:t>
            </a:r>
            <a:r>
              <a:rPr lang="en-AU" dirty="0" err="1"/>
              <a:t>Sistem</a:t>
            </a:r>
            <a:r>
              <a:rPr lang="en-AU" dirty="0"/>
              <a:t> </a:t>
            </a:r>
            <a:r>
              <a:rPr lang="en-AU" dirty="0" err="1"/>
              <a:t>hidup-tumbuh</a:t>
            </a:r>
            <a:r>
              <a:rPr lang="en-AU" dirty="0"/>
              <a:t> </a:t>
            </a:r>
            <a:r>
              <a:rPr lang="en-AU" dirty="0" err="1"/>
              <a:t>dinamis</a:t>
            </a:r>
            <a:r>
              <a:rPr lang="en-AU" dirty="0"/>
              <a:t>) </a:t>
            </a:r>
            <a:r>
              <a:rPr lang="en-AU" dirty="0" err="1"/>
              <a:t>terbentuk</a:t>
            </a:r>
            <a:r>
              <a:rPr lang="en-AU" dirty="0"/>
              <a:t> </a:t>
            </a:r>
            <a:r>
              <a:rPr lang="en-AU" dirty="0" err="1"/>
              <a:t>bertahap-tahap</a:t>
            </a:r>
            <a:r>
              <a:rPr lang="en-AU" dirty="0"/>
              <a:t> </a:t>
            </a:r>
            <a:r>
              <a:rPr lang="en-AU" dirty="0" err="1"/>
              <a:t>oleh</a:t>
            </a:r>
            <a:r>
              <a:rPr lang="en-AU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AU" dirty="0"/>
              <a:t>	</a:t>
            </a:r>
            <a:r>
              <a:rPr lang="en-AU" dirty="0" err="1"/>
              <a:t>Invasi</a:t>
            </a:r>
            <a:r>
              <a:rPr lang="en-AU" dirty="0"/>
              <a:t> </a:t>
            </a:r>
            <a:r>
              <a:rPr lang="en-AU" dirty="0" err="1"/>
              <a:t>tumbuhan</a:t>
            </a:r>
            <a:r>
              <a:rPr lang="en-AU" dirty="0"/>
              <a:t>, </a:t>
            </a:r>
            <a:r>
              <a:rPr lang="en-AU" dirty="0" err="1"/>
              <a:t>adaptasi</a:t>
            </a:r>
            <a:r>
              <a:rPr lang="en-AU" dirty="0"/>
              <a:t>, </a:t>
            </a:r>
            <a:r>
              <a:rPr lang="en-AU" dirty="0" err="1"/>
              <a:t>agregasi,persaingan-penguasaan</a:t>
            </a:r>
            <a:r>
              <a:rPr lang="en-AU" dirty="0"/>
              <a:t>, </a:t>
            </a:r>
            <a:r>
              <a:rPr lang="en-AU" dirty="0" err="1"/>
              <a:t>reaksi</a:t>
            </a:r>
            <a:r>
              <a:rPr lang="en-AU" dirty="0"/>
              <a:t> </a:t>
            </a:r>
            <a:r>
              <a:rPr lang="en-AU" dirty="0" err="1"/>
              <a:t>terhadap</a:t>
            </a:r>
            <a:r>
              <a:rPr lang="en-AU" dirty="0"/>
              <a:t> habitat,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stabilisasi</a:t>
            </a:r>
            <a:r>
              <a:rPr lang="en-AU" dirty="0"/>
              <a:t> </a:t>
            </a:r>
            <a:r>
              <a:rPr lang="en-AU" dirty="0" err="1"/>
              <a:t>komunitas</a:t>
            </a:r>
            <a:r>
              <a:rPr lang="en-AU" dirty="0"/>
              <a:t>,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suatu</a:t>
            </a:r>
            <a:r>
              <a:rPr lang="en-AU" dirty="0"/>
              <a:t> proses </a:t>
            </a:r>
            <a:r>
              <a:rPr lang="en-AU" dirty="0" err="1"/>
              <a:t>suksesi</a:t>
            </a:r>
            <a:r>
              <a:rPr lang="en-AU" dirty="0"/>
              <a:t> (= sere)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0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286750" cy="56911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AU"/>
          </a:p>
          <a:p>
            <a:pPr>
              <a:buFont typeface="Wingdings" pitchFamily="2" charset="2"/>
              <a:buNone/>
            </a:pPr>
            <a:endParaRPr lang="en-AU"/>
          </a:p>
          <a:p>
            <a:pPr>
              <a:buFont typeface="Wingdings" pitchFamily="2" charset="2"/>
              <a:buNone/>
            </a:pPr>
            <a:endParaRPr lang="en-AU"/>
          </a:p>
          <a:p>
            <a:pPr>
              <a:buFont typeface="Wingdings" pitchFamily="2" charset="2"/>
              <a:buNone/>
            </a:pPr>
            <a:r>
              <a:rPr lang="en-AU" sz="2400"/>
              <a:t>AWAL</a:t>
            </a:r>
            <a:r>
              <a:rPr lang="en-AU"/>
              <a:t>			   		 </a:t>
            </a:r>
            <a:r>
              <a:rPr lang="en-AU" sz="2400"/>
              <a:t>VEGETASI KLIMAKS</a:t>
            </a:r>
          </a:p>
          <a:p>
            <a:pPr>
              <a:buFont typeface="Wingdings" pitchFamily="2" charset="2"/>
              <a:buNone/>
            </a:pPr>
            <a:r>
              <a:rPr lang="en-AU"/>
              <a:t>(Pioner)</a:t>
            </a:r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35013" y="1571625"/>
            <a:ext cx="255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/>
              <a:t> </a:t>
            </a:r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908175" y="249237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124075" y="1989138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AU" sz="2400"/>
              <a:t>Proses suksesi</a:t>
            </a:r>
            <a:endParaRPr lang="en-US" sz="240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032000" y="2724150"/>
            <a:ext cx="2970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b="1"/>
              <a:t>Pergantian masy. Tumb.</a:t>
            </a:r>
            <a:endParaRPr lang="en-US" b="1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300788" y="2708275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V="1">
            <a:off x="60118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284663" y="5013325"/>
            <a:ext cx="41036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AU" sz="2400"/>
              <a:t>SELALU ADA PERUBAHAN</a:t>
            </a:r>
          </a:p>
          <a:p>
            <a:pPr algn="ctr"/>
            <a:r>
              <a:rPr lang="en-AU" sz="2400"/>
              <a:t>POHON TUA-MATI</a:t>
            </a:r>
            <a:endParaRPr lang="en-US" sz="2400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984750" y="301148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b="1"/>
              <a:t>Proses</a:t>
            </a:r>
            <a:endParaRPr lang="en-US" b="1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351588" y="3011488"/>
            <a:ext cx="161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b="1"/>
              <a:t>homeostasis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047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20" grpId="0" animBg="1"/>
      <p:bldP spid="13321" grpId="0" animBg="1"/>
      <p:bldP spid="133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742950" indent="-742950">
              <a:buFont typeface="Arial" charset="0"/>
              <a:buAutoNum type="arabicPeriod"/>
            </a:pPr>
            <a:r>
              <a:rPr lang="en-US" sz="3600" dirty="0" err="1" smtClean="0"/>
              <a:t>Faktor</a:t>
            </a:r>
            <a:r>
              <a:rPr lang="en-US" sz="3600" dirty="0" smtClean="0"/>
              <a:t> </a:t>
            </a:r>
            <a:r>
              <a:rPr lang="en-US" sz="3600" dirty="0" err="1" smtClean="0"/>
              <a:t>Iklim</a:t>
            </a:r>
            <a:endParaRPr lang="en-US" sz="3600" dirty="0" smtClean="0"/>
          </a:p>
          <a:p>
            <a:pPr marL="742950" indent="-742950">
              <a:buFont typeface="Arial" charset="0"/>
              <a:buAutoNum type="arabicPeriod"/>
            </a:pPr>
            <a:r>
              <a:rPr lang="en-US" sz="3600" dirty="0" err="1"/>
              <a:t>Faktor</a:t>
            </a:r>
            <a:r>
              <a:rPr lang="en-US" sz="3600" dirty="0"/>
              <a:t> </a:t>
            </a:r>
            <a:r>
              <a:rPr lang="en-US" sz="3600" dirty="0" err="1"/>
              <a:t>Topografi</a:t>
            </a:r>
            <a:r>
              <a:rPr lang="en-US" sz="3600" dirty="0"/>
              <a:t> / </a:t>
            </a:r>
            <a:r>
              <a:rPr lang="en-US" sz="3600" dirty="0" err="1"/>
              <a:t>Edafis</a:t>
            </a:r>
            <a:r>
              <a:rPr lang="en-US" sz="3600" dirty="0"/>
              <a:t> (</a:t>
            </a:r>
            <a:r>
              <a:rPr lang="en-US" sz="3600" dirty="0" err="1"/>
              <a:t>Perubahan</a:t>
            </a:r>
            <a:r>
              <a:rPr lang="en-US" sz="3600" dirty="0"/>
              <a:t> </a:t>
            </a:r>
            <a:r>
              <a:rPr lang="en-US" sz="3600" dirty="0" err="1"/>
              <a:t>dlm</a:t>
            </a:r>
            <a:r>
              <a:rPr lang="en-US" sz="3600" dirty="0"/>
              <a:t> </a:t>
            </a:r>
            <a:r>
              <a:rPr lang="en-US" sz="3600" dirty="0" smtClean="0"/>
              <a:t>Tanah)</a:t>
            </a:r>
          </a:p>
          <a:p>
            <a:pPr marL="742950" indent="-742950">
              <a:buFont typeface="Arial" charset="0"/>
              <a:buAutoNum type="arabicPeriod"/>
            </a:pPr>
            <a:r>
              <a:rPr lang="en-US" sz="3600" dirty="0" err="1"/>
              <a:t>Faktor</a:t>
            </a:r>
            <a:r>
              <a:rPr lang="en-US" sz="3600" dirty="0"/>
              <a:t> </a:t>
            </a:r>
            <a:r>
              <a:rPr lang="en-US" sz="3600" dirty="0" err="1"/>
              <a:t>Biotik</a:t>
            </a:r>
            <a:endParaRPr lang="en-US" sz="3600" dirty="0" smtClean="0"/>
          </a:p>
          <a:p>
            <a:pPr>
              <a:buFont typeface="Arial" charset="0"/>
              <a:buNone/>
            </a:pPr>
            <a:r>
              <a:rPr lang="en-US" sz="3600" dirty="0" smtClean="0"/>
              <a:t>		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33400"/>
            <a:ext cx="7772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B.  </a:t>
            </a:r>
            <a:r>
              <a:rPr lang="en-US" sz="3600" b="1" dirty="0" err="1" smtClean="0">
                <a:solidFill>
                  <a:schemeClr val="tx1"/>
                </a:solidFill>
              </a:rPr>
              <a:t>Faktor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Penyebab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Suksesi</a:t>
            </a:r>
            <a:r>
              <a:rPr lang="en-US" sz="3600" b="1" dirty="0" smtClean="0">
                <a:solidFill>
                  <a:schemeClr val="tx1"/>
                </a:solidFill>
              </a:rPr>
              <a:t>/Agent </a:t>
            </a:r>
            <a:r>
              <a:rPr lang="en-US" sz="3600" b="1" dirty="0" err="1" smtClean="0">
                <a:solidFill>
                  <a:schemeClr val="tx1"/>
                </a:solidFill>
              </a:rPr>
              <a:t>Perubahan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 smtClean="0"/>
              <a:t>Iklim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700" dirty="0" err="1"/>
              <a:t>Fluktuasi</a:t>
            </a:r>
            <a:r>
              <a:rPr lang="en-US" sz="2700" dirty="0"/>
              <a:t> </a:t>
            </a:r>
            <a:r>
              <a:rPr lang="en-US" sz="2700" dirty="0" err="1"/>
              <a:t>kondisi</a:t>
            </a:r>
            <a:r>
              <a:rPr lang="en-US" sz="2700" dirty="0"/>
              <a:t> </a:t>
            </a:r>
            <a:r>
              <a:rPr lang="en-US" sz="2700" dirty="0" err="1"/>
              <a:t>iklim</a:t>
            </a:r>
            <a:r>
              <a:rPr lang="en-US" sz="2700" dirty="0"/>
              <a:t> </a:t>
            </a:r>
            <a:r>
              <a:rPr lang="en-US" sz="2700" dirty="0" err="1"/>
              <a:t>tdk</a:t>
            </a:r>
            <a:r>
              <a:rPr lang="en-US" sz="2700" dirty="0"/>
              <a:t> </a:t>
            </a:r>
            <a:r>
              <a:rPr lang="en-US" sz="2700" dirty="0" err="1"/>
              <a:t>konsisten</a:t>
            </a:r>
            <a:endParaRPr lang="en-US" sz="2700" dirty="0"/>
          </a:p>
          <a:p>
            <a:pPr marL="514350" indent="-514350">
              <a:buFont typeface="+mj-lt"/>
              <a:buAutoNum type="alphaLcParenR"/>
            </a:pPr>
            <a:r>
              <a:rPr lang="en-US" sz="2700" dirty="0" err="1" smtClean="0"/>
              <a:t>Kekeringan</a:t>
            </a:r>
            <a:endParaRPr lang="en-US" sz="2700" dirty="0"/>
          </a:p>
          <a:p>
            <a:pPr marL="514350" indent="-514350">
              <a:buFont typeface="+mj-lt"/>
              <a:buAutoNum type="alphaLcParenR"/>
            </a:pPr>
            <a:r>
              <a:rPr lang="en-US" sz="2700" dirty="0" err="1" smtClean="0"/>
              <a:t>Radiasi</a:t>
            </a:r>
            <a:r>
              <a:rPr lang="en-US" sz="2700" dirty="0" smtClean="0"/>
              <a:t> </a:t>
            </a:r>
            <a:r>
              <a:rPr lang="en-US" sz="2700" dirty="0" err="1"/>
              <a:t>matahari</a:t>
            </a:r>
            <a:r>
              <a:rPr lang="en-US" sz="2700" dirty="0"/>
              <a:t> </a:t>
            </a:r>
            <a:r>
              <a:rPr lang="en-US" sz="2700" dirty="0" err="1"/>
              <a:t>yg</a:t>
            </a:r>
            <a:r>
              <a:rPr lang="en-US" sz="2700" dirty="0"/>
              <a:t> </a:t>
            </a:r>
            <a:r>
              <a:rPr lang="en-US" sz="2700" dirty="0" err="1"/>
              <a:t>Kuat</a:t>
            </a:r>
            <a:endParaRPr lang="en-US" sz="2700" dirty="0"/>
          </a:p>
          <a:p>
            <a:endParaRPr lang="en-US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267075"/>
            <a:ext cx="4648200" cy="3486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5900" y="6257925"/>
            <a:ext cx="37338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400" dirty="0" err="1">
                <a:solidFill>
                  <a:schemeClr val="tx1"/>
                </a:solidFill>
              </a:rPr>
              <a:t>Faktor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Iklim</a:t>
            </a:r>
            <a:r>
              <a:rPr lang="en-US" sz="2400" dirty="0">
                <a:solidFill>
                  <a:schemeClr val="tx1"/>
                </a:solidFill>
              </a:rPr>
              <a:t>  (</a:t>
            </a:r>
            <a:r>
              <a:rPr lang="en-US" sz="2400" dirty="0" err="1">
                <a:solidFill>
                  <a:schemeClr val="tx1"/>
                </a:solidFill>
              </a:rPr>
              <a:t>Kekeringan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20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/>
              <a:t>Topografi</a:t>
            </a:r>
            <a:r>
              <a:rPr lang="en-US" dirty="0"/>
              <a:t> / </a:t>
            </a:r>
            <a:r>
              <a:rPr lang="en-US" dirty="0" err="1"/>
              <a:t>Edafis</a:t>
            </a:r>
            <a:r>
              <a:rPr lang="en-US" dirty="0"/>
              <a:t> (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smtClean="0"/>
              <a:t>Tanah)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en-US" sz="2700" dirty="0" err="1"/>
              <a:t>Erosi</a:t>
            </a:r>
            <a:r>
              <a:rPr lang="en-US" sz="2700" dirty="0"/>
              <a:t> Tanah : Proses </a:t>
            </a:r>
            <a:r>
              <a:rPr lang="en-US" sz="2700" dirty="0" err="1"/>
              <a:t>hilangnya</a:t>
            </a:r>
            <a:r>
              <a:rPr lang="en-US" sz="2700" dirty="0"/>
              <a:t> </a:t>
            </a:r>
            <a:r>
              <a:rPr lang="en-US" sz="2700" dirty="0" err="1"/>
              <a:t>lapisan</a:t>
            </a:r>
            <a:r>
              <a:rPr lang="en-US" sz="2700" dirty="0"/>
              <a:t> </a:t>
            </a:r>
            <a:r>
              <a:rPr lang="en-US" sz="2700" dirty="0" err="1"/>
              <a:t>permukaan</a:t>
            </a:r>
            <a:r>
              <a:rPr lang="en-US" sz="2700" dirty="0"/>
              <a:t> </a:t>
            </a:r>
            <a:r>
              <a:rPr lang="en-US" sz="2700" dirty="0" err="1"/>
              <a:t>tanah</a:t>
            </a:r>
            <a:r>
              <a:rPr lang="en-US" sz="2700" dirty="0"/>
              <a:t> </a:t>
            </a:r>
            <a:r>
              <a:rPr lang="en-US" sz="2700" dirty="0" err="1"/>
              <a:t>oleh</a:t>
            </a:r>
            <a:r>
              <a:rPr lang="en-US" sz="2700" dirty="0"/>
              <a:t> </a:t>
            </a:r>
            <a:r>
              <a:rPr lang="en-US" sz="2700" dirty="0" err="1"/>
              <a:t>angin</a:t>
            </a:r>
            <a:r>
              <a:rPr lang="en-US" sz="2700" dirty="0"/>
              <a:t>, </a:t>
            </a:r>
            <a:r>
              <a:rPr lang="en-US" sz="2700" dirty="0" err="1"/>
              <a:t>aliran</a:t>
            </a:r>
            <a:r>
              <a:rPr lang="en-US" sz="2700" dirty="0"/>
              <a:t> air </a:t>
            </a:r>
            <a:r>
              <a:rPr lang="en-US" sz="2700" dirty="0" err="1"/>
              <a:t>dan</a:t>
            </a:r>
            <a:r>
              <a:rPr lang="en-US" sz="2700" dirty="0"/>
              <a:t> </a:t>
            </a:r>
            <a:r>
              <a:rPr lang="en-US" sz="2700" dirty="0" err="1"/>
              <a:t>hujan</a:t>
            </a:r>
            <a:endParaRPr lang="en-US" sz="2700" dirty="0"/>
          </a:p>
          <a:p>
            <a:pPr marL="457200" indent="-457200" algn="just">
              <a:buFont typeface="Wingdings" pitchFamily="2" charset="2"/>
              <a:buChar char="Ø"/>
              <a:defRPr/>
            </a:pPr>
            <a:endParaRPr lang="en-US" sz="2700" dirty="0" smtClean="0"/>
          </a:p>
          <a:p>
            <a:pPr marL="457200" indent="-457200" algn="just">
              <a:buFont typeface="Wingdings" pitchFamily="2" charset="2"/>
              <a:buChar char="Ø"/>
              <a:defRPr/>
            </a:pPr>
            <a:endParaRPr lang="en-US" sz="2700" dirty="0"/>
          </a:p>
          <a:p>
            <a:pPr marL="457200" indent="-457200" algn="just">
              <a:buFont typeface="Wingdings" pitchFamily="2" charset="2"/>
              <a:buChar char="Ø"/>
              <a:defRPr/>
            </a:pPr>
            <a:endParaRPr lang="en-US" sz="2700" dirty="0" smtClean="0"/>
          </a:p>
          <a:p>
            <a:pPr marL="457200" indent="-457200" algn="just">
              <a:buFont typeface="Wingdings" pitchFamily="2" charset="2"/>
              <a:buChar char="Ø"/>
              <a:defRPr/>
            </a:pPr>
            <a:endParaRPr lang="en-US" sz="2700" dirty="0"/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en-US" sz="2700" dirty="0" err="1" smtClean="0"/>
              <a:t>Deposisi</a:t>
            </a:r>
            <a:r>
              <a:rPr lang="en-US" sz="2700" dirty="0" smtClean="0"/>
              <a:t> </a:t>
            </a:r>
            <a:r>
              <a:rPr lang="en-US" sz="2700" dirty="0"/>
              <a:t>Tanah : Proses </a:t>
            </a:r>
            <a:r>
              <a:rPr lang="en-US" sz="2700" dirty="0" err="1"/>
              <a:t>pengendapan</a:t>
            </a:r>
            <a:r>
              <a:rPr lang="en-US" sz="2700" dirty="0"/>
              <a:t> </a:t>
            </a:r>
            <a:r>
              <a:rPr lang="en-US" sz="2700" dirty="0" err="1"/>
              <a:t>tanah</a:t>
            </a:r>
            <a:r>
              <a:rPr lang="en-US" sz="2700" dirty="0"/>
              <a:t> </a:t>
            </a:r>
            <a:r>
              <a:rPr lang="en-US" sz="2700" dirty="0" err="1"/>
              <a:t>oleh</a:t>
            </a:r>
            <a:r>
              <a:rPr lang="en-US" sz="2700" dirty="0"/>
              <a:t> </a:t>
            </a:r>
            <a:r>
              <a:rPr lang="en-US" sz="2700" dirty="0" err="1"/>
              <a:t>angin</a:t>
            </a:r>
            <a:r>
              <a:rPr lang="en-US" sz="2700" dirty="0"/>
              <a:t>, </a:t>
            </a:r>
            <a:r>
              <a:rPr lang="en-US" sz="2700" dirty="0" err="1"/>
              <a:t>longsor</a:t>
            </a:r>
            <a:endParaRPr lang="en-US" sz="2700" dirty="0"/>
          </a:p>
          <a:p>
            <a:endParaRPr lang="en-US" sz="2700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600200"/>
            <a:ext cx="2628900" cy="2345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572000"/>
            <a:ext cx="2628900" cy="207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4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/>
              <a:t>Biotik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err="1"/>
              <a:t>Penggembalaan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Penebangan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Deforestasi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Hama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Perladangan</a:t>
            </a:r>
            <a:endParaRPr lang="en-US" dirty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Penambangan</a:t>
            </a:r>
            <a:r>
              <a:rPr lang="en-US" dirty="0" smtClean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Bumi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524000"/>
            <a:ext cx="2590800" cy="156425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93534"/>
            <a:ext cx="2514600" cy="169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8800" y="3206234"/>
            <a:ext cx="1682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Penggembalaan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7850" y="5791200"/>
            <a:ext cx="1342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Penebangan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	Clements (1974) </a:t>
            </a:r>
            <a:r>
              <a:rPr lang="en-US" dirty="0" err="1" smtClean="0"/>
              <a:t>membedakan</a:t>
            </a:r>
            <a:r>
              <a:rPr lang="en-US" dirty="0" smtClean="0"/>
              <a:t> 6 sub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suksesi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err="1" smtClean="0"/>
              <a:t>Nudasi</a:t>
            </a:r>
            <a:r>
              <a:rPr lang="en-US" dirty="0" smtClean="0"/>
              <a:t> : </a:t>
            </a:r>
            <a:r>
              <a:rPr lang="en-US" dirty="0" err="1" smtClean="0"/>
              <a:t>terbukanya</a:t>
            </a:r>
            <a:r>
              <a:rPr lang="en-US" dirty="0" smtClean="0"/>
              <a:t> </a:t>
            </a:r>
            <a:r>
              <a:rPr lang="en-US" dirty="0" err="1" smtClean="0"/>
              <a:t>lahan</a:t>
            </a:r>
            <a:r>
              <a:rPr lang="en-US" dirty="0" smtClean="0"/>
              <a:t>, </a:t>
            </a:r>
            <a:r>
              <a:rPr lang="en-US" dirty="0" err="1" smtClean="0"/>
              <a:t>bersih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vegetasi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</a:t>
            </a:r>
            <a:r>
              <a:rPr lang="en-US" dirty="0" err="1" smtClean="0"/>
              <a:t>Migrasi</a:t>
            </a:r>
            <a:r>
              <a:rPr lang="en-US" dirty="0" smtClean="0"/>
              <a:t> : </a:t>
            </a:r>
            <a:r>
              <a:rPr lang="en-US" dirty="0" err="1" smtClean="0"/>
              <a:t>tersebarnya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</a:t>
            </a:r>
            <a:r>
              <a:rPr lang="en-US" dirty="0" err="1" smtClean="0"/>
              <a:t>Eksesis</a:t>
            </a:r>
            <a:r>
              <a:rPr lang="en-US" dirty="0" smtClean="0"/>
              <a:t> : proses </a:t>
            </a:r>
            <a:r>
              <a:rPr lang="en-US" dirty="0" err="1" smtClean="0"/>
              <a:t>perkecambahan,pertumbuhan</a:t>
            </a:r>
            <a:r>
              <a:rPr lang="en-US" dirty="0" smtClean="0"/>
              <a:t> 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reproduksi</a:t>
            </a: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4. </a:t>
            </a:r>
            <a:r>
              <a:rPr lang="en-US" dirty="0" err="1" smtClean="0"/>
              <a:t>Kompetisi</a:t>
            </a:r>
            <a:r>
              <a:rPr lang="en-US" dirty="0" smtClean="0"/>
              <a:t> :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pergantian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</a:t>
            </a:r>
            <a:r>
              <a:rPr lang="en-US" dirty="0" err="1" smtClean="0"/>
              <a:t>Reaksi</a:t>
            </a:r>
            <a:r>
              <a:rPr lang="en-US" dirty="0" smtClean="0"/>
              <a:t> : </a:t>
            </a:r>
            <a:r>
              <a:rPr lang="en-US" dirty="0" err="1" smtClean="0"/>
              <a:t>perubahan</a:t>
            </a:r>
            <a:r>
              <a:rPr lang="en-US" dirty="0" smtClean="0"/>
              <a:t> habitat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6. </a:t>
            </a:r>
            <a:r>
              <a:rPr lang="en-US" dirty="0" err="1" smtClean="0"/>
              <a:t>Klimaks</a:t>
            </a:r>
            <a:r>
              <a:rPr lang="en-US" dirty="0" smtClean="0"/>
              <a:t> :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228600"/>
            <a:ext cx="8153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 smtClean="0">
                <a:solidFill>
                  <a:schemeClr val="tx1"/>
                </a:solidFill>
              </a:rPr>
              <a:t>Sub </a:t>
            </a:r>
            <a:r>
              <a:rPr lang="en-US" sz="4400" b="1" dirty="0" err="1">
                <a:solidFill>
                  <a:schemeClr val="tx1"/>
                </a:solidFill>
              </a:rPr>
              <a:t>Komponen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dalam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Suksesi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53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6019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Beberapa ahli mengatakan bahwa proses suksesi selalu </a:t>
            </a:r>
            <a:r>
              <a:rPr lang="en-US" b="1" smtClean="0">
                <a:solidFill>
                  <a:srgbClr val="FF0000"/>
                </a:solidFill>
              </a:rPr>
              <a:t>progresif</a:t>
            </a:r>
            <a:r>
              <a:rPr lang="en-US" smtClean="0"/>
              <a:t> artinya selalu mengalami kemajuan, sehingga membawa pengertian ke dua hal:</a:t>
            </a:r>
            <a:br>
              <a:rPr lang="en-US" smtClean="0"/>
            </a:br>
            <a:r>
              <a:rPr lang="en-US" smtClean="0"/>
              <a:t>1. Pergantian progresif pada kondisi tanah (habitat) yang biasanya pergantian itu dari habitat yang ekstrim ke optimum untuk pertumbuhan vegetasi.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2. Pergantian progresif dalam bentuk pertumbuhan (life form).</a:t>
            </a:r>
            <a:br>
              <a:rPr lang="en-US" smtClean="0"/>
            </a:b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831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85000" lnSpcReduction="20000"/>
          </a:bodyPr>
          <a:lstStyle/>
          <a:p>
            <a:pPr marL="0" indent="0">
              <a:buFont typeface="Arial" charset="0"/>
              <a:buNone/>
            </a:pP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suksesi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, </a:t>
            </a:r>
            <a:r>
              <a:rPr lang="en-US" dirty="0" err="1" smtClean="0"/>
              <a:t>diantaranya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Luas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yang </a:t>
            </a:r>
            <a:r>
              <a:rPr lang="en-US" dirty="0" err="1" smtClean="0"/>
              <a:t>rusak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  <a:tabLst>
                <a:tab pos="457200" algn="l"/>
              </a:tabLst>
            </a:pP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disekitar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yang </a:t>
            </a:r>
            <a:r>
              <a:rPr lang="en-US" dirty="0" err="1" smtClean="0"/>
              <a:t>terganggu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pemancar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r>
              <a:rPr lang="en-US" dirty="0" err="1" smtClean="0"/>
              <a:t>benih</a:t>
            </a:r>
            <a:endParaRPr lang="en-US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Iklim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kcepatan</a:t>
            </a:r>
            <a:r>
              <a:rPr lang="en-US" dirty="0"/>
              <a:t> </a:t>
            </a:r>
            <a:r>
              <a:rPr lang="en-US" dirty="0" err="1"/>
              <a:t>angin</a:t>
            </a:r>
            <a:r>
              <a:rPr lang="en-US" dirty="0"/>
              <a:t> yang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menyebarkan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, </a:t>
            </a:r>
            <a:r>
              <a:rPr lang="en-US" dirty="0" err="1"/>
              <a:t>spora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benih</a:t>
            </a:r>
            <a:r>
              <a:rPr lang="en-US" dirty="0"/>
              <a:t> sera </a:t>
            </a:r>
            <a:r>
              <a:rPr lang="en-US" dirty="0" err="1"/>
              <a:t>curah</a:t>
            </a:r>
            <a:r>
              <a:rPr lang="en-US" dirty="0"/>
              <a:t> </a:t>
            </a:r>
            <a:r>
              <a:rPr lang="en-US" dirty="0" err="1" smtClean="0"/>
              <a:t>hujan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substrat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 smtClean="0"/>
              <a:t>terbentuk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disekitar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suksesi</a:t>
            </a:r>
            <a:endParaRPr lang="en-US" dirty="0"/>
          </a:p>
          <a:p>
            <a:pPr marL="0" indent="0">
              <a:buFont typeface="Arial" charset="0"/>
              <a:buNone/>
              <a:tabLst>
                <a:tab pos="457200" algn="l"/>
              </a:tabLs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90600" y="609600"/>
            <a:ext cx="6934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err="1" smtClean="0">
                <a:solidFill>
                  <a:schemeClr val="tx1"/>
                </a:solidFill>
              </a:rPr>
              <a:t>Kecepatan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Suksesi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b="1" dirty="0" smtClean="0"/>
              <a:t>1.  </a:t>
            </a:r>
            <a:r>
              <a:rPr lang="en-US" b="1" dirty="0" err="1" smtClean="0"/>
              <a:t>Suksesi</a:t>
            </a:r>
            <a:r>
              <a:rPr lang="en-US" b="1" dirty="0" smtClean="0"/>
              <a:t> Primer</a:t>
            </a:r>
          </a:p>
          <a:p>
            <a:pPr>
              <a:buFont typeface="Arial" charset="0"/>
              <a:buNone/>
            </a:pPr>
            <a:r>
              <a:rPr lang="en-US" dirty="0" smtClean="0"/>
              <a:t>		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vegetasi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habitat 	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bervegetasi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	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stabil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klimaks</a:t>
            </a: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	</a:t>
            </a:r>
            <a:r>
              <a:rPr lang="en-US" dirty="0" err="1" smtClean="0"/>
              <a:t>Suksesi</a:t>
            </a:r>
            <a:r>
              <a:rPr lang="en-US" dirty="0" smtClean="0"/>
              <a:t> primer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	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yang </a:t>
            </a:r>
            <a:r>
              <a:rPr lang="en-US" dirty="0" err="1" smtClean="0"/>
              <a:t>mengakibatkan</a:t>
            </a:r>
            <a:r>
              <a:rPr lang="en-US" dirty="0" smtClean="0"/>
              <a:t> 	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total 	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habitat </a:t>
            </a:r>
            <a:r>
              <a:rPr lang="en-US" dirty="0" err="1" smtClean="0"/>
              <a:t>baru</a:t>
            </a: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09800" y="533400"/>
            <a:ext cx="4495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 err="1" smtClean="0">
                <a:solidFill>
                  <a:schemeClr val="tx1"/>
                </a:solidFill>
              </a:rPr>
              <a:t>Macam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Suksesi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KONSEP SUKSESI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AU" dirty="0">
                <a:solidFill>
                  <a:srgbClr val="FF9900"/>
                </a:solidFill>
              </a:rPr>
              <a:t>Sere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AU" dirty="0"/>
              <a:t>	</a:t>
            </a:r>
            <a:r>
              <a:rPr lang="en-AU" dirty="0" err="1"/>
              <a:t>Seluruh</a:t>
            </a:r>
            <a:r>
              <a:rPr lang="en-AU" dirty="0"/>
              <a:t> </a:t>
            </a:r>
            <a:r>
              <a:rPr lang="en-AU" dirty="0" err="1"/>
              <a:t>seri</a:t>
            </a:r>
            <a:r>
              <a:rPr lang="en-AU" dirty="0"/>
              <a:t> </a:t>
            </a:r>
            <a:r>
              <a:rPr lang="en-AU" dirty="0" err="1"/>
              <a:t>komunitas</a:t>
            </a:r>
            <a:r>
              <a:rPr lang="en-AU" dirty="0"/>
              <a:t> yang </a:t>
            </a:r>
            <a:r>
              <a:rPr lang="en-AU" dirty="0" err="1" smtClean="0"/>
              <a:t>terbentuk</a:t>
            </a:r>
            <a:r>
              <a:rPr lang="en-AU" dirty="0"/>
              <a:t>	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 smtClean="0"/>
              <a:t>keadaan</a:t>
            </a:r>
            <a:r>
              <a:rPr lang="en-AU" dirty="0" smtClean="0"/>
              <a:t>/ </a:t>
            </a:r>
            <a:r>
              <a:rPr lang="en-AU" dirty="0" err="1" smtClean="0"/>
              <a:t>waktu</a:t>
            </a:r>
            <a:r>
              <a:rPr lang="en-AU" dirty="0" smtClean="0"/>
              <a:t> </a:t>
            </a:r>
            <a:r>
              <a:rPr lang="en-AU" dirty="0" err="1"/>
              <a:t>tertentu</a:t>
            </a:r>
            <a:endParaRPr lang="en-AU" dirty="0"/>
          </a:p>
          <a:p>
            <a:pPr>
              <a:lnSpc>
                <a:spcPct val="90000"/>
              </a:lnSpc>
            </a:pPr>
            <a:r>
              <a:rPr lang="en-AU" dirty="0" err="1">
                <a:solidFill>
                  <a:srgbClr val="FF9900"/>
                </a:solidFill>
              </a:rPr>
              <a:t>Suksesi</a:t>
            </a:r>
            <a:endParaRPr lang="en-AU" dirty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AU" dirty="0"/>
              <a:t>	</a:t>
            </a:r>
            <a:r>
              <a:rPr lang="en-AU" dirty="0" err="1"/>
              <a:t>Suatu</a:t>
            </a:r>
            <a:r>
              <a:rPr lang="en-AU" dirty="0"/>
              <a:t> </a:t>
            </a:r>
            <a:r>
              <a:rPr lang="en-AU" dirty="0" err="1"/>
              <a:t>seri</a:t>
            </a:r>
            <a:r>
              <a:rPr lang="en-AU" dirty="0"/>
              <a:t> </a:t>
            </a:r>
            <a:r>
              <a:rPr lang="en-AU" dirty="0" err="1"/>
              <a:t>perubahan</a:t>
            </a:r>
            <a:r>
              <a:rPr lang="en-AU" dirty="0"/>
              <a:t> </a:t>
            </a:r>
            <a:r>
              <a:rPr lang="en-AU" dirty="0" err="1"/>
              <a:t>berurutan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bertahap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komunitas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suatu</a:t>
            </a:r>
            <a:r>
              <a:rPr lang="en-AU" dirty="0"/>
              <a:t> </a:t>
            </a:r>
            <a:r>
              <a:rPr lang="en-AU" dirty="0" err="1"/>
              <a:t>wilayah</a:t>
            </a:r>
            <a:r>
              <a:rPr lang="en-AU" dirty="0"/>
              <a:t> </a:t>
            </a:r>
            <a:r>
              <a:rPr lang="en-AU" dirty="0" err="1"/>
              <a:t>ekosistem</a:t>
            </a:r>
            <a:r>
              <a:rPr lang="en-AU" dirty="0"/>
              <a:t> </a:t>
            </a:r>
            <a:r>
              <a:rPr lang="en-AU" dirty="0" err="1"/>
              <a:t>tertentu</a:t>
            </a:r>
            <a:endParaRPr lang="en-AU" dirty="0"/>
          </a:p>
          <a:p>
            <a:pPr>
              <a:lnSpc>
                <a:spcPct val="90000"/>
              </a:lnSpc>
            </a:pPr>
            <a:r>
              <a:rPr lang="en-AU" dirty="0" err="1">
                <a:solidFill>
                  <a:srgbClr val="FF9900"/>
                </a:solidFill>
              </a:rPr>
              <a:t>Klimaks</a:t>
            </a:r>
            <a:endParaRPr lang="en-AU" dirty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AU" dirty="0"/>
              <a:t>	</a:t>
            </a:r>
            <a:r>
              <a:rPr lang="en-AU" dirty="0" err="1"/>
              <a:t>Suatu</a:t>
            </a:r>
            <a:r>
              <a:rPr lang="en-AU" dirty="0"/>
              <a:t> </a:t>
            </a:r>
            <a:r>
              <a:rPr lang="en-AU" dirty="0" err="1"/>
              <a:t>keadaan</a:t>
            </a:r>
            <a:r>
              <a:rPr lang="en-AU" dirty="0"/>
              <a:t> </a:t>
            </a:r>
            <a:r>
              <a:rPr lang="en-AU" dirty="0" err="1"/>
              <a:t>seimbang-dinamis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populasi</a:t>
            </a:r>
            <a:r>
              <a:rPr lang="en-AU" dirty="0"/>
              <a:t> yang </a:t>
            </a:r>
            <a:r>
              <a:rPr lang="en-AU" dirty="0" err="1"/>
              <a:t>menentukan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perjalanan</a:t>
            </a:r>
            <a:r>
              <a:rPr lang="en-AU" dirty="0"/>
              <a:t> </a:t>
            </a:r>
            <a:r>
              <a:rPr lang="en-AU" dirty="0" err="1"/>
              <a:t>suksesi</a:t>
            </a:r>
            <a:r>
              <a:rPr lang="en-AU" dirty="0"/>
              <a:t> </a:t>
            </a:r>
            <a:r>
              <a:rPr lang="en-AU" dirty="0" err="1"/>
              <a:t>ekologis</a:t>
            </a:r>
            <a:r>
              <a:rPr lang="en-AU" dirty="0"/>
              <a:t> yang </a:t>
            </a:r>
            <a:r>
              <a:rPr lang="en-AU" dirty="0" smtClean="0"/>
              <a:t>optimum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AU" dirty="0" err="1">
                <a:solidFill>
                  <a:srgbClr val="FF9900"/>
                </a:solidFill>
              </a:rPr>
              <a:t>Ekoton</a:t>
            </a:r>
            <a:endParaRPr lang="en-AU" dirty="0">
              <a:solidFill>
                <a:srgbClr val="FF99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AU" dirty="0"/>
              <a:t>	</a:t>
            </a:r>
            <a:r>
              <a:rPr lang="en-AU" dirty="0" err="1"/>
              <a:t>Zona</a:t>
            </a:r>
            <a:r>
              <a:rPr lang="en-AU" dirty="0"/>
              <a:t> </a:t>
            </a:r>
            <a:r>
              <a:rPr lang="en-AU" dirty="0" err="1"/>
              <a:t>peralihan</a:t>
            </a:r>
            <a:r>
              <a:rPr lang="en-AU" dirty="0"/>
              <a:t>/</a:t>
            </a:r>
            <a:r>
              <a:rPr lang="en-AU" dirty="0" err="1"/>
              <a:t>pertemuan</a:t>
            </a:r>
            <a:r>
              <a:rPr lang="en-AU" dirty="0"/>
              <a:t> </a:t>
            </a:r>
            <a:r>
              <a:rPr lang="en-AU" dirty="0" err="1"/>
              <a:t>antara</a:t>
            </a:r>
            <a:r>
              <a:rPr lang="en-AU" dirty="0"/>
              <a:t> </a:t>
            </a:r>
            <a:r>
              <a:rPr lang="en-AU" dirty="0" err="1"/>
              <a:t>dua</a:t>
            </a:r>
            <a:r>
              <a:rPr lang="en-AU" dirty="0"/>
              <a:t> </a:t>
            </a:r>
            <a:r>
              <a:rPr lang="en-AU" dirty="0" err="1"/>
              <a:t>atau</a:t>
            </a:r>
            <a:r>
              <a:rPr lang="en-AU" dirty="0"/>
              <a:t> </a:t>
            </a:r>
            <a:r>
              <a:rPr lang="en-AU" dirty="0" err="1"/>
              <a:t>lebih</a:t>
            </a:r>
            <a:r>
              <a:rPr lang="en-AU" dirty="0"/>
              <a:t> </a:t>
            </a:r>
            <a:r>
              <a:rPr lang="en-AU" dirty="0" err="1"/>
              <a:t>komunitas</a:t>
            </a:r>
            <a:r>
              <a:rPr lang="en-AU" dirty="0"/>
              <a:t> yang </a:t>
            </a:r>
            <a:r>
              <a:rPr lang="en-AU" dirty="0" err="1"/>
              <a:t>berbeda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ciri-ciri</a:t>
            </a:r>
            <a:r>
              <a:rPr lang="en-AU" dirty="0"/>
              <a:t> </a:t>
            </a:r>
            <a:r>
              <a:rPr lang="en-AU" dirty="0" err="1"/>
              <a:t>khas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 smtClean="0"/>
              <a:t>campuran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2941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campur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longsor</a:t>
            </a:r>
            <a:r>
              <a:rPr lang="en-US" dirty="0" smtClean="0"/>
              <a:t>, </a:t>
            </a:r>
            <a:r>
              <a:rPr lang="en-US" dirty="0" err="1" smtClean="0"/>
              <a:t>letusan</a:t>
            </a:r>
            <a:r>
              <a:rPr lang="en-US" dirty="0" smtClean="0"/>
              <a:t> </a:t>
            </a:r>
            <a:r>
              <a:rPr lang="en-US" dirty="0" err="1" smtClean="0"/>
              <a:t>gunung</a:t>
            </a:r>
            <a:r>
              <a:rPr lang="en-US" dirty="0" smtClean="0"/>
              <a:t> </a:t>
            </a:r>
            <a:r>
              <a:rPr lang="en-US" dirty="0" err="1" smtClean="0"/>
              <a:t>berapi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endapan</a:t>
            </a:r>
            <a:r>
              <a:rPr lang="en-US" dirty="0" smtClean="0"/>
              <a:t> </a:t>
            </a:r>
            <a:r>
              <a:rPr lang="en-US" dirty="0" err="1" smtClean="0"/>
              <a:t>lumpur</a:t>
            </a:r>
            <a:r>
              <a:rPr lang="en-US" dirty="0" smtClean="0"/>
              <a:t> di </a:t>
            </a:r>
            <a:r>
              <a:rPr lang="en-US" dirty="0" err="1" smtClean="0"/>
              <a:t>muara</a:t>
            </a:r>
            <a:r>
              <a:rPr lang="en-US" dirty="0" smtClean="0"/>
              <a:t> </a:t>
            </a:r>
            <a:r>
              <a:rPr lang="en-US" dirty="0" err="1" smtClean="0"/>
              <a:t>sungai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campur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penambangan</a:t>
            </a:r>
            <a:r>
              <a:rPr lang="en-US" dirty="0" smtClean="0"/>
              <a:t> (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bara</a:t>
            </a:r>
            <a:r>
              <a:rPr lang="en-US" dirty="0" smtClean="0"/>
              <a:t>, </a:t>
            </a:r>
            <a:r>
              <a:rPr lang="en-US" dirty="0" err="1" smtClean="0"/>
              <a:t>timah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minyak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en-US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821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833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304800"/>
            <a:ext cx="6477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600" dirty="0" err="1">
                <a:solidFill>
                  <a:schemeClr val="tx1"/>
                </a:solidFill>
              </a:rPr>
              <a:t>Letusan</a:t>
            </a:r>
            <a:r>
              <a:rPr lang="en-US" sz="3600" dirty="0">
                <a:solidFill>
                  <a:schemeClr val="tx1"/>
                </a:solidFill>
              </a:rPr>
              <a:t> Gn. Krakatau 1883</a:t>
            </a:r>
          </a:p>
        </p:txBody>
      </p:sp>
      <p:sp>
        <p:nvSpPr>
          <p:cNvPr id="8" name="Down Arrow 7"/>
          <p:cNvSpPr/>
          <p:nvPr/>
        </p:nvSpPr>
        <p:spPr>
          <a:xfrm flipH="1">
            <a:off x="4618038" y="838200"/>
            <a:ext cx="18256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219200"/>
            <a:ext cx="8305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chemeClr val="tx1"/>
                </a:solidFill>
              </a:rPr>
              <a:t>1885, </a:t>
            </a:r>
            <a:r>
              <a:rPr lang="en-US" sz="2700" dirty="0" err="1" smtClean="0">
                <a:solidFill>
                  <a:schemeClr val="tx1"/>
                </a:solidFill>
              </a:rPr>
              <a:t>Mulai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muncul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Ganggang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Hijau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dan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Biru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Dekat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Pantai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648200" y="17526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133600"/>
            <a:ext cx="8305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chemeClr val="tx1"/>
                </a:solidFill>
              </a:rPr>
              <a:t>1890, </a:t>
            </a:r>
            <a:r>
              <a:rPr lang="en-US" sz="2700" dirty="0" err="1" smtClean="0">
                <a:solidFill>
                  <a:schemeClr val="tx1"/>
                </a:solidFill>
              </a:rPr>
              <a:t>Tumbuh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Tanaman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Paku-Pakuan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Mendominasi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572000" y="27432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3200400"/>
            <a:ext cx="61722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chemeClr val="tx1"/>
                </a:solidFill>
              </a:rPr>
              <a:t>1900, </a:t>
            </a:r>
            <a:r>
              <a:rPr lang="en-US" sz="2700" dirty="0" err="1" smtClean="0">
                <a:solidFill>
                  <a:schemeClr val="tx1"/>
                </a:solidFill>
              </a:rPr>
              <a:t>Muncul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Komunitas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>
                <a:solidFill>
                  <a:schemeClr val="tx1"/>
                </a:solidFill>
              </a:rPr>
              <a:t>Padang </a:t>
            </a:r>
            <a:r>
              <a:rPr lang="en-US" sz="2700" dirty="0" err="1">
                <a:solidFill>
                  <a:schemeClr val="tx1"/>
                </a:solidFill>
              </a:rPr>
              <a:t>Rumput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572000" y="38100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4191000"/>
            <a:ext cx="7086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chemeClr val="tx1"/>
                </a:solidFill>
              </a:rPr>
              <a:t>1920, </a:t>
            </a:r>
            <a:r>
              <a:rPr lang="en-US" sz="2700" dirty="0" err="1" smtClean="0">
                <a:solidFill>
                  <a:schemeClr val="tx1"/>
                </a:solidFill>
              </a:rPr>
              <a:t>menjadi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padang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rumput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bercampur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semak</a:t>
            </a:r>
            <a:r>
              <a:rPr lang="en-US" sz="2700" dirty="0">
                <a:solidFill>
                  <a:schemeClr val="tx1"/>
                </a:solidFill>
              </a:rPr>
              <a:t>. </a:t>
            </a:r>
            <a:r>
              <a:rPr lang="en-US" sz="2700" dirty="0" err="1">
                <a:solidFill>
                  <a:schemeClr val="tx1"/>
                </a:solidFill>
              </a:rPr>
              <a:t>Mulai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Terdapat</a:t>
            </a:r>
            <a:r>
              <a:rPr lang="en-US" sz="2700" dirty="0">
                <a:solidFill>
                  <a:schemeClr val="tx1"/>
                </a:solidFill>
              </a:rPr>
              <a:t> Species </a:t>
            </a:r>
            <a:r>
              <a:rPr lang="en-US" sz="2700" dirty="0" err="1" smtClean="0">
                <a:solidFill>
                  <a:schemeClr val="tx1"/>
                </a:solidFill>
              </a:rPr>
              <a:t>Pionir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Ficus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dan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Macaranga</a:t>
            </a:r>
            <a:r>
              <a:rPr lang="en-US" sz="2700" dirty="0" smtClean="0">
                <a:solidFill>
                  <a:schemeClr val="tx1"/>
                </a:solidFill>
              </a:rPr>
              <a:t>.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572000" y="5410200"/>
            <a:ext cx="3810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5715000"/>
            <a:ext cx="7848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700" dirty="0">
                <a:solidFill>
                  <a:schemeClr val="tx1"/>
                </a:solidFill>
              </a:rPr>
              <a:t>40-50 </a:t>
            </a:r>
            <a:r>
              <a:rPr lang="en-US" sz="2700" dirty="0" err="1">
                <a:solidFill>
                  <a:schemeClr val="tx1"/>
                </a:solidFill>
              </a:rPr>
              <a:t>Tahun</a:t>
            </a:r>
            <a:r>
              <a:rPr lang="en-US" sz="2700" dirty="0">
                <a:solidFill>
                  <a:schemeClr val="tx1"/>
                </a:solidFill>
              </a:rPr>
              <a:t>  </a:t>
            </a:r>
            <a:r>
              <a:rPr lang="en-US" sz="2700" dirty="0" err="1">
                <a:solidFill>
                  <a:schemeClr val="tx1"/>
                </a:solidFill>
              </a:rPr>
              <a:t>kemudian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menjadi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Hutan</a:t>
            </a:r>
            <a:r>
              <a:rPr lang="en-US" sz="2700" dirty="0" smtClean="0">
                <a:solidFill>
                  <a:schemeClr val="tx1"/>
                </a:solidFill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</a:rPr>
              <a:t>sekunder</a:t>
            </a:r>
            <a:r>
              <a:rPr lang="en-US" sz="2700" dirty="0" smtClean="0">
                <a:solidFill>
                  <a:schemeClr val="tx1"/>
                </a:solidFill>
              </a:rPr>
              <a:t>,  </a:t>
            </a:r>
            <a:r>
              <a:rPr lang="en-US" sz="2700" dirty="0">
                <a:solidFill>
                  <a:schemeClr val="tx1"/>
                </a:solidFill>
              </a:rPr>
              <a:t>100 </a:t>
            </a:r>
            <a:r>
              <a:rPr lang="en-US" sz="2700" dirty="0" err="1">
                <a:solidFill>
                  <a:schemeClr val="tx1"/>
                </a:solidFill>
              </a:rPr>
              <a:t>Th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kemudian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hutan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hujan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tropis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sbg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ekosistem</a:t>
            </a:r>
            <a:r>
              <a:rPr lang="en-US" sz="2700" dirty="0">
                <a:solidFill>
                  <a:schemeClr val="tx1"/>
                </a:solidFill>
              </a:rPr>
              <a:t> </a:t>
            </a:r>
            <a:r>
              <a:rPr lang="en-US" sz="2700" dirty="0" err="1">
                <a:solidFill>
                  <a:schemeClr val="tx1"/>
                </a:solidFill>
              </a:rPr>
              <a:t>klimaks</a:t>
            </a:r>
            <a:endParaRPr 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600" b="1" dirty="0" smtClean="0"/>
              <a:t>2.  </a:t>
            </a:r>
            <a:r>
              <a:rPr lang="en-US" sz="3600" b="1" dirty="0" err="1" smtClean="0"/>
              <a:t>Suksesi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Sekunder</a:t>
            </a:r>
            <a:endParaRPr lang="en-US" sz="3600" b="1" dirty="0" smtClean="0"/>
          </a:p>
          <a:p>
            <a:pPr marL="504825" indent="-47625" algn="just">
              <a:buFont typeface="Arial" charset="0"/>
              <a:buNone/>
              <a:defRPr/>
            </a:pPr>
            <a:r>
              <a:rPr lang="en-US" sz="3600" dirty="0" smtClean="0"/>
              <a:t>	</a:t>
            </a:r>
            <a:r>
              <a:rPr lang="en-US" sz="3600" dirty="0" err="1" smtClean="0"/>
              <a:t>Terjadi</a:t>
            </a:r>
            <a:r>
              <a:rPr lang="en-US" sz="3600" dirty="0" smtClean="0"/>
              <a:t> </a:t>
            </a:r>
            <a:r>
              <a:rPr lang="en-US" sz="3600" dirty="0" err="1" smtClean="0"/>
              <a:t>apabila</a:t>
            </a:r>
            <a:r>
              <a:rPr lang="en-US" sz="3600" dirty="0" smtClean="0"/>
              <a:t> </a:t>
            </a:r>
            <a:r>
              <a:rPr lang="en-US" sz="3600" dirty="0" err="1" smtClean="0"/>
              <a:t>klimaks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suksesi</a:t>
            </a:r>
            <a:r>
              <a:rPr lang="en-US" sz="3600" dirty="0" smtClean="0"/>
              <a:t> yang normal </a:t>
            </a:r>
            <a:r>
              <a:rPr lang="en-US" sz="3600" dirty="0" err="1" smtClean="0"/>
              <a:t>terganggu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dirusak</a:t>
            </a:r>
            <a:r>
              <a:rPr lang="en-US" sz="3600" dirty="0" smtClean="0"/>
              <a:t>.  Di habitat 	</a:t>
            </a:r>
            <a:r>
              <a:rPr lang="en-US" sz="3600" dirty="0" err="1" smtClean="0"/>
              <a:t>tersebut</a:t>
            </a:r>
            <a:r>
              <a:rPr lang="en-US" sz="3600" dirty="0" smtClean="0"/>
              <a:t> </a:t>
            </a:r>
            <a:r>
              <a:rPr lang="en-US" sz="3600" dirty="0" err="1" smtClean="0"/>
              <a:t>masih</a:t>
            </a:r>
            <a:r>
              <a:rPr lang="en-US" sz="3600" dirty="0" smtClean="0"/>
              <a:t> </a:t>
            </a:r>
            <a:r>
              <a:rPr lang="en-US" sz="3600" dirty="0" err="1" smtClean="0"/>
              <a:t>ada</a:t>
            </a:r>
            <a:r>
              <a:rPr lang="en-US" sz="3600" dirty="0" smtClean="0"/>
              <a:t> </a:t>
            </a:r>
            <a:r>
              <a:rPr lang="en-US" sz="3600" dirty="0" err="1" smtClean="0"/>
              <a:t>substrat</a:t>
            </a:r>
            <a:r>
              <a:rPr lang="en-US" sz="3600" dirty="0" smtClean="0"/>
              <a:t> </a:t>
            </a:r>
            <a:r>
              <a:rPr lang="en-US" sz="3600" dirty="0" err="1" smtClean="0"/>
              <a:t>hidup</a:t>
            </a:r>
            <a:r>
              <a:rPr lang="en-US" sz="3600" dirty="0" smtClean="0"/>
              <a:t>  </a:t>
            </a:r>
            <a:r>
              <a:rPr lang="en-US" sz="3600" dirty="0" err="1" smtClean="0"/>
              <a:t>atau</a:t>
            </a:r>
            <a:r>
              <a:rPr lang="en-US" sz="3600" dirty="0" smtClean="0"/>
              <a:t> 	</a:t>
            </a:r>
            <a:r>
              <a:rPr lang="en-US" sz="3600" dirty="0" err="1" smtClean="0"/>
              <a:t>organisme</a:t>
            </a:r>
            <a:r>
              <a:rPr lang="en-US" sz="3600" dirty="0" smtClean="0"/>
              <a:t> yang lama.  </a:t>
            </a:r>
            <a:r>
              <a:rPr lang="en-US" sz="3600" dirty="0" err="1" smtClean="0"/>
              <a:t>Gangguan</a:t>
            </a:r>
            <a:r>
              <a:rPr lang="en-US" sz="3600" dirty="0" smtClean="0"/>
              <a:t> </a:t>
            </a:r>
            <a:r>
              <a:rPr lang="en-US" sz="3600" dirty="0" err="1" smtClean="0"/>
              <a:t>bisa</a:t>
            </a:r>
            <a:r>
              <a:rPr lang="en-US" sz="3600" dirty="0" smtClean="0"/>
              <a:t> 	</a:t>
            </a:r>
            <a:r>
              <a:rPr lang="en-US" sz="3600" dirty="0" err="1" smtClean="0"/>
              <a:t>karena</a:t>
            </a:r>
            <a:r>
              <a:rPr lang="en-US" sz="3600" dirty="0" smtClean="0"/>
              <a:t> </a:t>
            </a:r>
            <a:r>
              <a:rPr lang="en-US" sz="3600" dirty="0" err="1" smtClean="0"/>
              <a:t>perladangan</a:t>
            </a:r>
            <a:r>
              <a:rPr lang="en-US" sz="3600" dirty="0" smtClean="0"/>
              <a:t>, </a:t>
            </a:r>
            <a:r>
              <a:rPr lang="en-US" sz="3600" dirty="0" err="1" smtClean="0"/>
              <a:t>kebakaran</a:t>
            </a:r>
            <a:r>
              <a:rPr lang="en-US" sz="3600" dirty="0" smtClean="0"/>
              <a:t> </a:t>
            </a:r>
            <a:r>
              <a:rPr lang="en-US" sz="3600" dirty="0" err="1" smtClean="0"/>
              <a:t>kecil</a:t>
            </a:r>
            <a:r>
              <a:rPr lang="en-US" sz="3600" dirty="0" smtClean="0"/>
              <a:t>-	</a:t>
            </a:r>
            <a:r>
              <a:rPr lang="en-US" sz="3600" dirty="0" err="1" smtClean="0"/>
              <a:t>sedang</a:t>
            </a:r>
            <a:r>
              <a:rPr lang="en-US" sz="3600" dirty="0" smtClean="0"/>
              <a:t>, illegal logging</a:t>
            </a:r>
          </a:p>
        </p:txBody>
      </p:sp>
    </p:spTree>
    <p:extLst>
      <p:ext uri="{BB962C8B-B14F-4D97-AF65-F5344CB8AC3E}">
        <p14:creationId xmlns:p14="http://schemas.microsoft.com/office/powerpoint/2010/main" val="231562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2438400" cy="2552700"/>
          </a:xfrm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200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289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320040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590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590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590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590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2895600"/>
            <a:ext cx="152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/>
              <a:t>Forest Area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14600" y="29718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/>
              <a:t>(1).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Bln</a:t>
            </a:r>
            <a:r>
              <a:rPr lang="en-US" dirty="0"/>
              <a:t> </a:t>
            </a:r>
            <a:r>
              <a:rPr lang="en-US" sz="2000" dirty="0" err="1"/>
              <a:t>berikutnya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15000" y="3048000"/>
            <a:ext cx="3124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/>
              <a:t>(2).  1-2 </a:t>
            </a:r>
            <a:r>
              <a:rPr lang="en-US" sz="2000" dirty="0" err="1"/>
              <a:t>Tahun</a:t>
            </a:r>
            <a:r>
              <a:rPr lang="en-US" sz="2000" dirty="0"/>
              <a:t> Forest Fire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324600"/>
            <a:ext cx="2667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2000" dirty="0"/>
              <a:t>(3). 3-5 </a:t>
            </a:r>
            <a:r>
              <a:rPr lang="en-US" sz="2000" dirty="0" err="1"/>
              <a:t>tahun</a:t>
            </a:r>
            <a:r>
              <a:rPr lang="en-US" sz="2000" dirty="0"/>
              <a:t> forest fire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71800" y="6324600"/>
            <a:ext cx="2438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/>
              <a:t>(4). 15-20 </a:t>
            </a:r>
            <a:r>
              <a:rPr lang="en-US" dirty="0" err="1"/>
              <a:t>Thn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943600" y="6400800"/>
            <a:ext cx="2819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/>
              <a:t>(5). 50 </a:t>
            </a:r>
            <a:r>
              <a:rPr lang="en-US" dirty="0" err="1"/>
              <a:t>Thn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19400" y="3657600"/>
            <a:ext cx="2362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 err="1"/>
              <a:t>Sekunder</a:t>
            </a:r>
            <a:r>
              <a:rPr lang="en-US" dirty="0"/>
              <a:t> </a:t>
            </a:r>
            <a:r>
              <a:rPr lang="en-US" dirty="0" err="1"/>
              <a:t>muda-sdng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943600" y="3657600"/>
            <a:ext cx="2819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dirty="0" err="1"/>
              <a:t>Sekunder</a:t>
            </a:r>
            <a:r>
              <a:rPr lang="en-US" dirty="0"/>
              <a:t>  </a:t>
            </a:r>
            <a:r>
              <a:rPr lang="en-US" dirty="0" err="1"/>
              <a:t>tua-klimaks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0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Rectangle 2"/>
          <p:cNvSpPr/>
          <p:nvPr/>
        </p:nvSpPr>
        <p:spPr>
          <a:xfrm>
            <a:off x="0" y="0"/>
            <a:ext cx="426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5400" dirty="0">
                <a:solidFill>
                  <a:schemeClr val="bg1"/>
                </a:solidFill>
              </a:rPr>
              <a:t>Forest Fire</a:t>
            </a:r>
          </a:p>
        </p:txBody>
      </p:sp>
    </p:spTree>
    <p:extLst>
      <p:ext uri="{BB962C8B-B14F-4D97-AF65-F5344CB8AC3E}">
        <p14:creationId xmlns:p14="http://schemas.microsoft.com/office/powerpoint/2010/main" val="20092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182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Jenis Vegetasi Beberapa Bulan Pasca Forest Fire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smtClean="0"/>
              <a:t>Vegetasi rumput dan semak kecil/terna </a:t>
            </a:r>
            <a:r>
              <a:rPr lang="en-US" smtClean="0">
                <a:solidFill>
                  <a:schemeClr val="bg1"/>
                </a:solidFill>
              </a:rPr>
              <a:t>:</a:t>
            </a:r>
          </a:p>
          <a:p>
            <a:r>
              <a:rPr lang="en-US" smtClean="0"/>
              <a:t>- </a:t>
            </a:r>
            <a:r>
              <a:rPr lang="en-US" i="1" smtClean="0"/>
              <a:t>Imperata Cylindrica </a:t>
            </a:r>
            <a:r>
              <a:rPr lang="en-US" smtClean="0"/>
              <a:t>(alang-alang)</a:t>
            </a:r>
          </a:p>
          <a:p>
            <a:r>
              <a:rPr lang="en-US" smtClean="0"/>
              <a:t>- Amaranthus (bayam)</a:t>
            </a:r>
          </a:p>
          <a:p>
            <a:r>
              <a:rPr lang="en-US" smtClean="0"/>
              <a:t>- Mimosa</a:t>
            </a:r>
          </a:p>
          <a:p>
            <a:r>
              <a:rPr lang="en-US" smtClean="0"/>
              <a:t>- ageratum dan Physalis(ceplukan)</a:t>
            </a:r>
          </a:p>
          <a:p>
            <a:pPr>
              <a:buFont typeface="Arial" charset="0"/>
              <a:buNone/>
            </a:pPr>
            <a:r>
              <a:rPr lang="en-US" smtClean="0"/>
              <a:t>Disusul Oleh :</a:t>
            </a:r>
          </a:p>
          <a:p>
            <a:pPr>
              <a:buFont typeface="Arial" charset="0"/>
              <a:buNone/>
            </a:pPr>
            <a:r>
              <a:rPr lang="en-US" smtClean="0"/>
              <a:t>	- </a:t>
            </a:r>
            <a:r>
              <a:rPr lang="en-US" i="1" smtClean="0"/>
              <a:t>Lantana camara</a:t>
            </a:r>
            <a:r>
              <a:rPr lang="en-US" smtClean="0"/>
              <a:t>, Eupatorium, Piper  	aduncum, Tetracera dan Blumea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36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6200"/>
            <a:ext cx="9245600" cy="6934200"/>
          </a:xfrm>
        </p:spPr>
      </p:pic>
      <p:sp>
        <p:nvSpPr>
          <p:cNvPr id="5" name="Rectangle 4"/>
          <p:cNvSpPr/>
          <p:nvPr/>
        </p:nvSpPr>
        <p:spPr>
          <a:xfrm>
            <a:off x="4038600" y="3962400"/>
            <a:ext cx="2133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200" dirty="0" err="1"/>
              <a:t>Macaranga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6324600" y="4114800"/>
            <a:ext cx="685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cxnSp>
        <p:nvCxnSpPr>
          <p:cNvPr id="8" name="Elbow Connector 7"/>
          <p:cNvCxnSpPr/>
          <p:nvPr/>
        </p:nvCxnSpPr>
        <p:spPr>
          <a:xfrm>
            <a:off x="5257800" y="4343400"/>
            <a:ext cx="1524000" cy="609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114800" y="3124200"/>
            <a:ext cx="2286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200" dirty="0" err="1">
                <a:solidFill>
                  <a:schemeClr val="tx1"/>
                </a:solidFill>
              </a:rPr>
              <a:t>Macaranga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191000" y="3581400"/>
            <a:ext cx="228600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SUKSESI 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Spurr</a:t>
            </a:r>
            <a:r>
              <a:rPr lang="en-US" b="1" dirty="0"/>
              <a:t>, 1964) </a:t>
            </a:r>
            <a:r>
              <a:rPr lang="en-US" b="1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9900"/>
                </a:solidFill>
              </a:rPr>
              <a:t>	</a:t>
            </a:r>
            <a:r>
              <a:rPr lang="en-US" dirty="0"/>
              <a:t>Proses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terus-menerus</a:t>
            </a:r>
            <a:r>
              <a:rPr lang="en-US" dirty="0"/>
              <a:t> yang </a:t>
            </a:r>
            <a:r>
              <a:rPr lang="en-US" dirty="0" err="1"/>
              <a:t>ditandai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vegetasi</a:t>
            </a:r>
            <a:r>
              <a:rPr lang="en-US" dirty="0"/>
              <a:t>,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 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vegetasi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pionir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klimaks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AU" b="1" dirty="0" err="1"/>
              <a:t>Tansley</a:t>
            </a:r>
            <a:r>
              <a:rPr lang="en-AU" b="1" dirty="0"/>
              <a:t>, 1920: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AU" dirty="0">
                <a:solidFill>
                  <a:srgbClr val="FF9900"/>
                </a:solidFill>
              </a:rPr>
              <a:t>	</a:t>
            </a:r>
            <a:r>
              <a:rPr lang="en-AU" dirty="0" err="1"/>
              <a:t>Yaitu</a:t>
            </a:r>
            <a:r>
              <a:rPr lang="en-AU" dirty="0"/>
              <a:t> </a:t>
            </a:r>
            <a:r>
              <a:rPr lang="en-AU" dirty="0" err="1"/>
              <a:t>perubahan</a:t>
            </a:r>
            <a:r>
              <a:rPr lang="en-AU" dirty="0"/>
              <a:t> </a:t>
            </a:r>
            <a:r>
              <a:rPr lang="en-AU" dirty="0" err="1"/>
              <a:t>perlahan</a:t>
            </a:r>
            <a:r>
              <a:rPr lang="en-AU" dirty="0"/>
              <a:t> </a:t>
            </a:r>
            <a:r>
              <a:rPr lang="en-AU" dirty="0" err="1"/>
              <a:t>dari</a:t>
            </a:r>
            <a:r>
              <a:rPr lang="en-AU" dirty="0"/>
              <a:t> </a:t>
            </a:r>
            <a:r>
              <a:rPr lang="en-AU" dirty="0" err="1"/>
              <a:t>komunitas</a:t>
            </a:r>
            <a:r>
              <a:rPr lang="en-AU" dirty="0"/>
              <a:t> </a:t>
            </a:r>
            <a:r>
              <a:rPr lang="en-AU" dirty="0" err="1"/>
              <a:t>vegetasi</a:t>
            </a:r>
            <a:r>
              <a:rPr lang="en-AU" dirty="0"/>
              <a:t> </a:t>
            </a:r>
            <a:r>
              <a:rPr lang="en-AU" dirty="0" err="1"/>
              <a:t>suatu</a:t>
            </a:r>
            <a:r>
              <a:rPr lang="en-AU" dirty="0"/>
              <a:t> </a:t>
            </a:r>
            <a:r>
              <a:rPr lang="en-AU" dirty="0" err="1"/>
              <a:t>wilayah</a:t>
            </a:r>
            <a:r>
              <a:rPr lang="en-AU" dirty="0"/>
              <a:t> </a:t>
            </a:r>
            <a:r>
              <a:rPr lang="en-AU" dirty="0" err="1"/>
              <a:t>tertentu</a:t>
            </a:r>
            <a:r>
              <a:rPr lang="en-AU" dirty="0"/>
              <a:t>, di mana </a:t>
            </a:r>
            <a:r>
              <a:rPr lang="en-AU" dirty="0" err="1"/>
              <a:t>ada</a:t>
            </a:r>
            <a:r>
              <a:rPr lang="en-AU" dirty="0"/>
              <a:t> </a:t>
            </a:r>
            <a:r>
              <a:rPr lang="en-AU" dirty="0" err="1"/>
              <a:t>pengalihan</a:t>
            </a:r>
            <a:r>
              <a:rPr lang="en-AU" dirty="0"/>
              <a:t> </a:t>
            </a:r>
            <a:r>
              <a:rPr lang="en-AU" dirty="0" err="1"/>
              <a:t>populasi</a:t>
            </a:r>
            <a:r>
              <a:rPr lang="en-AU" dirty="0"/>
              <a:t> </a:t>
            </a:r>
            <a:r>
              <a:rPr lang="en-AU" dirty="0" err="1"/>
              <a:t>satu</a:t>
            </a:r>
            <a:r>
              <a:rPr lang="en-AU" dirty="0"/>
              <a:t> </a:t>
            </a:r>
            <a:r>
              <a:rPr lang="en-AU" dirty="0" err="1"/>
              <a:t>spesies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spesies</a:t>
            </a:r>
            <a:r>
              <a:rPr lang="en-AU" dirty="0"/>
              <a:t> lain/</a:t>
            </a:r>
            <a:r>
              <a:rPr lang="en-AU" dirty="0" err="1"/>
              <a:t>berbeda</a:t>
            </a:r>
            <a:r>
              <a:rPr lang="en-AU" dirty="0"/>
              <a:t> </a:t>
            </a:r>
            <a:r>
              <a:rPr lang="en-AU" dirty="0" err="1"/>
              <a:t>secara</a:t>
            </a:r>
            <a:r>
              <a:rPr lang="en-AU" dirty="0"/>
              <a:t> </a:t>
            </a:r>
            <a:r>
              <a:rPr lang="en-AU" dirty="0" err="1"/>
              <a:t>bertahap</a:t>
            </a:r>
            <a:r>
              <a:rPr lang="en-AU" dirty="0"/>
              <a:t>, </a:t>
            </a:r>
            <a:r>
              <a:rPr lang="en-AU" dirty="0" err="1"/>
              <a:t>struktur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fungsi</a:t>
            </a:r>
            <a:r>
              <a:rPr lang="en-AU" dirty="0"/>
              <a:t> </a:t>
            </a:r>
            <a:r>
              <a:rPr lang="en-AU" dirty="0" err="1"/>
              <a:t>tiap</a:t>
            </a:r>
            <a:r>
              <a:rPr lang="en-AU" dirty="0"/>
              <a:t> stadia </a:t>
            </a:r>
            <a:r>
              <a:rPr lang="en-AU" dirty="0" err="1"/>
              <a:t>juga</a:t>
            </a:r>
            <a:r>
              <a:rPr lang="en-AU" dirty="0"/>
              <a:t> </a:t>
            </a:r>
            <a:r>
              <a:rPr lang="en-AU" dirty="0" err="1"/>
              <a:t>sangat</a:t>
            </a:r>
            <a:r>
              <a:rPr lang="en-AU" dirty="0"/>
              <a:t> </a:t>
            </a:r>
            <a:r>
              <a:rPr lang="en-AU" dirty="0" err="1" smtClean="0"/>
              <a:t>berbeda</a:t>
            </a:r>
            <a:r>
              <a:rPr lang="en-AU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38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5213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700" b="1" dirty="0" err="1" smtClean="0">
                <a:solidFill>
                  <a:srgbClr val="FF0000"/>
                </a:solidFill>
                <a:latin typeface="+mj-lt"/>
              </a:rPr>
              <a:t>Fase</a:t>
            </a:r>
            <a:r>
              <a:rPr lang="en-US" sz="27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+mj-lt"/>
              </a:rPr>
              <a:t>Permulaan</a:t>
            </a:r>
            <a:r>
              <a:rPr lang="en-US" sz="2700" dirty="0" smtClean="0">
                <a:latin typeface="+mj-lt"/>
              </a:rPr>
              <a:t> </a:t>
            </a:r>
            <a:br>
              <a:rPr lang="en-US" sz="2700" dirty="0" smtClean="0">
                <a:latin typeface="+mj-lt"/>
              </a:rPr>
            </a:br>
            <a:r>
              <a:rPr lang="en-US" sz="2700" dirty="0" smtClean="0">
                <a:latin typeface="+mj-lt"/>
              </a:rPr>
              <a:t/>
            </a:r>
            <a:br>
              <a:rPr lang="en-US" sz="2700" dirty="0" smtClean="0">
                <a:latin typeface="+mj-lt"/>
              </a:rPr>
            </a:br>
            <a:r>
              <a:rPr lang="en-US" sz="2700" dirty="0" err="1" smtClean="0">
                <a:latin typeface="+mj-lt"/>
              </a:rPr>
              <a:t>Setelah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penggundulan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hutan</a:t>
            </a:r>
            <a:r>
              <a:rPr lang="en-US" sz="2700" dirty="0" smtClean="0">
                <a:latin typeface="+mj-lt"/>
              </a:rPr>
              <a:t>, </a:t>
            </a:r>
            <a:r>
              <a:rPr lang="en-US" sz="2700" dirty="0" err="1" smtClean="0">
                <a:latin typeface="+mj-lt"/>
              </a:rPr>
              <a:t>dengan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sendirinya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hampir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tidak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ada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biomasa</a:t>
            </a:r>
            <a:r>
              <a:rPr lang="en-US" sz="2700" dirty="0" smtClean="0">
                <a:latin typeface="+mj-lt"/>
              </a:rPr>
              <a:t> yang </a:t>
            </a:r>
            <a:r>
              <a:rPr lang="en-US" sz="2700" dirty="0" err="1" smtClean="0">
                <a:latin typeface="+mj-lt"/>
              </a:rPr>
              <a:t>tersisa</a:t>
            </a:r>
            <a:r>
              <a:rPr lang="en-US" sz="2700" dirty="0" smtClean="0">
                <a:latin typeface="+mj-lt"/>
              </a:rPr>
              <a:t> yang </a:t>
            </a:r>
            <a:r>
              <a:rPr lang="en-US" sz="2700" dirty="0" err="1" smtClean="0">
                <a:latin typeface="+mj-lt"/>
              </a:rPr>
              <a:t>mampu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beregenerasi</a:t>
            </a:r>
            <a:r>
              <a:rPr lang="en-US" sz="2700" dirty="0" smtClean="0">
                <a:latin typeface="+mj-lt"/>
              </a:rPr>
              <a:t>. </a:t>
            </a:r>
            <a:r>
              <a:rPr lang="en-US" sz="2700" dirty="0" err="1" smtClean="0">
                <a:latin typeface="+mj-lt"/>
              </a:rPr>
              <a:t>Tetapi</a:t>
            </a:r>
            <a:r>
              <a:rPr lang="en-US" sz="2700" dirty="0" smtClean="0">
                <a:latin typeface="+mj-lt"/>
              </a:rPr>
              <a:t>, </a:t>
            </a:r>
            <a:r>
              <a:rPr lang="en-US" sz="2700" dirty="0" err="1" smtClean="0">
                <a:latin typeface="+mj-lt"/>
              </a:rPr>
              <a:t>tumbuhan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herba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dan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semak-semak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muncul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dengan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cepat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dan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menempati</a:t>
            </a:r>
            <a:r>
              <a:rPr lang="en-US" sz="2700" dirty="0" smtClean="0">
                <a:latin typeface="+mj-lt"/>
              </a:rPr>
              <a:t> </a:t>
            </a:r>
            <a:r>
              <a:rPr lang="en-US" sz="2700" dirty="0" err="1" smtClean="0">
                <a:latin typeface="+mj-lt"/>
              </a:rPr>
              <a:t>tanah</a:t>
            </a:r>
            <a:r>
              <a:rPr lang="en-US" sz="2700" dirty="0" smtClean="0">
                <a:latin typeface="+mj-lt"/>
              </a:rPr>
              <a:t> yang </a:t>
            </a:r>
            <a:r>
              <a:rPr lang="en-US" sz="2700" dirty="0" err="1" smtClean="0">
                <a:latin typeface="+mj-lt"/>
              </a:rPr>
              <a:t>gundul</a:t>
            </a:r>
            <a:r>
              <a:rPr lang="en-US" sz="2700" dirty="0" smtClean="0">
                <a:latin typeface="+mj-lt"/>
              </a:rPr>
              <a:t>. </a:t>
            </a:r>
            <a:br>
              <a:rPr lang="en-US" sz="2700" dirty="0" smtClean="0">
                <a:latin typeface="+mj-lt"/>
              </a:rPr>
            </a:br>
            <a:r>
              <a:rPr lang="en-US" sz="2700" dirty="0" smtClean="0">
                <a:latin typeface="+mj-lt"/>
              </a:rPr>
              <a:t/>
            </a:r>
            <a:br>
              <a:rPr lang="en-US" sz="2700" dirty="0" smtClean="0">
                <a:latin typeface="+mj-lt"/>
              </a:rPr>
            </a:br>
            <a:r>
              <a:rPr lang="en-US" sz="2700" dirty="0" smtClean="0">
                <a:latin typeface="+mj-lt"/>
              </a:rPr>
              <a:t/>
            </a:r>
            <a:br>
              <a:rPr lang="en-US" sz="2700" dirty="0" smtClean="0">
                <a:latin typeface="+mj-lt"/>
              </a:rPr>
            </a:br>
            <a:endParaRPr lang="en-US" sz="27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321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err="1" smtClean="0">
                <a:solidFill>
                  <a:srgbClr val="FF0000"/>
                </a:solidFill>
              </a:rPr>
              <a:t>Fase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Awal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800" b="1" dirty="0" err="1" smtClean="0">
                <a:solidFill>
                  <a:srgbClr val="FF0000"/>
                </a:solidFill>
              </a:rPr>
              <a:t>Muda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500" dirty="0" smtClean="0"/>
              <a:t>	</a:t>
            </a:r>
            <a:r>
              <a:rPr lang="en-US" sz="2500" dirty="0" err="1" smtClean="0"/>
              <a:t>Kurang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satu</a:t>
            </a:r>
            <a:r>
              <a:rPr lang="en-US" sz="2500" dirty="0" smtClean="0"/>
              <a:t> </a:t>
            </a:r>
            <a:r>
              <a:rPr lang="en-US" sz="2500" dirty="0" err="1" smtClean="0"/>
              <a:t>tahun</a:t>
            </a:r>
            <a:r>
              <a:rPr lang="en-US" sz="2500" dirty="0" smtClean="0"/>
              <a:t>, </a:t>
            </a:r>
            <a:r>
              <a:rPr lang="en-US" sz="2500" dirty="0" err="1" smtClean="0"/>
              <a:t>tumbuhan</a:t>
            </a:r>
            <a:r>
              <a:rPr lang="en-US" sz="2500" dirty="0" smtClean="0"/>
              <a:t> </a:t>
            </a:r>
            <a:r>
              <a:rPr lang="en-US" sz="2500" dirty="0" err="1" smtClean="0"/>
              <a:t>herba</a:t>
            </a:r>
            <a:r>
              <a:rPr lang="en-US" sz="2500" dirty="0" smtClean="0"/>
              <a:t>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semak-semak</a:t>
            </a:r>
            <a:r>
              <a:rPr lang="en-US" sz="2500" dirty="0" smtClean="0"/>
              <a:t> </a:t>
            </a:r>
            <a:r>
              <a:rPr lang="en-US" sz="2500" dirty="0" err="1" smtClean="0"/>
              <a:t>digantikan</a:t>
            </a:r>
            <a:r>
              <a:rPr lang="en-US" sz="2500" dirty="0" smtClean="0"/>
              <a:t> </a:t>
            </a:r>
            <a:r>
              <a:rPr lang="en-US" sz="2500" dirty="0" err="1" smtClean="0"/>
              <a:t>oleh</a:t>
            </a:r>
            <a:r>
              <a:rPr lang="en-US" sz="2500" dirty="0" smtClean="0"/>
              <a:t> </a:t>
            </a:r>
            <a:r>
              <a:rPr lang="en-US" sz="2500" dirty="0" err="1" smtClean="0"/>
              <a:t>jenis-jenis</a:t>
            </a:r>
            <a:r>
              <a:rPr lang="en-US" sz="2500" dirty="0" smtClean="0"/>
              <a:t> </a:t>
            </a:r>
            <a:r>
              <a:rPr lang="en-US" sz="2500" dirty="0" err="1" smtClean="0"/>
              <a:t>pohon</a:t>
            </a:r>
            <a:r>
              <a:rPr lang="en-US" sz="2500" dirty="0" smtClean="0"/>
              <a:t> </a:t>
            </a:r>
            <a:r>
              <a:rPr lang="en-US" sz="2500" dirty="0" err="1" smtClean="0"/>
              <a:t>pionir</a:t>
            </a:r>
            <a:r>
              <a:rPr lang="en-US" sz="2500" dirty="0" smtClean="0"/>
              <a:t> </a:t>
            </a:r>
            <a:r>
              <a:rPr lang="en-US" sz="2500" dirty="0" err="1" smtClean="0"/>
              <a:t>awal</a:t>
            </a:r>
            <a:r>
              <a:rPr lang="en-US" sz="2500" dirty="0" smtClean="0"/>
              <a:t> yang </a:t>
            </a:r>
            <a:r>
              <a:rPr lang="en-US" sz="2500" dirty="0" err="1" smtClean="0"/>
              <a:t>mempunyai</a:t>
            </a:r>
            <a:r>
              <a:rPr lang="en-US" sz="2500" dirty="0" smtClean="0"/>
              <a:t> </a:t>
            </a:r>
            <a:r>
              <a:rPr lang="en-US" sz="2500" dirty="0" err="1" smtClean="0"/>
              <a:t>ciri-ciri</a:t>
            </a:r>
            <a:r>
              <a:rPr lang="en-US" sz="2500" dirty="0" smtClean="0"/>
              <a:t> </a:t>
            </a:r>
            <a:r>
              <a:rPr lang="en-US" sz="2500" dirty="0" err="1" smtClean="0"/>
              <a:t>sebagai</a:t>
            </a:r>
            <a:r>
              <a:rPr lang="en-US" sz="2500" dirty="0" smtClean="0"/>
              <a:t> </a:t>
            </a:r>
            <a:r>
              <a:rPr lang="en-US" sz="2500" dirty="0" err="1" smtClean="0"/>
              <a:t>berikut</a:t>
            </a:r>
            <a:r>
              <a:rPr lang="en-US" sz="2500" dirty="0" smtClean="0"/>
              <a:t>: </a:t>
            </a:r>
            <a:r>
              <a:rPr lang="en-US" sz="2500" dirty="0" err="1" smtClean="0"/>
              <a:t>pertumbuhan</a:t>
            </a:r>
            <a:r>
              <a:rPr lang="en-US" sz="2500" dirty="0" smtClean="0"/>
              <a:t> </a:t>
            </a:r>
            <a:r>
              <a:rPr lang="en-US" sz="2500" dirty="0" err="1" smtClean="0"/>
              <a:t>tinggi</a:t>
            </a:r>
            <a:r>
              <a:rPr lang="en-US" sz="2500" dirty="0" smtClean="0"/>
              <a:t> yang </a:t>
            </a:r>
            <a:r>
              <a:rPr lang="en-US" sz="2500" dirty="0" err="1" smtClean="0"/>
              <a:t>cepat</a:t>
            </a:r>
            <a:r>
              <a:rPr lang="en-US" sz="2500" dirty="0" smtClean="0"/>
              <a:t>, </a:t>
            </a:r>
            <a:r>
              <a:rPr lang="en-US" sz="2500" dirty="0" err="1" smtClean="0"/>
              <a:t>kerapatan</a:t>
            </a:r>
            <a:r>
              <a:rPr lang="en-US" sz="2500" dirty="0" smtClean="0"/>
              <a:t> </a:t>
            </a:r>
            <a:r>
              <a:rPr lang="en-US" sz="2500" dirty="0" err="1" smtClean="0"/>
              <a:t>kayu</a:t>
            </a:r>
            <a:r>
              <a:rPr lang="en-US" sz="2500" dirty="0" smtClean="0"/>
              <a:t> yang </a:t>
            </a:r>
            <a:r>
              <a:rPr lang="en-US" sz="2500" dirty="0" err="1" smtClean="0"/>
              <a:t>rendah</a:t>
            </a:r>
            <a:r>
              <a:rPr lang="en-US" sz="2500" dirty="0" smtClean="0"/>
              <a:t>, </a:t>
            </a:r>
            <a:r>
              <a:rPr lang="en-US" sz="2500" dirty="0" err="1" smtClean="0"/>
              <a:t>pertumbuhan</a:t>
            </a:r>
            <a:r>
              <a:rPr lang="en-US" sz="2500" dirty="0" smtClean="0"/>
              <a:t> </a:t>
            </a:r>
            <a:r>
              <a:rPr lang="en-US" sz="2500" dirty="0" err="1" smtClean="0"/>
              <a:t>cabang</a:t>
            </a:r>
            <a:r>
              <a:rPr lang="en-US" sz="2500" dirty="0" smtClean="0"/>
              <a:t> </a:t>
            </a:r>
            <a:r>
              <a:rPr lang="en-US" sz="2500" dirty="0" err="1" smtClean="0"/>
              <a:t>sedikit</a:t>
            </a:r>
            <a:r>
              <a:rPr lang="en-US" sz="2500" dirty="0" smtClean="0"/>
              <a:t>, </a:t>
            </a:r>
            <a:r>
              <a:rPr lang="en-US" sz="2500" dirty="0" err="1" smtClean="0"/>
              <a:t>daun-daun</a:t>
            </a:r>
            <a:r>
              <a:rPr lang="en-US" sz="2500" dirty="0" smtClean="0"/>
              <a:t> </a:t>
            </a:r>
            <a:r>
              <a:rPr lang="en-US" sz="2500" dirty="0" err="1" smtClean="0"/>
              <a:t>berukuran</a:t>
            </a:r>
            <a:r>
              <a:rPr lang="en-US" sz="2500" dirty="0" smtClean="0"/>
              <a:t> </a:t>
            </a:r>
            <a:r>
              <a:rPr lang="en-US" sz="2500" dirty="0" err="1" smtClean="0"/>
              <a:t>besar</a:t>
            </a:r>
            <a:r>
              <a:rPr lang="en-US" sz="2500" dirty="0" smtClean="0"/>
              <a:t> yang </a:t>
            </a:r>
            <a:r>
              <a:rPr lang="en-US" sz="2500" dirty="0" err="1" smtClean="0"/>
              <a:t>sederhana</a:t>
            </a:r>
            <a:r>
              <a:rPr lang="en-US" sz="2500" dirty="0" smtClean="0"/>
              <a:t>, </a:t>
            </a:r>
            <a:r>
              <a:rPr lang="en-US" sz="2500" dirty="0" err="1" smtClean="0"/>
              <a:t>relatif</a:t>
            </a:r>
            <a:r>
              <a:rPr lang="en-US" sz="2500" dirty="0" smtClean="0"/>
              <a:t> </a:t>
            </a:r>
            <a:r>
              <a:rPr lang="en-US" sz="2500" dirty="0" err="1" smtClean="0"/>
              <a:t>muda</a:t>
            </a:r>
            <a:r>
              <a:rPr lang="en-US" sz="2500" dirty="0" smtClean="0"/>
              <a:t>/</a:t>
            </a:r>
            <a:r>
              <a:rPr lang="en-US" sz="2500" dirty="0" err="1" smtClean="0"/>
              <a:t>cepat</a:t>
            </a:r>
            <a:r>
              <a:rPr lang="en-US" sz="2500" dirty="0" smtClean="0"/>
              <a:t> </a:t>
            </a:r>
            <a:r>
              <a:rPr lang="en-US" sz="2500" dirty="0" err="1" smtClean="0"/>
              <a:t>mulai</a:t>
            </a:r>
            <a:r>
              <a:rPr lang="en-US" sz="2500" dirty="0" smtClean="0"/>
              <a:t> </a:t>
            </a:r>
            <a:r>
              <a:rPr lang="en-US" sz="2500" dirty="0" err="1" smtClean="0"/>
              <a:t>berbunga</a:t>
            </a:r>
            <a:r>
              <a:rPr lang="en-US" sz="2500" dirty="0" smtClean="0"/>
              <a:t>, </a:t>
            </a:r>
            <a:r>
              <a:rPr lang="en-US" sz="2500" dirty="0" err="1" smtClean="0"/>
              <a:t>memproduksi</a:t>
            </a:r>
            <a:r>
              <a:rPr lang="en-US" sz="2500" dirty="0" smtClean="0"/>
              <a:t> </a:t>
            </a:r>
            <a:r>
              <a:rPr lang="en-US" sz="2500" dirty="0" err="1" smtClean="0"/>
              <a:t>banyak</a:t>
            </a:r>
            <a:r>
              <a:rPr lang="en-US" sz="2500" dirty="0" smtClean="0"/>
              <a:t> </a:t>
            </a:r>
            <a:r>
              <a:rPr lang="en-US" sz="2500" dirty="0" err="1" smtClean="0"/>
              <a:t>benih-benih</a:t>
            </a:r>
            <a:r>
              <a:rPr lang="en-US" sz="2500" dirty="0" smtClean="0"/>
              <a:t> </a:t>
            </a:r>
            <a:r>
              <a:rPr lang="en-US" sz="2500" dirty="0" err="1" smtClean="0"/>
              <a:t>dorman</a:t>
            </a:r>
            <a:r>
              <a:rPr lang="en-US" sz="2500" dirty="0" smtClean="0"/>
              <a:t> </a:t>
            </a:r>
            <a:r>
              <a:rPr lang="en-US" sz="2500" dirty="0" err="1" smtClean="0"/>
              <a:t>ukuran</a:t>
            </a:r>
            <a:r>
              <a:rPr lang="en-US" sz="2500" dirty="0" smtClean="0"/>
              <a:t> </a:t>
            </a:r>
            <a:r>
              <a:rPr lang="en-US" sz="2500" dirty="0" err="1" smtClean="0"/>
              <a:t>kecil</a:t>
            </a:r>
            <a:r>
              <a:rPr lang="en-US" sz="2500" dirty="0" smtClean="0"/>
              <a:t> yang </a:t>
            </a:r>
            <a:r>
              <a:rPr lang="en-US" sz="2500" dirty="0" err="1" smtClean="0"/>
              <a:t>disebarkan</a:t>
            </a:r>
            <a:r>
              <a:rPr lang="en-US" sz="2500" dirty="0" smtClean="0"/>
              <a:t> </a:t>
            </a:r>
            <a:r>
              <a:rPr lang="en-US" sz="2500" dirty="0" err="1" smtClean="0"/>
              <a:t>oleh</a:t>
            </a:r>
            <a:r>
              <a:rPr lang="en-US" sz="2500" dirty="0" smtClean="0"/>
              <a:t> </a:t>
            </a:r>
            <a:r>
              <a:rPr lang="en-US" sz="2500" dirty="0" err="1" smtClean="0"/>
              <a:t>burung-burung</a:t>
            </a:r>
            <a:r>
              <a:rPr lang="en-US" sz="2500" dirty="0" smtClean="0"/>
              <a:t>, </a:t>
            </a:r>
            <a:r>
              <a:rPr lang="en-US" sz="2500" dirty="0" err="1" smtClean="0"/>
              <a:t>tikus</a:t>
            </a:r>
            <a:r>
              <a:rPr lang="en-US" sz="2500" dirty="0" smtClean="0"/>
              <a:t> </a:t>
            </a:r>
            <a:r>
              <a:rPr lang="en-US" sz="2500" dirty="0" err="1" smtClean="0"/>
              <a:t>atau</a:t>
            </a:r>
            <a:r>
              <a:rPr lang="en-US" sz="2500" dirty="0" smtClean="0"/>
              <a:t> </a:t>
            </a:r>
            <a:r>
              <a:rPr lang="en-US" sz="2500" dirty="0" err="1" smtClean="0"/>
              <a:t>angin</a:t>
            </a:r>
            <a:r>
              <a:rPr lang="en-US" sz="2500" dirty="0" smtClean="0"/>
              <a:t>, </a:t>
            </a:r>
            <a:r>
              <a:rPr lang="en-US" sz="2500" dirty="0" err="1" smtClean="0"/>
              <a:t>masa</a:t>
            </a:r>
            <a:r>
              <a:rPr lang="en-US" sz="2500" dirty="0" smtClean="0"/>
              <a:t> </a:t>
            </a:r>
            <a:r>
              <a:rPr lang="en-US" sz="2500" dirty="0" err="1" smtClean="0"/>
              <a:t>hidup</a:t>
            </a:r>
            <a:r>
              <a:rPr lang="en-US" sz="2500" dirty="0" smtClean="0"/>
              <a:t> yang </a:t>
            </a:r>
            <a:r>
              <a:rPr lang="en-US" sz="2500" dirty="0" err="1" smtClean="0"/>
              <a:t>pendek</a:t>
            </a:r>
            <a:r>
              <a:rPr lang="en-US" sz="2500" dirty="0" smtClean="0"/>
              <a:t> (7- 25 </a:t>
            </a:r>
            <a:r>
              <a:rPr lang="en-US" sz="2500" dirty="0" err="1" smtClean="0"/>
              <a:t>tahun</a:t>
            </a:r>
            <a:r>
              <a:rPr lang="en-US" sz="2500" dirty="0" smtClean="0"/>
              <a:t>), </a:t>
            </a:r>
            <a:r>
              <a:rPr lang="en-US" sz="2500" dirty="0" err="1" smtClean="0"/>
              <a:t>berkecambah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intensitas</a:t>
            </a:r>
            <a:r>
              <a:rPr lang="en-US" sz="2500" dirty="0" smtClean="0"/>
              <a:t> </a:t>
            </a:r>
            <a:r>
              <a:rPr lang="en-US" sz="2500" dirty="0" err="1" smtClean="0"/>
              <a:t>cahaya</a:t>
            </a:r>
            <a:r>
              <a:rPr lang="en-US" sz="2500" dirty="0" smtClean="0"/>
              <a:t> </a:t>
            </a:r>
            <a:r>
              <a:rPr lang="en-US" sz="2500" dirty="0" err="1" smtClean="0"/>
              <a:t>tinggi</a:t>
            </a:r>
            <a:r>
              <a:rPr lang="en-US" sz="2500" dirty="0" smtClean="0"/>
              <a:t>,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daerah</a:t>
            </a:r>
            <a:r>
              <a:rPr lang="en-US" sz="2500" dirty="0" smtClean="0"/>
              <a:t> </a:t>
            </a:r>
            <a:r>
              <a:rPr lang="en-US" sz="2500" dirty="0" err="1" smtClean="0"/>
              <a:t>penyebaran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luas</a:t>
            </a:r>
            <a:r>
              <a:rPr lang="en-US" sz="2500" dirty="0" smtClean="0"/>
              <a:t>. </a:t>
            </a:r>
            <a:r>
              <a:rPr lang="en-US" sz="2500" dirty="0" err="1" smtClean="0"/>
              <a:t>Kebutuhan</a:t>
            </a:r>
            <a:r>
              <a:rPr lang="en-US" sz="2500" dirty="0" smtClean="0"/>
              <a:t> </a:t>
            </a:r>
            <a:r>
              <a:rPr lang="en-US" sz="2500" dirty="0" err="1" smtClean="0"/>
              <a:t>cahaya</a:t>
            </a:r>
            <a:r>
              <a:rPr lang="en-US" sz="2500" dirty="0" smtClean="0"/>
              <a:t> yang </a:t>
            </a:r>
            <a:r>
              <a:rPr lang="en-US" sz="2500" dirty="0" err="1" smtClean="0"/>
              <a:t>tinggi</a:t>
            </a:r>
            <a:r>
              <a:rPr lang="en-US" sz="2500" dirty="0" smtClean="0"/>
              <a:t> </a:t>
            </a:r>
            <a:r>
              <a:rPr lang="en-US" sz="2500" dirty="0" err="1" smtClean="0"/>
              <a:t>menyebabkan</a:t>
            </a:r>
            <a:r>
              <a:rPr lang="en-US" sz="2500" dirty="0" smtClean="0"/>
              <a:t> </a:t>
            </a:r>
            <a:r>
              <a:rPr lang="en-US" sz="2500" dirty="0" err="1" smtClean="0"/>
              <a:t>bahwa</a:t>
            </a:r>
            <a:r>
              <a:rPr lang="en-US" sz="2500" dirty="0" smtClean="0"/>
              <a:t> </a:t>
            </a:r>
            <a:r>
              <a:rPr lang="en-US" sz="2500" dirty="0" err="1" smtClean="0"/>
              <a:t>tingkat</a:t>
            </a:r>
            <a:r>
              <a:rPr lang="en-US" sz="2500" dirty="0" smtClean="0"/>
              <a:t> </a:t>
            </a:r>
            <a:r>
              <a:rPr lang="en-US" sz="2500" dirty="0" err="1" smtClean="0"/>
              <a:t>kematian</a:t>
            </a:r>
            <a:r>
              <a:rPr lang="en-US" sz="2500" dirty="0" smtClean="0"/>
              <a:t> </a:t>
            </a:r>
            <a:r>
              <a:rPr lang="en-US" sz="2500" dirty="0" err="1" smtClean="0"/>
              <a:t>pohon-pohon</a:t>
            </a:r>
            <a:r>
              <a:rPr lang="en-US" sz="2500" dirty="0" smtClean="0"/>
              <a:t> </a:t>
            </a:r>
            <a:r>
              <a:rPr lang="en-US" sz="2500" dirty="0" err="1" smtClean="0"/>
              <a:t>pionir</a:t>
            </a:r>
            <a:r>
              <a:rPr lang="en-US" sz="2500" dirty="0" smtClean="0"/>
              <a:t> </a:t>
            </a:r>
            <a:r>
              <a:rPr lang="en-US" sz="2500" dirty="0" err="1" smtClean="0"/>
              <a:t>awal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fase</a:t>
            </a:r>
            <a:r>
              <a:rPr lang="en-US" sz="2500" dirty="0" smtClean="0"/>
              <a:t> </a:t>
            </a:r>
            <a:r>
              <a:rPr lang="en-US" sz="2500" dirty="0" err="1" smtClean="0"/>
              <a:t>ini</a:t>
            </a:r>
            <a:r>
              <a:rPr lang="en-US" sz="2500" dirty="0" smtClean="0"/>
              <a:t> </a:t>
            </a:r>
            <a:r>
              <a:rPr lang="en-US" sz="2500" dirty="0" err="1" smtClean="0"/>
              <a:t>sangat</a:t>
            </a:r>
            <a:r>
              <a:rPr lang="en-US" sz="2500" dirty="0" smtClean="0"/>
              <a:t> </a:t>
            </a:r>
            <a:r>
              <a:rPr lang="en-US" sz="2500" dirty="0" err="1" smtClean="0"/>
              <a:t>tinggi</a:t>
            </a:r>
            <a:r>
              <a:rPr lang="en-US" sz="2500" dirty="0" smtClean="0"/>
              <a:t>, </a:t>
            </a:r>
            <a:r>
              <a:rPr lang="en-US" sz="2500" dirty="0" err="1" smtClean="0"/>
              <a:t>dan</a:t>
            </a:r>
            <a:r>
              <a:rPr lang="en-US" sz="2500" dirty="0" smtClean="0"/>
              <a:t> </a:t>
            </a:r>
            <a:r>
              <a:rPr lang="en-US" sz="2500" dirty="0" err="1" smtClean="0"/>
              <a:t>pohon-pohon</a:t>
            </a:r>
            <a:r>
              <a:rPr lang="en-US" sz="2500" dirty="0" smtClean="0"/>
              <a:t> </a:t>
            </a:r>
            <a:r>
              <a:rPr lang="en-US" sz="2500" dirty="0" err="1" smtClean="0"/>
              <a:t>tumbuh</a:t>
            </a:r>
            <a:r>
              <a:rPr lang="en-US" sz="2500" dirty="0" smtClean="0"/>
              <a:t> </a:t>
            </a:r>
            <a:r>
              <a:rPr lang="en-US" sz="2500" dirty="0" err="1" smtClean="0"/>
              <a:t>dengan</a:t>
            </a:r>
            <a:r>
              <a:rPr lang="en-US" sz="2500" dirty="0" smtClean="0"/>
              <a:t> </a:t>
            </a:r>
            <a:r>
              <a:rPr lang="en-US" sz="2500" dirty="0" err="1" smtClean="0"/>
              <a:t>umur</a:t>
            </a:r>
            <a:r>
              <a:rPr lang="en-US" sz="2500" dirty="0" smtClean="0"/>
              <a:t> yang </a:t>
            </a:r>
            <a:r>
              <a:rPr lang="en-US" sz="2500" dirty="0" err="1" smtClean="0"/>
              <a:t>kurang</a:t>
            </a:r>
            <a:r>
              <a:rPr lang="en-US" sz="2500" dirty="0" smtClean="0"/>
              <a:t> </a:t>
            </a:r>
            <a:r>
              <a:rPr lang="en-US" sz="2500" dirty="0" err="1" smtClean="0"/>
              <a:t>lebih</a:t>
            </a:r>
            <a:r>
              <a:rPr lang="en-US" sz="2500" dirty="0" smtClean="0"/>
              <a:t> </a:t>
            </a:r>
            <a:r>
              <a:rPr lang="en-US" sz="2500" dirty="0" err="1" smtClean="0"/>
              <a:t>sama</a:t>
            </a:r>
            <a:r>
              <a:rPr lang="en-US" sz="2500" dirty="0" smtClean="0"/>
              <a:t>. </a:t>
            </a:r>
            <a:r>
              <a:rPr lang="en-US" sz="2500" dirty="0" err="1" smtClean="0"/>
              <a:t>Walaupun</a:t>
            </a:r>
            <a:r>
              <a:rPr lang="en-US" sz="2500" dirty="0" smtClean="0"/>
              <a:t> </a:t>
            </a:r>
            <a:r>
              <a:rPr lang="en-US" sz="2500" dirty="0" err="1" smtClean="0"/>
              <a:t>tegakan</a:t>
            </a:r>
            <a:r>
              <a:rPr lang="en-US" sz="2500" dirty="0" smtClean="0"/>
              <a:t> yang </a:t>
            </a:r>
            <a:r>
              <a:rPr lang="en-US" sz="2500" dirty="0" err="1" smtClean="0"/>
              <a:t>tumbuh</a:t>
            </a:r>
            <a:r>
              <a:rPr lang="en-US" sz="2500" dirty="0" smtClean="0"/>
              <a:t> </a:t>
            </a:r>
            <a:r>
              <a:rPr lang="en-US" sz="2500" dirty="0" err="1" smtClean="0"/>
              <a:t>didominasi</a:t>
            </a:r>
            <a:r>
              <a:rPr lang="en-US" sz="2500" dirty="0" smtClean="0"/>
              <a:t> </a:t>
            </a:r>
            <a:r>
              <a:rPr lang="en-US" sz="2500" dirty="0" err="1" smtClean="0"/>
              <a:t>oleh</a:t>
            </a:r>
            <a:r>
              <a:rPr lang="en-US" sz="2500" dirty="0" smtClean="0"/>
              <a:t> </a:t>
            </a:r>
            <a:r>
              <a:rPr lang="en-US" sz="2500" dirty="0" err="1" smtClean="0"/>
              <a:t>jenis-jenis</a:t>
            </a:r>
            <a:r>
              <a:rPr lang="en-US" sz="2500" dirty="0" smtClean="0"/>
              <a:t> </a:t>
            </a:r>
            <a:r>
              <a:rPr lang="en-US" sz="2500" dirty="0" err="1" smtClean="0"/>
              <a:t>pionir</a:t>
            </a:r>
            <a:r>
              <a:rPr lang="en-US" sz="2500" dirty="0" smtClean="0"/>
              <a:t>, </a:t>
            </a:r>
            <a:r>
              <a:rPr lang="en-US" sz="2500" dirty="0" err="1" smtClean="0"/>
              <a:t>namun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tegakan</a:t>
            </a:r>
            <a:r>
              <a:rPr lang="en-US" sz="2500" dirty="0" smtClean="0"/>
              <a:t> </a:t>
            </a:r>
            <a:r>
              <a:rPr lang="en-US" sz="2500" dirty="0" err="1" smtClean="0"/>
              <a:t>tersebut</a:t>
            </a:r>
            <a:r>
              <a:rPr lang="en-US" sz="2500" dirty="0" smtClean="0"/>
              <a:t> </a:t>
            </a:r>
            <a:r>
              <a:rPr lang="en-US" sz="2500" dirty="0" err="1" smtClean="0"/>
              <a:t>juga</a:t>
            </a:r>
            <a:r>
              <a:rPr lang="en-US" sz="2500" dirty="0" smtClean="0"/>
              <a:t> </a:t>
            </a:r>
            <a:r>
              <a:rPr lang="en-US" sz="2500" dirty="0" err="1" smtClean="0"/>
              <a:t>dijumpai</a:t>
            </a:r>
            <a:r>
              <a:rPr lang="en-US" sz="2500" dirty="0" smtClean="0"/>
              <a:t> </a:t>
            </a:r>
            <a:r>
              <a:rPr lang="en-US" sz="2500" dirty="0" err="1" smtClean="0"/>
              <a:t>beberapa</a:t>
            </a:r>
            <a:r>
              <a:rPr lang="en-US" sz="2500" dirty="0" smtClean="0"/>
              <a:t> </a:t>
            </a:r>
            <a:r>
              <a:rPr lang="en-US" sz="2500" dirty="0" err="1" smtClean="0"/>
              <a:t>jenis</a:t>
            </a:r>
            <a:r>
              <a:rPr lang="en-US" sz="2500" dirty="0" smtClean="0"/>
              <a:t> </a:t>
            </a:r>
            <a:r>
              <a:rPr lang="en-US" sz="2500" dirty="0" err="1" smtClean="0"/>
              <a:t>pohon</a:t>
            </a:r>
            <a:r>
              <a:rPr lang="en-US" sz="2500" dirty="0" smtClean="0"/>
              <a:t> </a:t>
            </a:r>
            <a:r>
              <a:rPr lang="en-US" sz="2500" dirty="0" err="1" smtClean="0"/>
              <a:t>dari</a:t>
            </a:r>
            <a:r>
              <a:rPr lang="en-US" sz="2500" dirty="0" smtClean="0"/>
              <a:t> </a:t>
            </a:r>
            <a:r>
              <a:rPr lang="en-US" sz="2500" dirty="0" err="1" smtClean="0"/>
              <a:t>fase</a:t>
            </a:r>
            <a:r>
              <a:rPr lang="en-US" sz="2500" dirty="0" smtClean="0"/>
              <a:t> yang </a:t>
            </a:r>
            <a:r>
              <a:rPr lang="en-US" sz="2500" dirty="0" err="1" smtClean="0"/>
              <a:t>berikutnya</a:t>
            </a:r>
            <a:r>
              <a:rPr lang="en-US" sz="2500" dirty="0" smtClean="0"/>
              <a:t>, yang </a:t>
            </a:r>
            <a:r>
              <a:rPr lang="en-US" sz="2500" dirty="0" err="1" smtClean="0"/>
              <a:t>akan</a:t>
            </a:r>
            <a:r>
              <a:rPr lang="en-US" sz="2500" dirty="0" smtClean="0"/>
              <a:t> </a:t>
            </a:r>
            <a:r>
              <a:rPr lang="en-US" sz="2500" dirty="0" err="1" smtClean="0"/>
              <a:t>tetapi</a:t>
            </a:r>
            <a:r>
              <a:rPr lang="en-US" sz="2500" dirty="0" smtClean="0"/>
              <a:t> </a:t>
            </a:r>
            <a:r>
              <a:rPr lang="en-US" sz="2500" dirty="0" err="1" smtClean="0"/>
              <a:t>segera</a:t>
            </a:r>
            <a:r>
              <a:rPr lang="en-US" sz="2500" dirty="0" smtClean="0"/>
              <a:t> </a:t>
            </a:r>
            <a:r>
              <a:rPr lang="en-US" sz="2500" dirty="0" err="1" smtClean="0"/>
              <a:t>digantikan</a:t>
            </a:r>
            <a:r>
              <a:rPr lang="en-US" sz="2500" dirty="0" smtClean="0"/>
              <a:t>/</a:t>
            </a:r>
            <a:r>
              <a:rPr lang="en-US" sz="2500" dirty="0" err="1" smtClean="0"/>
              <a:t>ditutupi</a:t>
            </a:r>
            <a:r>
              <a:rPr lang="en-US" sz="2500" dirty="0" smtClean="0"/>
              <a:t> </a:t>
            </a:r>
            <a:r>
              <a:rPr lang="en-US" sz="2500" dirty="0" err="1" smtClean="0"/>
              <a:t>oleh</a:t>
            </a:r>
            <a:r>
              <a:rPr lang="en-US" sz="2500" dirty="0" smtClean="0"/>
              <a:t> </a:t>
            </a:r>
            <a:r>
              <a:rPr lang="en-US" sz="2500" dirty="0" err="1" smtClean="0"/>
              <a:t>pionir-pionir</a:t>
            </a:r>
            <a:r>
              <a:rPr lang="en-US" sz="2500" dirty="0" smtClean="0"/>
              <a:t> </a:t>
            </a:r>
            <a:r>
              <a:rPr lang="en-US" sz="2500" dirty="0" err="1" smtClean="0"/>
              <a:t>awal</a:t>
            </a:r>
            <a:r>
              <a:rPr lang="en-US" sz="2500" dirty="0" smtClean="0"/>
              <a:t> yang </a:t>
            </a:r>
            <a:r>
              <a:rPr lang="en-US" sz="2500" dirty="0" err="1" smtClean="0"/>
              <a:t>cepat</a:t>
            </a:r>
            <a:r>
              <a:rPr lang="en-US" sz="2500" dirty="0" smtClean="0"/>
              <a:t> </a:t>
            </a:r>
            <a:r>
              <a:rPr lang="en-US" sz="2500" dirty="0" err="1" smtClean="0"/>
              <a:t>tumbuh</a:t>
            </a:r>
            <a:r>
              <a:rPr lang="en-US" sz="25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15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673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sv-SE" sz="2700" b="1" dirty="0" smtClean="0">
                <a:solidFill>
                  <a:srgbClr val="FF0000"/>
                </a:solidFill>
              </a:rPr>
              <a:t>Fase Dewasa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sv-SE" sz="2700" dirty="0" smtClean="0"/>
              <a:t>	Setelah pohon-pohon pionir awal mencapai tinggi maksimumnya, mereka akan mati satu per satu dan secara berangsur-angsur digantikan oleh pionir-pionir akhir yang juga akan membentuk lapisan pohon yang homogen (Finegan 1992). Secara garis besar, karakteristik-karakteristik pionir-pionir akhir yang relatif beragam dapat dirangkum sebagai berikut: Walaupun sewaktu muda mereka sangat menyerupai pionir-pionir awal, pionir-pionir akhir lebih tinggi, hidup lebih lama (50-100 tahun), dan sering mempunyai kayu yang lebih padat. </a:t>
            </a:r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119158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975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sv-SE" sz="2700" b="1" dirty="0" smtClean="0">
                <a:solidFill>
                  <a:srgbClr val="FF0000"/>
                </a:solidFill>
              </a:rPr>
              <a:t>Fase klimaks</a:t>
            </a:r>
            <a:r>
              <a:rPr lang="sv-SE" sz="2700" dirty="0" smtClean="0"/>
              <a:t> </a:t>
            </a:r>
          </a:p>
          <a:p>
            <a:pPr>
              <a:lnSpc>
                <a:spcPct val="80000"/>
              </a:lnSpc>
            </a:pPr>
            <a:endParaRPr lang="sv-SE" sz="27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v-SE" sz="2700" dirty="0" smtClean="0"/>
              <a:t>	Pionir-pionir akhir mati satu per satu setelah sekitar 100 tahun (Liebermann &amp; Liebermann 1987) dan berangsur-angsur digantikan oleh jenis-jenis tahan naungan yang telah tumbuh dibawah tajuk pionir-pionir akhir. Jenis-jenis ini adalah jenis-jenis pohon klimaks dari hutan primer, yang dapat menunjukkan ciri-ciri yang berbeda. Termasuk dalam jenis-jenis ini adalah jenis-jenis kayu tropik komersil yang bernilai tinggi dan banyak jenis lainnya yang tidak (belum) memiliki nilai komersil</a:t>
            </a:r>
            <a:r>
              <a:rPr lang="en-US" sz="27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70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33400"/>
            <a:ext cx="8229600" cy="6172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sv-SE" sz="3400" dirty="0" smtClean="0"/>
              <a:t>	Perlahan-lahan suatu kondisi keseimbangan yang stabil (steady-state) mulai terbentuk, dimana tanaman-tanaman yang mati secara terus menerus digantikan oleh tanaman (permudaan) yang baru. Areal basal dan biomasa hutan primer semula dicapai setelah 50-100 tahun (Riswan et al. 1985) atau 150-250 tahun (Saldarriaga et. al. 1988). Setelah itu tidak ada biomasa tambahan yang terakumulasi lagi. Namun, permudaan lubang/celah tajuk yang khas terjadi pada hutan-hutan tropik basah biasanya memerlukan waktu selama 500 tahun (Riswan et al. 1985).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sv-SE" sz="3400" dirty="0" smtClean="0"/>
              <a:t/>
            </a:r>
            <a:br>
              <a:rPr lang="sv-SE" sz="3400" dirty="0" smtClean="0"/>
            </a:br>
            <a:r>
              <a:rPr lang="sv-SE" sz="3400" dirty="0" smtClean="0"/>
              <a:t/>
            </a:r>
            <a:br>
              <a:rPr lang="sv-SE" sz="3400" dirty="0" smtClean="0"/>
            </a:b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528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63613"/>
          </a:xfrm>
        </p:spPr>
        <p:txBody>
          <a:bodyPr/>
          <a:lstStyle/>
          <a:p>
            <a:r>
              <a:rPr lang="en-AU">
                <a:solidFill>
                  <a:schemeClr val="folHlink"/>
                </a:solidFill>
              </a:rPr>
              <a:t>Penyebaran Tumbuhan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57338"/>
            <a:ext cx="7543800" cy="504031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AU" sz="2800" dirty="0" err="1" smtClean="0"/>
              <a:t>Faktor</a:t>
            </a:r>
            <a:r>
              <a:rPr lang="en-AU" sz="2800" dirty="0" smtClean="0"/>
              <a:t> </a:t>
            </a:r>
            <a:r>
              <a:rPr lang="en-AU" sz="2800" dirty="0" err="1" smtClean="0"/>
              <a:t>penyebaran</a:t>
            </a:r>
            <a:r>
              <a:rPr lang="en-AU" sz="2800" dirty="0" smtClean="0"/>
              <a:t> </a:t>
            </a:r>
            <a:r>
              <a:rPr lang="en-AU" sz="2800" dirty="0" err="1" smtClean="0"/>
              <a:t>tumbuhan</a:t>
            </a:r>
            <a:r>
              <a:rPr lang="en-AU" sz="28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AU" sz="2800" dirty="0" err="1" smtClean="0"/>
              <a:t>Kehadiran</a:t>
            </a:r>
            <a:r>
              <a:rPr lang="en-AU" sz="2800" dirty="0" smtClean="0"/>
              <a:t> </a:t>
            </a:r>
            <a:r>
              <a:rPr lang="en-AU" sz="2800" dirty="0" err="1"/>
              <a:t>spesies</a:t>
            </a:r>
            <a:r>
              <a:rPr lang="en-AU" sz="2800" dirty="0"/>
              <a:t> </a:t>
            </a:r>
            <a:r>
              <a:rPr lang="en-AU" sz="2800" dirty="0" err="1"/>
              <a:t>pada</a:t>
            </a:r>
            <a:r>
              <a:rPr lang="en-AU" sz="2800" dirty="0"/>
              <a:t> habitat </a:t>
            </a:r>
            <a:r>
              <a:rPr lang="en-AU" sz="2800" dirty="0" err="1" smtClean="0"/>
              <a:t>tertentu</a:t>
            </a:r>
            <a:endParaRPr lang="en-AU" sz="2800" dirty="0"/>
          </a:p>
          <a:p>
            <a:pPr>
              <a:lnSpc>
                <a:spcPct val="90000"/>
              </a:lnSpc>
            </a:pPr>
            <a:r>
              <a:rPr lang="en-AU" sz="2800" dirty="0" err="1" smtClean="0"/>
              <a:t>Perubahan</a:t>
            </a:r>
            <a:r>
              <a:rPr lang="en-AU" sz="2800" dirty="0" smtClean="0"/>
              <a:t> </a:t>
            </a:r>
            <a:r>
              <a:rPr lang="en-AU" sz="2800" dirty="0" err="1"/>
              <a:t>geologis</a:t>
            </a:r>
            <a:r>
              <a:rPr lang="en-AU" sz="2800" dirty="0"/>
              <a:t> </a:t>
            </a:r>
            <a:r>
              <a:rPr lang="en-AU" sz="2800" dirty="0" err="1"/>
              <a:t>dan</a:t>
            </a:r>
            <a:r>
              <a:rPr lang="en-AU" sz="2800" dirty="0"/>
              <a:t> </a:t>
            </a:r>
            <a:r>
              <a:rPr lang="en-AU" sz="2800" dirty="0" err="1"/>
              <a:t>iklim</a:t>
            </a:r>
            <a:r>
              <a:rPr lang="en-AU" sz="2800" dirty="0"/>
              <a:t> </a:t>
            </a:r>
            <a:r>
              <a:rPr lang="en-AU" sz="2800" dirty="0" err="1"/>
              <a:t>serta</a:t>
            </a:r>
            <a:r>
              <a:rPr lang="en-AU" sz="2800" dirty="0"/>
              <a:t> </a:t>
            </a:r>
            <a:r>
              <a:rPr lang="en-AU" sz="2800" dirty="0" err="1"/>
              <a:t>pengaruh</a:t>
            </a:r>
            <a:r>
              <a:rPr lang="en-AU" sz="2800" dirty="0"/>
              <a:t> </a:t>
            </a:r>
            <a:r>
              <a:rPr lang="en-AU" sz="2800" dirty="0" err="1"/>
              <a:t>aktivitas</a:t>
            </a:r>
            <a:r>
              <a:rPr lang="en-AU" sz="2800" dirty="0"/>
              <a:t> </a:t>
            </a:r>
            <a:r>
              <a:rPr lang="en-AU" sz="2800" dirty="0" err="1" smtClean="0"/>
              <a:t>manusia</a:t>
            </a:r>
            <a:endParaRPr lang="en-AU" sz="2800" dirty="0"/>
          </a:p>
          <a:p>
            <a:pPr>
              <a:lnSpc>
                <a:spcPct val="90000"/>
              </a:lnSpc>
            </a:pPr>
            <a:r>
              <a:rPr lang="en-AU" sz="2800" dirty="0" err="1"/>
              <a:t>Semakin</a:t>
            </a:r>
            <a:r>
              <a:rPr lang="en-AU" sz="2800" dirty="0"/>
              <a:t> </a:t>
            </a:r>
            <a:r>
              <a:rPr lang="en-AU" sz="2800" dirty="0" err="1"/>
              <a:t>tinggi</a:t>
            </a:r>
            <a:r>
              <a:rPr lang="en-AU" sz="2800" dirty="0"/>
              <a:t> altitude </a:t>
            </a:r>
            <a:r>
              <a:rPr lang="en-AU" sz="2800" dirty="0" err="1"/>
              <a:t>semakin</a:t>
            </a:r>
            <a:r>
              <a:rPr lang="en-AU" sz="2800" dirty="0"/>
              <a:t> </a:t>
            </a:r>
            <a:r>
              <a:rPr lang="en-AU" sz="2800" dirty="0" err="1"/>
              <a:t>sedikit</a:t>
            </a:r>
            <a:r>
              <a:rPr lang="en-AU" sz="2800" dirty="0"/>
              <a:t> </a:t>
            </a:r>
            <a:r>
              <a:rPr lang="en-AU" sz="2800" dirty="0" err="1"/>
              <a:t>jenis</a:t>
            </a:r>
            <a:r>
              <a:rPr lang="en-AU" sz="2800" dirty="0"/>
              <a:t> </a:t>
            </a:r>
            <a:r>
              <a:rPr lang="en-AU" sz="2800" dirty="0" err="1"/>
              <a:t>tumbuhannya</a:t>
            </a:r>
            <a:endParaRPr lang="en-US" sz="2800" dirty="0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378743" y="3835400"/>
            <a:ext cx="5405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4800"/>
            <a:ext cx="8142287" cy="1431925"/>
          </a:xfrm>
        </p:spPr>
        <p:txBody>
          <a:bodyPr/>
          <a:lstStyle/>
          <a:p>
            <a:r>
              <a:rPr lang="en-AU" sz="3600">
                <a:solidFill>
                  <a:schemeClr val="folHlink"/>
                </a:solidFill>
              </a:rPr>
              <a:t>Secara geografi tumbuhan mempunyai 2 bentuk penyebaran</a:t>
            </a:r>
            <a:endParaRPr lang="en-US" sz="3600">
              <a:solidFill>
                <a:schemeClr val="folHlink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2800"/>
              <a:t>Jenis endemik</a:t>
            </a:r>
          </a:p>
          <a:p>
            <a:pPr>
              <a:buFont typeface="Wingdings" pitchFamily="2" charset="2"/>
              <a:buNone/>
            </a:pPr>
            <a:r>
              <a:rPr lang="en-AU" sz="2800"/>
              <a:t>	Penyebaran geografis terbatas pada daerah tertentu, karena perubahan lingkungan dan adaptasi ekologi sempit</a:t>
            </a:r>
          </a:p>
          <a:p>
            <a:r>
              <a:rPr lang="en-AU" sz="2800"/>
              <a:t>Jenis kosmopolit</a:t>
            </a:r>
          </a:p>
          <a:p>
            <a:pPr>
              <a:buFont typeface="Wingdings" pitchFamily="2" charset="2"/>
              <a:buNone/>
            </a:pPr>
            <a:r>
              <a:rPr lang="en-AU" sz="2800"/>
              <a:t>	Penyebaran geografis meluas mudah dijumpai pada tipe ekosistem tersebar di tropis, subtropis, dan kutub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186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08050"/>
            <a:ext cx="7543800" cy="5187950"/>
          </a:xfrm>
        </p:spPr>
        <p:txBody>
          <a:bodyPr/>
          <a:lstStyle/>
          <a:p>
            <a:r>
              <a:rPr lang="en-AU"/>
              <a:t>Ada jenis terputus (diskontinyu) dengan daerah kisaran menjadi dua/lebih bagian atau terpisah oleh barier alami (daratan, lautan, dll.)</a:t>
            </a:r>
          </a:p>
          <a:p>
            <a:r>
              <a:rPr lang="en-AU"/>
              <a:t>Penyebaran tumbuhan di bumi ada 6 tipe, yaitu: Artik-alpine, temperate, pan tropik, endemik luas, endemik sempit, terputus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PENGERTIAN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 err="1" smtClean="0"/>
              <a:t>Secara</a:t>
            </a:r>
            <a:r>
              <a:rPr lang="en-US" sz="2700" dirty="0" smtClean="0"/>
              <a:t> </a:t>
            </a:r>
            <a:r>
              <a:rPr lang="en-US" sz="2700" dirty="0" err="1"/>
              <a:t>singkat</a:t>
            </a:r>
            <a:r>
              <a:rPr lang="en-US" sz="2700" dirty="0"/>
              <a:t> </a:t>
            </a:r>
            <a:r>
              <a:rPr lang="en-US" sz="2700" dirty="0" err="1"/>
              <a:t>suksesi</a:t>
            </a:r>
            <a:r>
              <a:rPr lang="en-US" sz="2700" dirty="0"/>
              <a:t> </a:t>
            </a:r>
            <a:r>
              <a:rPr lang="en-US" sz="2700" dirty="0" err="1"/>
              <a:t>adalah</a:t>
            </a:r>
            <a:r>
              <a:rPr lang="en-US" sz="2700" dirty="0"/>
              <a:t> proses </a:t>
            </a:r>
            <a:r>
              <a:rPr lang="en-US" sz="2700" dirty="0" err="1"/>
              <a:t>perubahan</a:t>
            </a:r>
            <a:r>
              <a:rPr lang="en-US" sz="2700" dirty="0"/>
              <a:t> </a:t>
            </a:r>
            <a:r>
              <a:rPr lang="en-US" sz="2700" dirty="0" err="1"/>
              <a:t>komunitas</a:t>
            </a:r>
            <a:r>
              <a:rPr lang="en-US" sz="2700" dirty="0"/>
              <a:t> </a:t>
            </a:r>
            <a:r>
              <a:rPr lang="en-US" sz="2700" dirty="0" err="1"/>
              <a:t>tumbuh-tumbuhan</a:t>
            </a:r>
            <a:r>
              <a:rPr lang="en-US" sz="2700" dirty="0"/>
              <a:t> </a:t>
            </a:r>
            <a:r>
              <a:rPr lang="en-US" sz="2700" dirty="0" err="1"/>
              <a:t>secara</a:t>
            </a:r>
            <a:r>
              <a:rPr lang="en-US" sz="2700" dirty="0"/>
              <a:t> </a:t>
            </a:r>
            <a:r>
              <a:rPr lang="en-US" sz="2700" dirty="0" err="1"/>
              <a:t>teratur</a:t>
            </a:r>
            <a:r>
              <a:rPr lang="en-US" sz="2700" dirty="0"/>
              <a:t> </a:t>
            </a:r>
            <a:r>
              <a:rPr lang="en-US" sz="2700" dirty="0" err="1"/>
              <a:t>mulai</a:t>
            </a:r>
            <a:r>
              <a:rPr lang="en-US" sz="2700" dirty="0"/>
              <a:t> </a:t>
            </a:r>
            <a:r>
              <a:rPr lang="en-US" sz="2700" dirty="0" err="1"/>
              <a:t>dari</a:t>
            </a:r>
            <a:r>
              <a:rPr lang="en-US" sz="2700" dirty="0"/>
              <a:t> </a:t>
            </a:r>
            <a:r>
              <a:rPr lang="en-US" sz="2700" dirty="0" err="1"/>
              <a:t>tingkat</a:t>
            </a:r>
            <a:r>
              <a:rPr lang="en-US" sz="2700" dirty="0"/>
              <a:t> </a:t>
            </a:r>
            <a:r>
              <a:rPr lang="en-US" sz="2700" dirty="0" err="1"/>
              <a:t>pionir</a:t>
            </a:r>
            <a:r>
              <a:rPr lang="en-US" sz="2700" dirty="0"/>
              <a:t> </a:t>
            </a:r>
            <a:r>
              <a:rPr lang="en-US" sz="2700" dirty="0" err="1"/>
              <a:t>sampai</a:t>
            </a:r>
            <a:r>
              <a:rPr lang="en-US" sz="2700" dirty="0"/>
              <a:t> </a:t>
            </a:r>
            <a:r>
              <a:rPr lang="en-US" sz="2700" dirty="0" err="1"/>
              <a:t>pada</a:t>
            </a:r>
            <a:r>
              <a:rPr lang="en-US" sz="2700" dirty="0"/>
              <a:t> </a:t>
            </a:r>
            <a:r>
              <a:rPr lang="en-US" sz="2700" dirty="0" err="1"/>
              <a:t>tingkat</a:t>
            </a:r>
            <a:r>
              <a:rPr lang="en-US" sz="2700" dirty="0"/>
              <a:t> </a:t>
            </a:r>
            <a:r>
              <a:rPr lang="en-US" sz="2700" dirty="0" err="1"/>
              <a:t>klimaks</a:t>
            </a:r>
            <a:r>
              <a:rPr lang="en-US" sz="2700" dirty="0"/>
              <a:t> di </a:t>
            </a:r>
            <a:r>
              <a:rPr lang="en-US" sz="2700" dirty="0" err="1"/>
              <a:t>suatu</a:t>
            </a:r>
            <a:r>
              <a:rPr lang="en-US" sz="2700" dirty="0"/>
              <a:t> </a:t>
            </a:r>
            <a:r>
              <a:rPr lang="en-US" sz="2700" dirty="0" err="1"/>
              <a:t>tempat</a:t>
            </a:r>
            <a:r>
              <a:rPr lang="en-US" sz="2700" dirty="0"/>
              <a:t> </a:t>
            </a:r>
            <a:r>
              <a:rPr lang="en-US" sz="2700" dirty="0" err="1"/>
              <a:t>tertentu</a:t>
            </a:r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5445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Komunitas</a:t>
            </a:r>
            <a:r>
              <a:rPr lang="en-US" b="1" dirty="0"/>
              <a:t> </a:t>
            </a:r>
            <a:r>
              <a:rPr lang="en-US" b="1" dirty="0" err="1" smtClean="0"/>
              <a:t>Klimaks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47800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Komunitas</a:t>
            </a:r>
            <a:r>
              <a:rPr lang="en-US" sz="3000" dirty="0" smtClean="0"/>
              <a:t> </a:t>
            </a:r>
            <a:r>
              <a:rPr lang="en-US" sz="3000" dirty="0"/>
              <a:t>yang </a:t>
            </a:r>
            <a:r>
              <a:rPr lang="en-US" sz="3000" dirty="0" err="1"/>
              <a:t>berada</a:t>
            </a:r>
            <a:r>
              <a:rPr lang="en-US" sz="3000" dirty="0"/>
              <a:t> </a:t>
            </a:r>
            <a:r>
              <a:rPr lang="en-US" sz="3000" dirty="0" err="1"/>
              <a:t>dalam</a:t>
            </a:r>
            <a:r>
              <a:rPr lang="en-US" sz="3000" dirty="0"/>
              <a:t> </a:t>
            </a:r>
            <a:r>
              <a:rPr lang="en-US" sz="3000" dirty="0" err="1"/>
              <a:t>keadaan</a:t>
            </a:r>
            <a:r>
              <a:rPr lang="en-US" sz="3000" dirty="0"/>
              <a:t> </a:t>
            </a:r>
            <a:r>
              <a:rPr lang="en-US" sz="3000" dirty="0" err="1"/>
              <a:t>keseimbangan</a:t>
            </a:r>
            <a:r>
              <a:rPr lang="en-US" sz="3000" dirty="0"/>
              <a:t> </a:t>
            </a:r>
            <a:r>
              <a:rPr lang="en-US" sz="3000" dirty="0" err="1"/>
              <a:t>dinamis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</a:t>
            </a:r>
            <a:r>
              <a:rPr lang="en-US" sz="3000" dirty="0" err="1"/>
              <a:t>lingkungannya</a:t>
            </a:r>
            <a:endParaRPr lang="en-US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1702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Species </a:t>
            </a:r>
            <a:r>
              <a:rPr lang="en-US" b="1" dirty="0" err="1" smtClean="0"/>
              <a:t>Klimaks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1910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Species yang </a:t>
            </a:r>
            <a:r>
              <a:rPr lang="en-US" dirty="0" err="1"/>
              <a:t>berhasil</a:t>
            </a:r>
            <a:r>
              <a:rPr lang="en-US" dirty="0"/>
              <a:t> </a:t>
            </a:r>
            <a:r>
              <a:rPr lang="en-US" dirty="0" err="1"/>
              <a:t>beradaptasi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habitat </a:t>
            </a:r>
            <a:r>
              <a:rPr lang="en-US" dirty="0" err="1"/>
              <a:t>sehingga</a:t>
            </a:r>
            <a:r>
              <a:rPr lang="en-US" dirty="0"/>
              <a:t> species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dominan</a:t>
            </a:r>
            <a:r>
              <a:rPr lang="en-US" dirty="0"/>
              <a:t> di habitat yang </a:t>
            </a:r>
            <a:r>
              <a:rPr lang="en-US" dirty="0" err="1"/>
              <a:t>bersangkutan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61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Tahapan</a:t>
            </a:r>
            <a:r>
              <a:rPr lang="en-US" b="1" dirty="0"/>
              <a:t>/Stage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 smtClean="0"/>
              <a:t>Suksesi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153400" cy="5029200"/>
          </a:xfrm>
        </p:spPr>
      </p:pic>
    </p:spTree>
    <p:extLst>
      <p:ext uri="{BB962C8B-B14F-4D97-AF65-F5344CB8AC3E}">
        <p14:creationId xmlns:p14="http://schemas.microsoft.com/office/powerpoint/2010/main" val="684312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Suksesi</a:t>
            </a:r>
            <a:r>
              <a:rPr lang="en-AU" dirty="0"/>
              <a:t> </a:t>
            </a:r>
            <a:r>
              <a:rPr lang="en-AU" dirty="0" err="1"/>
              <a:t>Ekologis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AU" dirty="0" err="1"/>
              <a:t>Suatu</a:t>
            </a:r>
            <a:r>
              <a:rPr lang="en-AU" dirty="0"/>
              <a:t> proses </a:t>
            </a:r>
            <a:r>
              <a:rPr lang="en-AU" dirty="0" err="1"/>
              <a:t>perkembangan</a:t>
            </a:r>
            <a:r>
              <a:rPr lang="en-AU" dirty="0"/>
              <a:t> (</a:t>
            </a:r>
            <a:r>
              <a:rPr lang="en-AU" dirty="0" err="1"/>
              <a:t>perubahan</a:t>
            </a:r>
            <a:r>
              <a:rPr lang="en-AU" dirty="0"/>
              <a:t>), </a:t>
            </a:r>
            <a:r>
              <a:rPr lang="en-AU" dirty="0" err="1"/>
              <a:t>meliputi</a:t>
            </a:r>
            <a:r>
              <a:rPr lang="en-AU" dirty="0"/>
              <a:t> </a:t>
            </a:r>
            <a:r>
              <a:rPr lang="en-AU" dirty="0" err="1"/>
              <a:t>struktur</a:t>
            </a:r>
            <a:r>
              <a:rPr lang="en-AU" dirty="0"/>
              <a:t> </a:t>
            </a:r>
            <a:r>
              <a:rPr lang="en-AU" dirty="0" err="1"/>
              <a:t>spesies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komunitasnya</a:t>
            </a:r>
            <a:r>
              <a:rPr lang="en-AU" dirty="0"/>
              <a:t>, yang </a:t>
            </a:r>
            <a:r>
              <a:rPr lang="en-AU" dirty="0" err="1"/>
              <a:t>terarah</a:t>
            </a:r>
            <a:r>
              <a:rPr lang="en-AU" dirty="0"/>
              <a:t> </a:t>
            </a:r>
            <a:r>
              <a:rPr lang="en-AU" dirty="0" err="1"/>
              <a:t>sehingga</a:t>
            </a:r>
            <a:r>
              <a:rPr lang="en-AU" dirty="0"/>
              <a:t> </a:t>
            </a:r>
            <a:r>
              <a:rPr lang="en-AU" dirty="0" err="1"/>
              <a:t>dapat</a:t>
            </a:r>
            <a:r>
              <a:rPr lang="en-AU" dirty="0"/>
              <a:t> </a:t>
            </a:r>
            <a:r>
              <a:rPr lang="en-AU" dirty="0" err="1"/>
              <a:t>diduga</a:t>
            </a:r>
            <a:r>
              <a:rPr lang="en-AU" dirty="0"/>
              <a:t> </a:t>
            </a:r>
            <a:r>
              <a:rPr lang="en-AU" dirty="0" err="1"/>
              <a:t>arah</a:t>
            </a:r>
            <a:r>
              <a:rPr lang="en-AU" dirty="0"/>
              <a:t> </a:t>
            </a:r>
            <a:r>
              <a:rPr lang="en-AU" dirty="0" err="1"/>
              <a:t>perkembangannya</a:t>
            </a:r>
            <a:endParaRPr lang="en-AU" dirty="0"/>
          </a:p>
          <a:p>
            <a:pPr>
              <a:lnSpc>
                <a:spcPct val="90000"/>
              </a:lnSpc>
            </a:pPr>
            <a:r>
              <a:rPr lang="en-AU" dirty="0"/>
              <a:t>Proses </a:t>
            </a:r>
            <a:r>
              <a:rPr lang="en-AU" dirty="0" err="1"/>
              <a:t>suksesi</a:t>
            </a:r>
            <a:r>
              <a:rPr lang="en-AU" dirty="0"/>
              <a:t> </a:t>
            </a:r>
            <a:r>
              <a:rPr lang="en-AU" dirty="0" err="1"/>
              <a:t>ini</a:t>
            </a:r>
            <a:r>
              <a:rPr lang="en-AU" dirty="0"/>
              <a:t> </a:t>
            </a:r>
            <a:r>
              <a:rPr lang="en-AU" dirty="0" err="1"/>
              <a:t>merupakan</a:t>
            </a:r>
            <a:r>
              <a:rPr lang="en-AU" dirty="0"/>
              <a:t> </a:t>
            </a:r>
            <a:r>
              <a:rPr lang="en-AU" dirty="0" err="1"/>
              <a:t>hasil</a:t>
            </a:r>
            <a:r>
              <a:rPr lang="en-AU" dirty="0"/>
              <a:t> </a:t>
            </a:r>
            <a:r>
              <a:rPr lang="en-AU" dirty="0" err="1"/>
              <a:t>modifikasi</a:t>
            </a:r>
            <a:r>
              <a:rPr lang="en-AU" dirty="0"/>
              <a:t> </a:t>
            </a:r>
            <a:r>
              <a:rPr lang="en-AU" dirty="0" err="1"/>
              <a:t>lingkungan</a:t>
            </a:r>
            <a:r>
              <a:rPr lang="en-AU" dirty="0"/>
              <a:t> </a:t>
            </a:r>
            <a:r>
              <a:rPr lang="en-AU" dirty="0" err="1"/>
              <a:t>fisik</a:t>
            </a:r>
            <a:r>
              <a:rPr lang="en-AU" dirty="0"/>
              <a:t> </a:t>
            </a:r>
            <a:r>
              <a:rPr lang="en-AU" dirty="0" err="1"/>
              <a:t>oleh</a:t>
            </a:r>
            <a:r>
              <a:rPr lang="en-AU" dirty="0"/>
              <a:t> </a:t>
            </a:r>
            <a:r>
              <a:rPr lang="en-AU" dirty="0" err="1"/>
              <a:t>komunitas</a:t>
            </a:r>
            <a:r>
              <a:rPr lang="en-AU" dirty="0"/>
              <a:t> (</a:t>
            </a:r>
            <a:r>
              <a:rPr lang="en-AU" dirty="0" err="1"/>
              <a:t>Biotis</a:t>
            </a:r>
            <a:r>
              <a:rPr lang="en-AU" dirty="0"/>
              <a:t>)</a:t>
            </a:r>
          </a:p>
          <a:p>
            <a:pPr>
              <a:lnSpc>
                <a:spcPct val="90000"/>
              </a:lnSpc>
            </a:pPr>
            <a:r>
              <a:rPr lang="en-AU" dirty="0" err="1"/>
              <a:t>Suksesi</a:t>
            </a:r>
            <a:r>
              <a:rPr lang="en-AU" dirty="0"/>
              <a:t> </a:t>
            </a:r>
            <a:r>
              <a:rPr lang="en-AU" dirty="0" err="1"/>
              <a:t>mempelajari</a:t>
            </a:r>
            <a:r>
              <a:rPr lang="en-AU" dirty="0"/>
              <a:t> </a:t>
            </a:r>
            <a:r>
              <a:rPr lang="en-AU" dirty="0" err="1"/>
              <a:t>perubahan</a:t>
            </a:r>
            <a:r>
              <a:rPr lang="en-AU" dirty="0"/>
              <a:t> </a:t>
            </a:r>
            <a:r>
              <a:rPr lang="en-AU" dirty="0" err="1"/>
              <a:t>vegetasi</a:t>
            </a:r>
            <a:r>
              <a:rPr lang="en-AU" dirty="0"/>
              <a:t> </a:t>
            </a:r>
            <a:r>
              <a:rPr lang="en-AU" dirty="0" err="1"/>
              <a:t>pada</a:t>
            </a:r>
            <a:r>
              <a:rPr lang="en-AU" dirty="0"/>
              <a:t> </a:t>
            </a:r>
            <a:r>
              <a:rPr lang="en-AU" dirty="0" err="1"/>
              <a:t>suatu</a:t>
            </a:r>
            <a:r>
              <a:rPr lang="en-AU" dirty="0"/>
              <a:t> habitat,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perjalanan</a:t>
            </a:r>
            <a:r>
              <a:rPr lang="en-AU" dirty="0"/>
              <a:t> </a:t>
            </a:r>
            <a:r>
              <a:rPr lang="en-AU" dirty="0" err="1"/>
              <a:t>waktu</a:t>
            </a:r>
            <a:r>
              <a:rPr lang="en-AU" dirty="0"/>
              <a:t>, </a:t>
            </a:r>
            <a:r>
              <a:rPr lang="en-AU" dirty="0" err="1"/>
              <a:t>hingga</a:t>
            </a:r>
            <a:r>
              <a:rPr lang="en-AU" dirty="0"/>
              <a:t> </a:t>
            </a:r>
            <a:r>
              <a:rPr lang="en-AU" dirty="0" err="1"/>
              <a:t>tercapai</a:t>
            </a:r>
            <a:r>
              <a:rPr lang="en-AU" dirty="0"/>
              <a:t> </a:t>
            </a:r>
            <a:r>
              <a:rPr lang="en-AU" dirty="0" err="1"/>
              <a:t>stabilisasi</a:t>
            </a:r>
            <a:r>
              <a:rPr lang="en-AU" dirty="0"/>
              <a:t> (= </a:t>
            </a:r>
            <a:r>
              <a:rPr lang="en-AU" dirty="0" err="1"/>
              <a:t>Keseimbangan</a:t>
            </a:r>
            <a:r>
              <a:rPr lang="en-AU" dirty="0"/>
              <a:t> </a:t>
            </a:r>
            <a:r>
              <a:rPr lang="en-AU" dirty="0" err="1"/>
              <a:t>dinamis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</a:t>
            </a:r>
            <a:r>
              <a:rPr lang="en-AU" dirty="0" err="1"/>
              <a:t>lingkungan</a:t>
            </a:r>
            <a:r>
              <a:rPr lang="en-AU" dirty="0"/>
              <a:t>)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bentuk</a:t>
            </a:r>
            <a:r>
              <a:rPr lang="en-AU" dirty="0"/>
              <a:t> </a:t>
            </a:r>
            <a:r>
              <a:rPr lang="en-AU" dirty="0" err="1"/>
              <a:t>vegetasi</a:t>
            </a:r>
            <a:r>
              <a:rPr lang="en-AU" dirty="0"/>
              <a:t> </a:t>
            </a:r>
            <a:r>
              <a:rPr lang="en-AU" dirty="0" err="1" smtClean="0"/>
              <a:t>klimaks-stabil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AU" dirty="0" err="1"/>
              <a:t>Ekosistem</a:t>
            </a:r>
            <a:r>
              <a:rPr lang="en-AU" dirty="0"/>
              <a:t> </a:t>
            </a:r>
            <a:r>
              <a:rPr lang="en-AU" dirty="0" err="1"/>
              <a:t>selalu</a:t>
            </a:r>
            <a:r>
              <a:rPr lang="en-AU" dirty="0"/>
              <a:t> </a:t>
            </a:r>
            <a:r>
              <a:rPr lang="en-AU" dirty="0" err="1"/>
              <a:t>berubah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jangka</a:t>
            </a:r>
            <a:r>
              <a:rPr lang="en-AU" dirty="0"/>
              <a:t> </a:t>
            </a:r>
            <a:r>
              <a:rPr lang="en-AU" dirty="0" err="1"/>
              <a:t>waktu</a:t>
            </a:r>
            <a:r>
              <a:rPr lang="en-AU" dirty="0"/>
              <a:t> </a:t>
            </a:r>
            <a:r>
              <a:rPr lang="en-AU" dirty="0" err="1"/>
              <a:t>tertentu</a:t>
            </a:r>
            <a:r>
              <a:rPr lang="en-AU" dirty="0"/>
              <a:t>, </a:t>
            </a:r>
            <a:r>
              <a:rPr lang="en-AU" dirty="0" err="1"/>
              <a:t>perubahan</a:t>
            </a:r>
            <a:r>
              <a:rPr lang="en-AU" dirty="0"/>
              <a:t> stadia yang </a:t>
            </a:r>
            <a:r>
              <a:rPr lang="en-AU" dirty="0" err="1"/>
              <a:t>berurutan</a:t>
            </a:r>
            <a:r>
              <a:rPr lang="en-AU" dirty="0"/>
              <a:t> </a:t>
            </a:r>
            <a:r>
              <a:rPr lang="en-AU" dirty="0" err="1"/>
              <a:t>mempunyai</a:t>
            </a:r>
            <a:r>
              <a:rPr lang="en-AU" dirty="0"/>
              <a:t> </a:t>
            </a:r>
            <a:r>
              <a:rPr lang="en-AU" dirty="0" err="1"/>
              <a:t>struktur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fungsi</a:t>
            </a:r>
            <a:r>
              <a:rPr lang="en-AU" dirty="0"/>
              <a:t> yang </a:t>
            </a:r>
            <a:r>
              <a:rPr lang="en-AU" dirty="0" err="1"/>
              <a:t>berbeda</a:t>
            </a:r>
            <a:r>
              <a:rPr lang="en-AU" dirty="0"/>
              <a:t> </a:t>
            </a:r>
            <a:r>
              <a:rPr lang="en-AU" dirty="0" err="1"/>
              <a:t>dengan</a:t>
            </a:r>
            <a:r>
              <a:rPr lang="en-AU" dirty="0"/>
              <a:t> stadia yang </a:t>
            </a:r>
            <a:r>
              <a:rPr lang="en-AU" dirty="0" err="1"/>
              <a:t>akan</a:t>
            </a:r>
            <a:r>
              <a:rPr lang="en-AU" dirty="0"/>
              <a:t> </a:t>
            </a:r>
            <a:r>
              <a:rPr lang="en-AU" dirty="0" err="1"/>
              <a:t>terbentuk</a:t>
            </a:r>
            <a:endParaRPr lang="en-AU" dirty="0"/>
          </a:p>
          <a:p>
            <a:pPr>
              <a:lnSpc>
                <a:spcPct val="90000"/>
              </a:lnSpc>
            </a:pPr>
            <a:r>
              <a:rPr lang="en-AU" dirty="0" err="1"/>
              <a:t>Pengaruh</a:t>
            </a:r>
            <a:r>
              <a:rPr lang="en-AU" dirty="0"/>
              <a:t> </a:t>
            </a:r>
            <a:r>
              <a:rPr lang="en-AU" dirty="0" err="1"/>
              <a:t>pencemaran</a:t>
            </a:r>
            <a:r>
              <a:rPr lang="en-AU" dirty="0"/>
              <a:t> </a:t>
            </a:r>
            <a:r>
              <a:rPr lang="en-AU" dirty="0" err="1"/>
              <a:t>terhadap</a:t>
            </a:r>
            <a:r>
              <a:rPr lang="en-AU" dirty="0"/>
              <a:t> </a:t>
            </a:r>
            <a:r>
              <a:rPr lang="en-AU" dirty="0" err="1"/>
              <a:t>komunitas</a:t>
            </a:r>
            <a:r>
              <a:rPr lang="en-AU" dirty="0"/>
              <a:t> (</a:t>
            </a:r>
            <a:r>
              <a:rPr lang="en-AU" dirty="0" err="1"/>
              <a:t>berdasar</a:t>
            </a:r>
            <a:r>
              <a:rPr lang="en-AU" dirty="0"/>
              <a:t> </a:t>
            </a:r>
            <a:r>
              <a:rPr lang="en-AU" dirty="0" err="1"/>
              <a:t>prinsip</a:t>
            </a:r>
            <a:r>
              <a:rPr lang="en-AU" dirty="0"/>
              <a:t> </a:t>
            </a:r>
            <a:r>
              <a:rPr lang="en-AU" dirty="0" err="1"/>
              <a:t>toleransi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kompetisi</a:t>
            </a:r>
            <a:r>
              <a:rPr lang="en-AU" dirty="0"/>
              <a:t>), </a:t>
            </a:r>
            <a:r>
              <a:rPr lang="en-AU" dirty="0" err="1"/>
              <a:t>yaitu</a:t>
            </a:r>
            <a:r>
              <a:rPr lang="en-AU" dirty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AU" dirty="0"/>
              <a:t>	1. </a:t>
            </a:r>
            <a:r>
              <a:rPr lang="en-AU" dirty="0" err="1"/>
              <a:t>Struktur</a:t>
            </a:r>
            <a:r>
              <a:rPr lang="en-AU" dirty="0"/>
              <a:t>: </a:t>
            </a:r>
            <a:r>
              <a:rPr lang="en-AU" dirty="0" err="1"/>
              <a:t>keanekaan</a:t>
            </a:r>
            <a:r>
              <a:rPr lang="en-AU" dirty="0"/>
              <a:t>, </a:t>
            </a:r>
            <a:r>
              <a:rPr lang="en-AU" dirty="0" err="1"/>
              <a:t>jumlah</a:t>
            </a:r>
            <a:r>
              <a:rPr lang="en-AU" dirty="0"/>
              <a:t> </a:t>
            </a:r>
            <a:r>
              <a:rPr lang="en-AU" dirty="0" err="1" smtClean="0"/>
              <a:t>spesies</a:t>
            </a:r>
            <a:r>
              <a:rPr lang="en-AU" dirty="0" smtClean="0"/>
              <a:t> </a:t>
            </a:r>
            <a:r>
              <a:rPr lang="en-AU" dirty="0" err="1"/>
              <a:t>akan</a:t>
            </a:r>
            <a:r>
              <a:rPr lang="en-AU" dirty="0"/>
              <a:t> </a:t>
            </a:r>
            <a:r>
              <a:rPr lang="en-AU" dirty="0" err="1"/>
              <a:t>berkurang</a:t>
            </a:r>
            <a:endParaRPr lang="en-AU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AU" dirty="0"/>
              <a:t>	2. </a:t>
            </a:r>
            <a:r>
              <a:rPr lang="en-AU" dirty="0" err="1"/>
              <a:t>Fungsionil</a:t>
            </a:r>
            <a:r>
              <a:rPr lang="en-AU" dirty="0"/>
              <a:t>: </a:t>
            </a:r>
            <a:r>
              <a:rPr lang="en-AU" dirty="0" err="1"/>
              <a:t>Jaring</a:t>
            </a:r>
            <a:r>
              <a:rPr lang="en-AU" dirty="0"/>
              <a:t> </a:t>
            </a:r>
            <a:r>
              <a:rPr lang="en-AU" dirty="0" err="1"/>
              <a:t>makanan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 smtClean="0"/>
              <a:t>struktur</a:t>
            </a:r>
            <a:r>
              <a:rPr lang="en-AU" dirty="0" smtClean="0"/>
              <a:t> </a:t>
            </a:r>
            <a:r>
              <a:rPr lang="en-AU" dirty="0" err="1"/>
              <a:t>trofik</a:t>
            </a:r>
            <a:r>
              <a:rPr lang="en-AU" dirty="0"/>
              <a:t> </a:t>
            </a:r>
            <a:r>
              <a:rPr lang="en-AU" dirty="0" err="1"/>
              <a:t>menjadi</a:t>
            </a:r>
            <a:r>
              <a:rPr lang="en-AU" dirty="0"/>
              <a:t> </a:t>
            </a:r>
            <a:r>
              <a:rPr lang="en-AU" dirty="0" err="1"/>
              <a:t>lebih</a:t>
            </a:r>
            <a:r>
              <a:rPr lang="en-AU" dirty="0"/>
              <a:t> </a:t>
            </a:r>
            <a:r>
              <a:rPr lang="en-AU" dirty="0" err="1"/>
              <a:t>sederhana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err="1"/>
              <a:t>Komunitas</a:t>
            </a:r>
            <a:r>
              <a:rPr lang="en-AU" dirty="0"/>
              <a:t> </a:t>
            </a:r>
            <a:r>
              <a:rPr lang="en-AU" dirty="0" err="1"/>
              <a:t>biotis</a:t>
            </a:r>
            <a:r>
              <a:rPr lang="en-AU" dirty="0"/>
              <a:t> </a:t>
            </a:r>
            <a:r>
              <a:rPr lang="en-AU" dirty="0" err="1"/>
              <a:t>mengalami</a:t>
            </a:r>
            <a:r>
              <a:rPr lang="en-AU" dirty="0"/>
              <a:t> </a:t>
            </a:r>
            <a:r>
              <a:rPr lang="en-AU" dirty="0" err="1"/>
              <a:t>perkembangan</a:t>
            </a:r>
            <a:r>
              <a:rPr lang="en-AU" dirty="0"/>
              <a:t> </a:t>
            </a:r>
            <a:r>
              <a:rPr lang="en-AU" dirty="0" err="1"/>
              <a:t>sereal</a:t>
            </a:r>
            <a:r>
              <a:rPr lang="en-AU" dirty="0"/>
              <a:t> (Sere </a:t>
            </a:r>
            <a:r>
              <a:rPr lang="en-AU" dirty="0" err="1"/>
              <a:t>pioner</a:t>
            </a:r>
            <a:r>
              <a:rPr lang="en-AU" dirty="0"/>
              <a:t> </a:t>
            </a:r>
            <a:r>
              <a:rPr lang="en-AU" dirty="0" err="1" smtClean="0"/>
              <a:t>kemudian</a:t>
            </a:r>
            <a:r>
              <a:rPr lang="en-AU" dirty="0" smtClean="0"/>
              <a:t> </a:t>
            </a:r>
            <a:r>
              <a:rPr lang="en-AU" dirty="0" err="1" smtClean="0"/>
              <a:t>menjadi</a:t>
            </a:r>
            <a:r>
              <a:rPr lang="en-AU" dirty="0" smtClean="0"/>
              <a:t> </a:t>
            </a:r>
            <a:r>
              <a:rPr lang="en-AU" dirty="0"/>
              <a:t>sere </a:t>
            </a:r>
            <a:r>
              <a:rPr lang="en-AU" dirty="0" err="1"/>
              <a:t>klimaks</a:t>
            </a:r>
            <a:r>
              <a:rPr lang="en-AU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AU" dirty="0"/>
              <a:t>	</a:t>
            </a:r>
            <a:r>
              <a:rPr lang="en-AU" dirty="0" err="1"/>
              <a:t>Misal</a:t>
            </a:r>
            <a:r>
              <a:rPr lang="en-AU" dirty="0"/>
              <a:t>: </a:t>
            </a:r>
            <a:r>
              <a:rPr lang="en-AU" dirty="0">
                <a:solidFill>
                  <a:srgbClr val="FF0000"/>
                </a:solidFill>
              </a:rPr>
              <a:t>Padang </a:t>
            </a:r>
            <a:r>
              <a:rPr lang="en-AU" dirty="0" err="1" smtClean="0">
                <a:solidFill>
                  <a:srgbClr val="FF0000"/>
                </a:solidFill>
              </a:rPr>
              <a:t>rumput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kemudian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semak</a:t>
            </a:r>
            <a:r>
              <a:rPr lang="en-AU" dirty="0" smtClean="0">
                <a:solidFill>
                  <a:srgbClr val="FF0000"/>
                </a:solidFill>
              </a:rPr>
              <a:t>/</a:t>
            </a:r>
            <a:r>
              <a:rPr lang="en-AU" dirty="0" err="1" smtClean="0">
                <a:solidFill>
                  <a:srgbClr val="FF0000"/>
                </a:solidFill>
              </a:rPr>
              <a:t>herba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kemudian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pohon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sampai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lebat</a:t>
            </a:r>
            <a:r>
              <a:rPr lang="en-AU" dirty="0" smtClean="0">
                <a:solidFill>
                  <a:srgbClr val="FF0000"/>
                </a:solidFill>
              </a:rPr>
              <a:t>/</a:t>
            </a:r>
            <a:r>
              <a:rPr lang="en-AU" dirty="0" err="1" smtClean="0">
                <a:solidFill>
                  <a:srgbClr val="FF0000"/>
                </a:solidFill>
              </a:rPr>
              <a:t>rimbun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kemudian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menjadi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klimaks</a:t>
            </a:r>
            <a:endParaRPr lang="en-AU" dirty="0">
              <a:solidFill>
                <a:srgbClr val="FF0000"/>
              </a:solidFill>
            </a:endParaRPr>
          </a:p>
          <a:p>
            <a:r>
              <a:rPr lang="en-AU" dirty="0" err="1"/>
              <a:t>Pertumbuhan</a:t>
            </a:r>
            <a:r>
              <a:rPr lang="en-AU" dirty="0"/>
              <a:t> </a:t>
            </a:r>
            <a:r>
              <a:rPr lang="en-AU" dirty="0" err="1"/>
              <a:t>jenis-jenis</a:t>
            </a:r>
            <a:r>
              <a:rPr lang="en-AU" dirty="0"/>
              <a:t> </a:t>
            </a:r>
            <a:r>
              <a:rPr lang="en-AU" dirty="0" err="1"/>
              <a:t>baru</a:t>
            </a:r>
            <a:r>
              <a:rPr lang="en-AU" dirty="0"/>
              <a:t>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perjalanan</a:t>
            </a:r>
            <a:r>
              <a:rPr lang="en-AU" dirty="0"/>
              <a:t> </a:t>
            </a:r>
            <a:r>
              <a:rPr lang="en-AU" dirty="0" err="1"/>
              <a:t>sereal</a:t>
            </a:r>
            <a:r>
              <a:rPr lang="en-AU" dirty="0"/>
              <a:t> </a:t>
            </a:r>
            <a:r>
              <a:rPr lang="en-AU" dirty="0" err="1"/>
              <a:t>akan</a:t>
            </a:r>
            <a:r>
              <a:rPr lang="en-AU" dirty="0"/>
              <a:t> </a:t>
            </a:r>
            <a:r>
              <a:rPr lang="en-AU" dirty="0" err="1"/>
              <a:t>terjadi</a:t>
            </a:r>
            <a:r>
              <a:rPr lang="en-AU" dirty="0"/>
              <a:t> </a:t>
            </a:r>
            <a:r>
              <a:rPr lang="en-AU" dirty="0" err="1"/>
              <a:t>kompetisi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toleransi</a:t>
            </a:r>
            <a:r>
              <a:rPr lang="en-AU" dirty="0"/>
              <a:t> </a:t>
            </a:r>
            <a:r>
              <a:rPr lang="en-AU" dirty="0" err="1"/>
              <a:t>antar</a:t>
            </a:r>
            <a:r>
              <a:rPr lang="en-AU" dirty="0"/>
              <a:t> </a:t>
            </a:r>
            <a:r>
              <a:rPr lang="en-AU" dirty="0" err="1"/>
              <a:t>populasi</a:t>
            </a:r>
            <a:r>
              <a:rPr lang="en-AU" dirty="0"/>
              <a:t> </a:t>
            </a:r>
            <a:r>
              <a:rPr lang="en-AU" dirty="0" err="1"/>
              <a:t>untuk</a:t>
            </a:r>
            <a:r>
              <a:rPr lang="en-AU" dirty="0"/>
              <a:t> </a:t>
            </a:r>
            <a:r>
              <a:rPr lang="en-AU" dirty="0" err="1"/>
              <a:t>tetap</a:t>
            </a:r>
            <a:r>
              <a:rPr lang="en-AU" dirty="0"/>
              <a:t> </a:t>
            </a:r>
            <a:r>
              <a:rPr lang="en-AU" dirty="0" err="1"/>
              <a:t>hidup</a:t>
            </a:r>
            <a:r>
              <a:rPr lang="en-AU" dirty="0"/>
              <a:t> (survive) </a:t>
            </a:r>
            <a:r>
              <a:rPr lang="en-AU" dirty="0" err="1"/>
              <a:t>dalam</a:t>
            </a:r>
            <a:r>
              <a:rPr lang="en-AU" dirty="0"/>
              <a:t> </a:t>
            </a:r>
            <a:r>
              <a:rPr lang="en-AU" dirty="0" err="1"/>
              <a:t>mendapatkan</a:t>
            </a:r>
            <a:r>
              <a:rPr lang="en-AU" dirty="0"/>
              <a:t> </a:t>
            </a:r>
            <a:r>
              <a:rPr lang="en-AU" dirty="0" err="1"/>
              <a:t>ruang</a:t>
            </a:r>
            <a:r>
              <a:rPr lang="en-AU" dirty="0"/>
              <a:t> </a:t>
            </a:r>
            <a:r>
              <a:rPr lang="en-AU" dirty="0" err="1"/>
              <a:t>hidup</a:t>
            </a:r>
            <a:r>
              <a:rPr lang="en-AU" dirty="0"/>
              <a:t> </a:t>
            </a:r>
            <a:r>
              <a:rPr lang="en-AU" dirty="0" err="1"/>
              <a:t>dan</a:t>
            </a:r>
            <a:r>
              <a:rPr lang="en-AU" dirty="0"/>
              <a:t> </a:t>
            </a:r>
            <a:r>
              <a:rPr lang="en-AU" dirty="0" err="1"/>
              <a:t>sumberdaya</a:t>
            </a:r>
            <a:r>
              <a:rPr lang="en-AU" dirty="0"/>
              <a:t> </a:t>
            </a:r>
            <a:r>
              <a:rPr lang="en-AU" dirty="0" err="1"/>
              <a:t>lainnya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658</Words>
  <Application>Microsoft Office PowerPoint</Application>
  <PresentationFormat>On-screen Show (4:3)</PresentationFormat>
  <Paragraphs>146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EKOLOGI DAN ILMU LINGKUNGAN</vt:lpstr>
      <vt:lpstr>KONSEP SUKSESI</vt:lpstr>
      <vt:lpstr>PENGERTIAN</vt:lpstr>
      <vt:lpstr>PENGERTIAN</vt:lpstr>
      <vt:lpstr>Komunitas Klimaks</vt:lpstr>
      <vt:lpstr>Tahapan/Stage dalam Suksesi</vt:lpstr>
      <vt:lpstr>Suksesi Ekologis</vt:lpstr>
      <vt:lpstr>PowerPoint Presentation</vt:lpstr>
      <vt:lpstr>PowerPoint Presentation</vt:lpstr>
      <vt:lpstr>Suksesi vegetasi hutan</vt:lpstr>
      <vt:lpstr>PowerPoint Presentation</vt:lpstr>
      <vt:lpstr>PowerPoint Presentation</vt:lpstr>
      <vt:lpstr>1. Faktor Iklim</vt:lpstr>
      <vt:lpstr>2. Faktor Topografi / Edafis (Perubahan dlm Tanah)</vt:lpstr>
      <vt:lpstr>3. Faktor Biotik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Jenis Vegetasi Beberapa Bulan Pasca Forest Fire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Penyebaran Tumbuhan</vt:lpstr>
      <vt:lpstr>Secara geografi tumbuhan mempunyai 2 bentuk penyebaran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EKOLOGI DAN ILMU LINGKUNGAN</dc:title>
  <dc:creator>Toshiba-User</dc:creator>
  <cp:lastModifiedBy>Toshiba-User</cp:lastModifiedBy>
  <cp:revision>42</cp:revision>
  <dcterms:created xsi:type="dcterms:W3CDTF">2019-03-10T02:39:05Z</dcterms:created>
  <dcterms:modified xsi:type="dcterms:W3CDTF">2019-04-18T07:37:50Z</dcterms:modified>
</cp:coreProperties>
</file>