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328" r:id="rId3"/>
    <p:sldId id="332" r:id="rId4"/>
    <p:sldId id="333" r:id="rId5"/>
    <p:sldId id="334" r:id="rId6"/>
    <p:sldId id="335" r:id="rId7"/>
    <p:sldId id="346" r:id="rId8"/>
    <p:sldId id="337" r:id="rId9"/>
    <p:sldId id="338" r:id="rId10"/>
    <p:sldId id="339" r:id="rId11"/>
    <p:sldId id="340" r:id="rId12"/>
    <p:sldId id="341" r:id="rId13"/>
    <p:sldId id="349" r:id="rId14"/>
    <p:sldId id="343" r:id="rId15"/>
    <p:sldId id="344" r:id="rId16"/>
    <p:sldId id="359" r:id="rId17"/>
    <p:sldId id="350" r:id="rId18"/>
    <p:sldId id="351" r:id="rId19"/>
    <p:sldId id="352" r:id="rId20"/>
    <p:sldId id="353" r:id="rId21"/>
    <p:sldId id="354" r:id="rId22"/>
    <p:sldId id="355" r:id="rId23"/>
    <p:sldId id="357" r:id="rId24"/>
    <p:sldId id="358" r:id="rId25"/>
    <p:sldId id="30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9F91-710F-4D98-9E50-FA60A3CD4653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0309-87CA-4AF5-9C40-7EFF4C9E6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5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DF92-3BED-44F2-AA2A-FEBFB118E10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3846-6D89-49BD-9977-6A3DA60C5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sa_Latin" TargetMode="External"/><Relationship Id="rId2" Type="http://schemas.openxmlformats.org/officeDocument/2006/relationships/hyperlink" Target="http://id.wikipedia.org/wiki/Epidemiolog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/index.php?title=Indeks_Kesehatan&amp;action=edit&amp;redlink=1" TargetMode="External"/><Relationship Id="rId4" Type="http://schemas.openxmlformats.org/officeDocument/2006/relationships/hyperlink" Target="http://id.wikipedia.org/wiki/Caca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Genetik" TargetMode="External"/><Relationship Id="rId3" Type="http://schemas.openxmlformats.org/officeDocument/2006/relationships/hyperlink" Target="http://id.wikipedia.org/wiki/Biologi" TargetMode="External"/><Relationship Id="rId7" Type="http://schemas.openxmlformats.org/officeDocument/2006/relationships/hyperlink" Target="http://id.wikipedia.org/wiki/Demografi" TargetMode="External"/><Relationship Id="rId2" Type="http://schemas.openxmlformats.org/officeDocument/2006/relationships/hyperlink" Target="http://id.wikipedia.org/wiki/Reproduk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Gamet" TargetMode="External"/><Relationship Id="rId5" Type="http://schemas.openxmlformats.org/officeDocument/2006/relationships/hyperlink" Target="http://id.wikipedia.org/wiki/Populasi" TargetMode="External"/><Relationship Id="rId4" Type="http://schemas.openxmlformats.org/officeDocument/2006/relationships/hyperlink" Target="http://id.wikipedia.org/wiki/Organism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Morbidit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Somalia" TargetMode="External"/><Relationship Id="rId3" Type="http://schemas.openxmlformats.org/officeDocument/2006/relationships/hyperlink" Target="http://id.wikipedia.org/wiki/Afganistan" TargetMode="External"/><Relationship Id="rId7" Type="http://schemas.openxmlformats.org/officeDocument/2006/relationships/hyperlink" Target="http://id.wikipedia.org/wiki/Niger" TargetMode="External"/><Relationship Id="rId2" Type="http://schemas.openxmlformats.org/officeDocument/2006/relationships/hyperlink" Target="http://id.wikipedia.org/wiki/Ango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Liberia" TargetMode="External"/><Relationship Id="rId11" Type="http://schemas.openxmlformats.org/officeDocument/2006/relationships/hyperlink" Target="http://id.wikipedia.org/wiki/Guinea-Bissau" TargetMode="External"/><Relationship Id="rId5" Type="http://schemas.openxmlformats.org/officeDocument/2006/relationships/hyperlink" Target="http://id.wikipedia.org/wiki/Mozambik" TargetMode="External"/><Relationship Id="rId10" Type="http://schemas.openxmlformats.org/officeDocument/2006/relationships/hyperlink" Target="http://id.wikipedia.org/wiki/Tajikistan" TargetMode="External"/><Relationship Id="rId4" Type="http://schemas.openxmlformats.org/officeDocument/2006/relationships/hyperlink" Target="http://id.wikipedia.org/wiki/Sierra_Leone" TargetMode="External"/><Relationship Id="rId9" Type="http://schemas.openxmlformats.org/officeDocument/2006/relationships/hyperlink" Target="http://id.wikipedia.org/wiki/Ma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b="1" dirty="0" smtClean="0"/>
              <a:t>EKOLOGI DAN ILMU LINGKUNGAN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3505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KEPENDUDUKAN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DAN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LINGKUNGAN HIDUP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43891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MATERI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31838"/>
            <a:ext cx="80772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3100" b="1" dirty="0" smtClean="0"/>
              <a:t>Migrasi atau mobilitas penduduk</a:t>
            </a:r>
            <a:r>
              <a:rPr lang="id-ID" sz="3100" dirty="0" smtClean="0"/>
              <a:t> adalah perpindahan penduduk dari suatu tempat ke tempat lain 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d-ID" sz="2000" b="1" dirty="0" smtClean="0"/>
              <a:t>Migrasi internasional</a:t>
            </a:r>
            <a:r>
              <a:rPr lang="id-ID" sz="2000" dirty="0" smtClean="0"/>
              <a:t> (migrasi antarnegara) yang terdiri dari imigrasi, emigrasi, dan remigrasi.</a:t>
            </a:r>
            <a:endParaRPr lang="en-US" sz="2000" dirty="0" smtClean="0"/>
          </a:p>
          <a:p>
            <a:r>
              <a:rPr lang="en-US" sz="2000" b="1" dirty="0" err="1" smtClean="0"/>
              <a:t>Imigrasi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masuknya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menetap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Emigrasi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pindahnya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keluar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</a:t>
            </a:r>
            <a:r>
              <a:rPr lang="en-US" sz="2000" dirty="0" smtClean="0"/>
              <a:t> di </a:t>
            </a:r>
            <a:r>
              <a:rPr lang="en-US" sz="2000" dirty="0" err="1" smtClean="0"/>
              <a:t>sana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Remigrasi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.</a:t>
            </a:r>
          </a:p>
          <a:p>
            <a:r>
              <a:rPr lang="id-ID" sz="2000" b="1" dirty="0" smtClean="0"/>
              <a:t>Migrasi nasional</a:t>
            </a:r>
            <a:r>
              <a:rPr lang="id-ID" sz="2000" dirty="0" smtClean="0"/>
              <a:t> (migrasi lokal), terdiri dari:</a:t>
            </a:r>
            <a:endParaRPr lang="en-US" sz="2000" dirty="0" smtClean="0"/>
          </a:p>
          <a:p>
            <a:r>
              <a:rPr lang="en-US" sz="2000" b="1" dirty="0" err="1" smtClean="0"/>
              <a:t>Urbanisasi</a:t>
            </a:r>
            <a:r>
              <a:rPr lang="en-US" sz="2000" dirty="0" smtClean="0"/>
              <a:t> 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desa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Transmigrasi</a:t>
            </a:r>
            <a:r>
              <a:rPr lang="en-US" sz="2000" b="1" dirty="0" smtClean="0"/>
              <a:t> 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pulau</a:t>
            </a:r>
            <a:r>
              <a:rPr lang="en-US" sz="2000" dirty="0" smtClean="0"/>
              <a:t> yang </a:t>
            </a:r>
            <a:r>
              <a:rPr lang="en-US" sz="2000" dirty="0" err="1" smtClean="0"/>
              <a:t>padat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pulau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jarang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penduduknya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Ruralisasi</a:t>
            </a:r>
            <a:r>
              <a:rPr lang="en-US" sz="2000" b="1" dirty="0" smtClean="0"/>
              <a:t> 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desa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</a:t>
            </a:r>
            <a:r>
              <a:rPr lang="en-US" sz="2000" dirty="0" smtClean="0"/>
              <a:t> di </a:t>
            </a:r>
            <a:r>
              <a:rPr lang="en-US" sz="2000" dirty="0" err="1" smtClean="0"/>
              <a:t>desa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Evakuasi</a:t>
            </a:r>
            <a:r>
              <a:rPr lang="en-US" sz="2000" b="1" dirty="0" smtClean="0"/>
              <a:t> 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bahaya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384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5165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en-US" b="1" dirty="0" err="1" smtClean="0"/>
              <a:t>Morbiditas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Epidemiologi"/>
              </a:rPr>
              <a:t>epidemiologi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 </a:t>
            </a:r>
            <a:r>
              <a:rPr lang="en-US" b="1" i="1" dirty="0" err="1" smtClean="0"/>
              <a:t>morbiditas</a:t>
            </a:r>
            <a:r>
              <a:rPr lang="en-US" dirty="0" smtClean="0"/>
              <a:t> 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dirty="0" err="1" smtClean="0">
                <a:hlinkClick r:id="rId3" tooltip="Bahasa Latin"/>
              </a:rPr>
              <a:t>bahasa</a:t>
            </a:r>
            <a:r>
              <a:rPr lang="en-US" dirty="0" smtClean="0">
                <a:hlinkClick r:id="rId3" tooltip="Bahasa Latin"/>
              </a:rPr>
              <a:t> Latin</a:t>
            </a:r>
            <a:r>
              <a:rPr lang="en-US" dirty="0" smtClean="0"/>
              <a:t> </a:t>
            </a:r>
            <a:r>
              <a:rPr lang="en-US" i="1" dirty="0" err="1" smtClean="0"/>
              <a:t>morbidus</a:t>
            </a:r>
            <a:r>
              <a:rPr lang="en-US" dirty="0" smtClean="0"/>
              <a:t>: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),</a:t>
            </a:r>
          </a:p>
          <a:p>
            <a:pPr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meratanya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err="1" smtClean="0"/>
              <a:t>insiden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err="1" smtClean="0">
                <a:hlinkClick r:id="rId4" tooltip="Cacat"/>
              </a:rPr>
              <a:t>Cacat</a:t>
            </a:r>
            <a:r>
              <a:rPr lang="en-US" dirty="0" smtClean="0"/>
              <a:t> 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).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u="sng" dirty="0" err="1" smtClean="0">
                <a:hlinkClick r:id="rId5" tooltip="Indeks Kesehatan (halaman belum tersedia)"/>
              </a:rPr>
              <a:t>Indeks</a:t>
            </a:r>
            <a:r>
              <a:rPr lang="en-US" b="1" u="sng" dirty="0" smtClean="0">
                <a:hlinkClick r:id="rId5" tooltip="Indeks Kesehatan (halaman belum tersedia)"/>
              </a:rPr>
              <a:t> </a:t>
            </a:r>
            <a:r>
              <a:rPr lang="en-US" b="1" u="sng" dirty="0" err="1" smtClean="0">
                <a:hlinkClick r:id="rId5" tooltip="Indeks Kesehatan (halaman belum tersedia)"/>
              </a:rPr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masih</a:t>
            </a:r>
            <a:r>
              <a:rPr lang="en-US" b="1" dirty="0" smtClean="0"/>
              <a:t> </a:t>
            </a:r>
            <a:r>
              <a:rPr lang="en-US" b="1" dirty="0" err="1" smtClean="0"/>
              <a:t>rendah</a:t>
            </a:r>
            <a:r>
              <a:rPr lang="en-US" b="1" dirty="0" smtClean="0"/>
              <a:t>; </a:t>
            </a:r>
            <a:r>
              <a:rPr lang="en-US" b="1" dirty="0" err="1" smtClean="0"/>
              <a:t>Angka</a:t>
            </a:r>
            <a:r>
              <a:rPr lang="en-US" b="1" dirty="0" smtClean="0"/>
              <a:t> </a:t>
            </a:r>
            <a:r>
              <a:rPr lang="en-US" b="1" dirty="0" err="1" smtClean="0"/>
              <a:t>Kematian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Angka</a:t>
            </a:r>
            <a:r>
              <a:rPr lang="en-US" b="1" dirty="0" smtClean="0"/>
              <a:t> </a:t>
            </a:r>
            <a:r>
              <a:rPr lang="en-US" b="1" dirty="0" err="1" smtClean="0"/>
              <a:t>Kematian</a:t>
            </a:r>
            <a:r>
              <a:rPr lang="en-US" b="1" dirty="0" smtClean="0"/>
              <a:t> </a:t>
            </a:r>
            <a:r>
              <a:rPr lang="en-US" b="1" dirty="0" err="1" smtClean="0"/>
              <a:t>Bayi</a:t>
            </a:r>
            <a:r>
              <a:rPr lang="en-US" b="1" dirty="0" smtClean="0"/>
              <a:t> </a:t>
            </a:r>
            <a:r>
              <a:rPr lang="en-US" b="1" dirty="0" err="1" smtClean="0"/>
              <a:t>masih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216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14400" y="914400"/>
            <a:ext cx="7315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err="1"/>
              <a:t>Menurut</a:t>
            </a:r>
            <a:r>
              <a:rPr lang="en-US" sz="2800" b="1" dirty="0"/>
              <a:t> Malthus</a:t>
            </a:r>
            <a:r>
              <a:rPr lang="en-US" sz="2800" dirty="0"/>
              <a:t>,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,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dikendalikan</a:t>
            </a:r>
            <a:r>
              <a:rPr lang="en-US" sz="2800" dirty="0"/>
              <a:t>,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deret</a:t>
            </a:r>
            <a:r>
              <a:rPr lang="en-US" sz="2800" dirty="0"/>
              <a:t> </a:t>
            </a:r>
            <a:r>
              <a:rPr lang="en-US" sz="2800" dirty="0" err="1"/>
              <a:t>ukur</a:t>
            </a:r>
            <a:r>
              <a:rPr lang="en-US" sz="2800" dirty="0"/>
              <a:t> (1,2,4,8,dst). </a:t>
            </a:r>
          </a:p>
          <a:p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deret</a:t>
            </a:r>
            <a:r>
              <a:rPr lang="en-US" sz="2800" dirty="0"/>
              <a:t> </a:t>
            </a:r>
            <a:r>
              <a:rPr lang="en-US" sz="2800" dirty="0" err="1"/>
              <a:t>hitung</a:t>
            </a:r>
            <a:r>
              <a:rPr lang="en-US" sz="2800" dirty="0"/>
              <a:t> (1,2,3,4,dst). Di Indonesia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ledakan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mengakibatkan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Bahkan</a:t>
            </a:r>
            <a:r>
              <a:rPr lang="en-US" sz="2800" dirty="0"/>
              <a:t> di </a:t>
            </a:r>
            <a:r>
              <a:rPr lang="en-US" sz="2800" dirty="0" err="1"/>
              <a:t>dunia</a:t>
            </a:r>
            <a:r>
              <a:rPr lang="en-US" sz="2800" dirty="0"/>
              <a:t> pun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pangan</a:t>
            </a:r>
            <a:r>
              <a:rPr lang="en-US" sz="2800" dirty="0"/>
              <a:t> global.</a:t>
            </a:r>
          </a:p>
        </p:txBody>
      </p:sp>
    </p:spTree>
    <p:extLst>
      <p:ext uri="{BB962C8B-B14F-4D97-AF65-F5344CB8AC3E}">
        <p14:creationId xmlns:p14="http://schemas.microsoft.com/office/powerpoint/2010/main" val="34205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Fekunditas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</a:t>
            </a:r>
            <a:r>
              <a:rPr lang="en-US" u="sng" dirty="0" err="1">
                <a:hlinkClick r:id="rId2" tooltip="Reproduksi"/>
              </a:rPr>
              <a:t>reproduksi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u="sng" dirty="0" err="1">
                <a:hlinkClick r:id="rId3" tooltip="Biologi"/>
              </a:rPr>
              <a:t>biologi</a:t>
            </a:r>
            <a:r>
              <a:rPr lang="en-US" dirty="0"/>
              <a:t>, </a:t>
            </a:r>
            <a:r>
              <a:rPr lang="en-US" dirty="0" err="1"/>
              <a:t>fekunditas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  </a:t>
            </a:r>
            <a:r>
              <a:rPr lang="en-US" i="1" dirty="0" err="1"/>
              <a:t>aktual</a:t>
            </a:r>
            <a:r>
              <a:rPr lang="en-US" dirty="0"/>
              <a:t> </a:t>
            </a:r>
            <a:r>
              <a:rPr lang="en-US" dirty="0" err="1"/>
              <a:t>suatu</a:t>
            </a:r>
            <a:r>
              <a:rPr lang="en-US" dirty="0"/>
              <a:t> </a:t>
            </a:r>
            <a:r>
              <a:rPr lang="en-US" u="sng" dirty="0" err="1">
                <a:hlinkClick r:id="rId4" tooltip="Organisme"/>
              </a:rPr>
              <a:t>organisme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u="sng" dirty="0" err="1">
                <a:hlinkClick r:id="rId5" tooltip="Populasi"/>
              </a:rPr>
              <a:t>populasi</a:t>
            </a:r>
            <a:r>
              <a:rPr lang="en-US" dirty="0"/>
              <a:t> yang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 </a:t>
            </a:r>
            <a:r>
              <a:rPr lang="en-US" u="sng" dirty="0" err="1">
                <a:hlinkClick r:id="rId6" tooltip="Gamet"/>
              </a:rPr>
              <a:t>gamet</a:t>
            </a:r>
            <a:r>
              <a:rPr lang="en-US" dirty="0"/>
              <a:t>, </a:t>
            </a:r>
            <a:r>
              <a:rPr lang="en-US" dirty="0" err="1"/>
              <a:t>biji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propagula</a:t>
            </a:r>
            <a:r>
              <a:rPr lang="en-US" dirty="0"/>
              <a:t> </a:t>
            </a:r>
            <a:r>
              <a:rPr lang="en-US" dirty="0" err="1"/>
              <a:t>aseksual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 </a:t>
            </a:r>
            <a:r>
              <a:rPr lang="en-US" u="sng" dirty="0" err="1">
                <a:hlinkClick r:id="rId7" tooltip="Demografi"/>
              </a:rPr>
              <a:t>demografi</a:t>
            </a:r>
            <a:r>
              <a:rPr lang="en-US" dirty="0"/>
              <a:t>, </a:t>
            </a:r>
            <a:r>
              <a:rPr lang="en-US" dirty="0" err="1"/>
              <a:t>fekunditas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 </a:t>
            </a:r>
            <a:r>
              <a:rPr lang="en-US" i="1" dirty="0" err="1"/>
              <a:t>potensial</a:t>
            </a:r>
            <a:r>
              <a:rPr lang="en-US" dirty="0"/>
              <a:t> 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 </a:t>
            </a:r>
            <a:r>
              <a:rPr lang="en-US" u="sng" dirty="0" err="1">
                <a:hlinkClick r:id="rId5" tooltip="Populasi"/>
              </a:rPr>
              <a:t>populasi</a:t>
            </a:r>
            <a:r>
              <a:rPr lang="en-US" dirty="0"/>
              <a:t>. </a:t>
            </a:r>
          </a:p>
          <a:p>
            <a:r>
              <a:rPr lang="en-US" dirty="0" err="1"/>
              <a:t>Fekunditas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 </a:t>
            </a:r>
            <a:r>
              <a:rPr lang="en-US" u="sng" dirty="0" err="1">
                <a:hlinkClick r:id="rId8" tooltip="Genetik"/>
              </a:rPr>
              <a:t>genetik</a:t>
            </a:r>
            <a:r>
              <a:rPr lang="en-US" dirty="0"/>
              <a:t> 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5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2010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Indonesia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237, 56 </a:t>
            </a:r>
            <a:r>
              <a:rPr lang="en-US" dirty="0" err="1" smtClean="0"/>
              <a:t>juta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Pembangunan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(RPJPN) 2005-2025 </a:t>
            </a:r>
            <a:r>
              <a:rPr lang="en-US" dirty="0" err="1" smtClean="0"/>
              <a:t>diprediksikan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2015.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RPJPN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2010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Indonesia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232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Pembangunan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2009 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108 </a:t>
            </a:r>
            <a:r>
              <a:rPr lang="en-US" dirty="0" err="1" smtClean="0"/>
              <a:t>dari</a:t>
            </a:r>
            <a:r>
              <a:rPr lang="en-US" dirty="0" smtClean="0"/>
              <a:t> 188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Bank </a:t>
            </a:r>
            <a:r>
              <a:rPr lang="en-US" sz="2400" dirty="0" err="1" smtClean="0"/>
              <a:t>Dunia</a:t>
            </a:r>
            <a:r>
              <a:rPr lang="en-US" sz="2400" dirty="0" smtClean="0"/>
              <a:t> 2001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hutan</a:t>
            </a:r>
            <a:r>
              <a:rPr lang="en-US" sz="2400" dirty="0" smtClean="0"/>
              <a:t> mangrove di Indonesia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, 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FF0000"/>
                </a:solidFill>
              </a:rPr>
              <a:t> 4,25 </a:t>
            </a:r>
            <a:r>
              <a:rPr lang="en-US" sz="2400" dirty="0" err="1" smtClean="0">
                <a:solidFill>
                  <a:srgbClr val="FF0000"/>
                </a:solidFill>
              </a:rPr>
              <a:t>juta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hektar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tahun</a:t>
            </a:r>
            <a:r>
              <a:rPr lang="en-US" sz="2400" dirty="0" smtClean="0">
                <a:solidFill>
                  <a:srgbClr val="FF0000"/>
                </a:solidFill>
              </a:rPr>
              <a:t> 1982, </a:t>
            </a:r>
          </a:p>
          <a:p>
            <a:pPr>
              <a:buFontTx/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3,24 </a:t>
            </a:r>
            <a:r>
              <a:rPr lang="en-US" sz="2400" dirty="0" err="1" smtClean="0">
                <a:solidFill>
                  <a:srgbClr val="FF0000"/>
                </a:solidFill>
              </a:rPr>
              <a:t>juta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hektar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tahun</a:t>
            </a:r>
            <a:r>
              <a:rPr lang="en-US" sz="2400" dirty="0" smtClean="0">
                <a:solidFill>
                  <a:srgbClr val="FF0000"/>
                </a:solidFill>
              </a:rPr>
              <a:t> 1987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,</a:t>
            </a:r>
          </a:p>
          <a:p>
            <a:pPr>
              <a:buFontTx/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>
                <a:solidFill>
                  <a:srgbClr val="FF0000"/>
                </a:solidFill>
              </a:rPr>
              <a:t> 2,06 </a:t>
            </a:r>
            <a:r>
              <a:rPr lang="en-US" sz="2400" dirty="0" err="1" smtClean="0">
                <a:solidFill>
                  <a:srgbClr val="FF0000"/>
                </a:solidFill>
              </a:rPr>
              <a:t>juta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hektar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tahun</a:t>
            </a:r>
            <a:r>
              <a:rPr lang="en-US" sz="2400" dirty="0" smtClean="0">
                <a:solidFill>
                  <a:srgbClr val="FF0000"/>
                </a:solidFill>
              </a:rPr>
              <a:t> 1995.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Bank </a:t>
            </a:r>
            <a:r>
              <a:rPr lang="en-US" sz="2400" dirty="0" err="1" smtClean="0"/>
              <a:t>Dunia</a:t>
            </a:r>
            <a:r>
              <a:rPr lang="en-US" sz="2400" dirty="0" smtClean="0"/>
              <a:t> (2003)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Kehutanan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deforestasi</a:t>
            </a:r>
            <a:r>
              <a:rPr lang="en-US" sz="2400" dirty="0" smtClean="0"/>
              <a:t> di Indonesia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hektar</a:t>
            </a:r>
            <a:r>
              <a:rPr lang="en-US" sz="2400" dirty="0" smtClean="0"/>
              <a:t> per </a:t>
            </a:r>
            <a:r>
              <a:rPr lang="en-US" sz="2400" dirty="0" err="1" smtClean="0"/>
              <a:t>tahun</a:t>
            </a:r>
            <a:r>
              <a:rPr lang="en-US" sz="2400" dirty="0" smtClean="0"/>
              <a:t>.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hutan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2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hektar</a:t>
            </a:r>
            <a:r>
              <a:rPr lang="en-US" sz="2400" dirty="0" smtClean="0"/>
              <a:t> per </a:t>
            </a:r>
            <a:r>
              <a:rPr lang="en-US" sz="2400" dirty="0" err="1" smtClean="0"/>
              <a:t>tahun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48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,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gurun</a:t>
            </a:r>
            <a:r>
              <a:rPr lang="en-US" sz="2400" dirty="0" smtClean="0"/>
              <a:t> </a:t>
            </a:r>
            <a:r>
              <a:rPr lang="en-US" sz="2400" dirty="0" err="1" smtClean="0"/>
              <a:t>pasir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gundul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panas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640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dirty="0" err="1"/>
              <a:t>Lautan</a:t>
            </a:r>
            <a:r>
              <a:rPr lang="en-US" sz="2400" dirty="0"/>
              <a:t> di Indonesia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terumbu</a:t>
            </a:r>
            <a:r>
              <a:rPr lang="en-US" sz="2400" dirty="0"/>
              <a:t> </a:t>
            </a:r>
            <a:r>
              <a:rPr lang="en-US" sz="2400" dirty="0" err="1"/>
              <a:t>karang</a:t>
            </a:r>
            <a:r>
              <a:rPr lang="en-US" sz="2400" dirty="0"/>
              <a:t>. Data </a:t>
            </a:r>
            <a:r>
              <a:rPr lang="en-US" sz="2400" dirty="0" err="1"/>
              <a:t>dari</a:t>
            </a:r>
            <a:r>
              <a:rPr lang="en-US" sz="2400" dirty="0"/>
              <a:t> Bank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41% </a:t>
            </a:r>
            <a:r>
              <a:rPr lang="en-US" sz="2400" dirty="0" err="1"/>
              <a:t>terumbu</a:t>
            </a:r>
            <a:r>
              <a:rPr lang="en-US" sz="2400" dirty="0"/>
              <a:t> </a:t>
            </a:r>
            <a:r>
              <a:rPr lang="en-US" sz="2400" dirty="0" err="1"/>
              <a:t>karang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parah</a:t>
            </a:r>
            <a:r>
              <a:rPr lang="en-US" sz="2400" dirty="0"/>
              <a:t>, 29% </a:t>
            </a:r>
            <a:r>
              <a:rPr lang="en-US" sz="2400" dirty="0" err="1"/>
              <a:t>rusak</a:t>
            </a:r>
            <a:r>
              <a:rPr lang="en-US" sz="2400" dirty="0"/>
              <a:t>, 25% </a:t>
            </a:r>
            <a:r>
              <a:rPr lang="en-US" sz="2400" dirty="0" err="1"/>
              <a:t>lumayan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5% yang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kawasan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sibuk</a:t>
            </a:r>
            <a:r>
              <a:rPr lang="en-US" sz="2400" dirty="0"/>
              <a:t> </a:t>
            </a:r>
            <a:r>
              <a:rPr lang="en-US" sz="2400" dirty="0" err="1"/>
              <a:t>dgn</a:t>
            </a:r>
            <a:r>
              <a:rPr lang="en-US" sz="2400" dirty="0"/>
              <a:t> </a:t>
            </a:r>
            <a:r>
              <a:rPr lang="en-US" sz="2400" dirty="0" err="1"/>
              <a:t>pelayaran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perairan</a:t>
            </a:r>
            <a:r>
              <a:rPr lang="en-US" sz="2400" dirty="0"/>
              <a:t> yang </a:t>
            </a:r>
            <a:r>
              <a:rPr lang="en-US" sz="2400" dirty="0" err="1"/>
              <a:t>bersinggungan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- </a:t>
            </a:r>
            <a:r>
              <a:rPr lang="en-US" sz="2400" dirty="0" err="1"/>
              <a:t>kota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perairan</a:t>
            </a:r>
            <a:r>
              <a:rPr lang="en-US" sz="2400" dirty="0"/>
              <a:t> </a:t>
            </a:r>
            <a:r>
              <a:rPr lang="en-US" sz="2400" dirty="0" err="1"/>
              <a:t>teluk</a:t>
            </a:r>
            <a:r>
              <a:rPr lang="en-US" sz="2400" dirty="0"/>
              <a:t> Jakarta </a:t>
            </a:r>
            <a:r>
              <a:rPr lang="en-US" sz="2400" dirty="0" err="1"/>
              <a:t>dan</a:t>
            </a:r>
            <a:r>
              <a:rPr lang="en-US" sz="2400" dirty="0"/>
              <a:t> Surabaya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pencemaran</a:t>
            </a:r>
            <a:r>
              <a:rPr lang="en-US" sz="2400" dirty="0"/>
              <a:t> .</a:t>
            </a:r>
          </a:p>
          <a:p>
            <a:r>
              <a:rPr lang="en-US" sz="2400" dirty="0"/>
              <a:t>Ir. </a:t>
            </a:r>
            <a:r>
              <a:rPr lang="en-US" sz="2400" dirty="0" err="1"/>
              <a:t>Boby</a:t>
            </a:r>
            <a:r>
              <a:rPr lang="en-US" sz="2400" dirty="0"/>
              <a:t> </a:t>
            </a:r>
            <a:r>
              <a:rPr lang="en-US" sz="2400" dirty="0" err="1"/>
              <a:t>Setiawan</a:t>
            </a:r>
            <a:r>
              <a:rPr lang="en-US" sz="2400" dirty="0"/>
              <a:t> MA., PhD,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UGM,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mamalia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112 </a:t>
            </a:r>
            <a:r>
              <a:rPr lang="en-US" sz="2400" dirty="0" err="1"/>
              <a:t>jenis</a:t>
            </a:r>
            <a:r>
              <a:rPr lang="en-US" sz="2400" dirty="0"/>
              <a:t> yang </a:t>
            </a:r>
            <a:r>
              <a:rPr lang="en-US" sz="2400" dirty="0" err="1"/>
              <a:t>terancam</a:t>
            </a:r>
            <a:r>
              <a:rPr lang="en-US" sz="2400" dirty="0"/>
              <a:t> </a:t>
            </a:r>
            <a:r>
              <a:rPr lang="en-US" sz="2400" dirty="0" err="1"/>
              <a:t>punah</a:t>
            </a:r>
            <a:r>
              <a:rPr lang="en-US" sz="2400" dirty="0"/>
              <a:t> di Indonesia.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burung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104 </a:t>
            </a:r>
            <a:r>
              <a:rPr lang="en-US" sz="2400" dirty="0" err="1"/>
              <a:t>jenis</a:t>
            </a:r>
            <a:r>
              <a:rPr lang="en-US" sz="2400" dirty="0"/>
              <a:t> yang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ancaman</a:t>
            </a:r>
            <a:r>
              <a:rPr lang="en-US" sz="2400" dirty="0"/>
              <a:t> </a:t>
            </a:r>
            <a:r>
              <a:rPr lang="en-US" sz="2400" dirty="0" err="1"/>
              <a:t>serius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822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5" descr="j03029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09600"/>
            <a:ext cx="9525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" descr="BD1825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18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3" descr="j01494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18002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4" descr="j02054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3124200" y="3810000"/>
            <a:ext cx="2895600" cy="457200"/>
          </a:xfrm>
          <a:prstGeom prst="leftRightArrow">
            <a:avLst>
              <a:gd name="adj1" fmla="val 50000"/>
              <a:gd name="adj2" fmla="val 1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 rot="7429164">
            <a:off x="4937125" y="4398963"/>
            <a:ext cx="1793875" cy="533400"/>
          </a:xfrm>
          <a:prstGeom prst="leftRightArrow">
            <a:avLst>
              <a:gd name="adj1" fmla="val 50000"/>
              <a:gd name="adj2" fmla="val 672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 rot="-9422825">
            <a:off x="2830513" y="4511675"/>
            <a:ext cx="2343150" cy="533400"/>
          </a:xfrm>
          <a:prstGeom prst="leftRightArrow">
            <a:avLst>
              <a:gd name="adj1" fmla="val 50000"/>
              <a:gd name="adj2" fmla="val 8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POPULATION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781800" y="3581400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ENVIRONMENT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362200" y="5486400"/>
            <a:ext cx="191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DEVELOPMENT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2819400" y="1371600"/>
            <a:ext cx="198120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800600" y="1371600"/>
            <a:ext cx="304800" cy="3810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876800" y="1371600"/>
            <a:ext cx="1371600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Kependudukan dan Lingkungan</a:t>
            </a:r>
            <a:br>
              <a:rPr lang="en-US" sz="4000" b="1" smtClean="0"/>
            </a:br>
            <a:r>
              <a:rPr lang="en-US" sz="3600" b="1" i="1" smtClean="0"/>
              <a:t>Hubungan yang komplek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Antara</a:t>
            </a:r>
            <a:r>
              <a:rPr lang="en-US" sz="2800" dirty="0" smtClean="0"/>
              <a:t> 1960 </a:t>
            </a:r>
            <a:r>
              <a:rPr lang="en-US" sz="2800" dirty="0" err="1" smtClean="0"/>
              <a:t>dan</a:t>
            </a:r>
            <a:r>
              <a:rPr lang="en-US" sz="2800" dirty="0" smtClean="0"/>
              <a:t> 1999,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2 x </a:t>
            </a:r>
            <a:r>
              <a:rPr lang="en-US" sz="2800" dirty="0" err="1" smtClean="0"/>
              <a:t>lipat</a:t>
            </a:r>
            <a:r>
              <a:rPr lang="en-US" sz="2800" dirty="0" smtClean="0"/>
              <a:t>,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milyar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6 </a:t>
            </a:r>
            <a:r>
              <a:rPr lang="en-US" sz="2800" dirty="0" err="1" smtClean="0"/>
              <a:t>milyar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Refleksi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: </a:t>
            </a:r>
            <a:r>
              <a:rPr lang="en-US" sz="2800" dirty="0" err="1" smtClean="0"/>
              <a:t>Laju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menurun</a:t>
            </a:r>
            <a:r>
              <a:rPr lang="en-US" sz="2800" dirty="0" smtClean="0"/>
              <a:t>,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 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global: </a:t>
            </a:r>
            <a:r>
              <a:rPr lang="en-US" sz="2800" dirty="0" err="1" smtClean="0"/>
              <a:t>polusi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</a:t>
            </a:r>
            <a:r>
              <a:rPr lang="en-US" sz="2800" dirty="0" smtClean="0"/>
              <a:t>,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menyusut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naiknya</a:t>
            </a:r>
            <a:r>
              <a:rPr lang="en-US" sz="2800" dirty="0" smtClean="0"/>
              <a:t> level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air </a:t>
            </a:r>
            <a:r>
              <a:rPr lang="en-US" sz="2800" dirty="0" err="1" smtClean="0"/>
              <a:t>laut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68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Implikasi lingkungan terhadap dinamika penduduk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(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komposisi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–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pendorong</a:t>
            </a:r>
            <a:r>
              <a:rPr lang="en-US" dirty="0" smtClean="0"/>
              <a:t>: 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 </a:t>
            </a:r>
            <a:r>
              <a:rPr lang="en-US" dirty="0" smtClean="0"/>
              <a:t>(ex.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pemukiman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perkantoran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dll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2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marL="419100" indent="-382588" algn="just" eaLnBrk="1" hangingPunct="1">
              <a:buFont typeface="Georgia" pitchFamily="18" charset="0"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kependudukan</a:t>
            </a:r>
            <a:r>
              <a:rPr lang="en-US" sz="2400" dirty="0" smtClean="0"/>
              <a:t> di Indonesia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merata</a:t>
            </a:r>
            <a:r>
              <a:rPr lang="en-US" sz="2400" dirty="0" smtClean="0"/>
              <a:t>. Hal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dibarengi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fertilitas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mortalitas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.. Hal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diperkuat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diposisikan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modal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.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makro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mikro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justifikasi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.</a:t>
            </a:r>
          </a:p>
          <a:p>
            <a:pPr marL="419100" indent="-382588" algn="just" eaLnBrk="1" hangingPunct="1">
              <a:buFont typeface="Georgia" pitchFamily="18" charset="0"/>
              <a:buNone/>
            </a:pPr>
            <a:endParaRPr lang="en-US" sz="2400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err="1" smtClean="0"/>
              <a:t>Masalah</a:t>
            </a:r>
            <a:r>
              <a:rPr dirty="0" smtClean="0"/>
              <a:t> </a:t>
            </a:r>
            <a:r>
              <a:rPr dirty="0" err="1" smtClean="0"/>
              <a:t>Kependudukan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207456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SPECIFIC POPULATION FACTORS</a:t>
            </a:r>
            <a:r>
              <a:rPr lang="en-US" sz="40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Population Size</a:t>
            </a:r>
          </a:p>
          <a:p>
            <a:pPr eaLnBrk="1" hangingPunct="1"/>
            <a:r>
              <a:rPr lang="en-US" sz="1400" b="1" i="1" dirty="0" err="1" smtClean="0"/>
              <a:t>Populasi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penduduk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mencapai</a:t>
            </a:r>
            <a:r>
              <a:rPr lang="en-US" sz="1400" b="1" i="1" dirty="0" smtClean="0"/>
              <a:t>  6.1 </a:t>
            </a:r>
            <a:r>
              <a:rPr lang="en-US" sz="1400" b="1" i="1" dirty="0" err="1" smtClean="0"/>
              <a:t>jmilyar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pada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tahun</a:t>
            </a:r>
            <a:r>
              <a:rPr lang="en-US" sz="1400" b="1" i="1" dirty="0" smtClean="0"/>
              <a:t> 2000.  The United Nation projects that world population for the year 2050 could range from 7.9 billion to 10.9 billion, depending on the actions we take today.</a:t>
            </a:r>
            <a:r>
              <a:rPr lang="en-US" sz="1400" i="1" dirty="0" smtClean="0"/>
              <a:t> </a:t>
            </a:r>
            <a:endParaRPr lang="en-US" sz="1400" b="1" i="1" dirty="0" smtClean="0"/>
          </a:p>
          <a:p>
            <a:pPr eaLnBrk="1" hangingPunct="1"/>
            <a:r>
              <a:rPr lang="en-US" b="1" dirty="0" smtClean="0"/>
              <a:t>Population Distribution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400" b="1" i="1" dirty="0" smtClean="0"/>
              <a:t>First, as less-developed regions cope with a growing share of population, pressures intensify on already dwindling resources within these areas. </a:t>
            </a:r>
          </a:p>
          <a:p>
            <a:pPr eaLnBrk="1" hangingPunct="1"/>
            <a:r>
              <a:rPr lang="en-US" sz="1400" b="1" i="1" dirty="0" smtClean="0"/>
              <a:t>Second, migration shifts relative pressures exerted on local environments,</a:t>
            </a:r>
          </a:p>
          <a:p>
            <a:pPr eaLnBrk="1" hangingPunct="1"/>
            <a:r>
              <a:rPr lang="en-US" sz="1400" b="1" i="1" dirty="0" smtClean="0"/>
              <a:t>Finally, urbanization, </a:t>
            </a:r>
          </a:p>
          <a:p>
            <a:pPr eaLnBrk="1" hangingPunct="1"/>
            <a:endParaRPr lang="en-US" sz="1400" b="1" i="1" dirty="0" smtClean="0"/>
          </a:p>
          <a:p>
            <a:pPr eaLnBrk="1" hangingPunct="1"/>
            <a:r>
              <a:rPr lang="en-US" b="1" dirty="0" smtClean="0"/>
              <a:t>Population Composition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1400" b="1" i="1" dirty="0" smtClean="0"/>
              <a:t>different population subgroups behave differently </a:t>
            </a:r>
          </a:p>
          <a:p>
            <a:pPr eaLnBrk="1" hangingPunct="1"/>
            <a:r>
              <a:rPr lang="en-US" sz="1400" b="1" i="1" dirty="0" smtClean="0"/>
              <a:t>Migration propensities vary by age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US" sz="1400" b="1" i="1" dirty="0" smtClean="0"/>
              <a:t>Income is especially relevant to environmental conditions</a:t>
            </a:r>
            <a:r>
              <a:rPr lang="en-US" sz="1400" dirty="0" smtClean="0"/>
              <a:t> </a:t>
            </a:r>
            <a:endParaRPr lang="en-US" sz="1400" b="1" i="1" dirty="0" smtClean="0"/>
          </a:p>
          <a:p>
            <a:pPr eaLnBrk="1" hangingPunct="1"/>
            <a:endParaRPr lang="en-US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461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FAKTOR-FAKTOR PENDORONG</a:t>
            </a:r>
            <a:endParaRPr lang="en-US" sz="2800" dirty="0" smtClean="0"/>
          </a:p>
        </p:txBody>
      </p:sp>
      <p:pic>
        <p:nvPicPr>
          <p:cNvPr id="28675" name="Picture 4" descr="MR1191fig10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30412"/>
            <a:ext cx="8077200" cy="4675188"/>
          </a:xfrm>
          <a:noFill/>
        </p:spPr>
      </p:pic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514600" y="1462087"/>
            <a:ext cx="448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1" dirty="0"/>
              <a:t>World Energy Consumption, 1850-1990 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66800" y="514777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err="1"/>
              <a:t>Teknologi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dinamika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9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TWO SPECIFIC AREAS OF POPULATION-ENVIRONMENT INTERACTION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Land Use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sz="1600" dirty="0" err="1" smtClean="0"/>
              <a:t>Pemenuhan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</a:t>
            </a:r>
            <a:r>
              <a:rPr lang="en-US" sz="1600" dirty="0" err="1" smtClean="0"/>
              <a:t>penduduk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merubah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tata</a:t>
            </a:r>
            <a:r>
              <a:rPr lang="en-US" sz="1600" dirty="0" smtClean="0"/>
              <a:t> </a:t>
            </a:r>
            <a:r>
              <a:rPr lang="en-US" sz="1600" dirty="0" err="1" smtClean="0"/>
              <a:t>guna</a:t>
            </a:r>
            <a:r>
              <a:rPr lang="en-US" sz="1600" dirty="0" smtClean="0"/>
              <a:t> </a:t>
            </a:r>
            <a:r>
              <a:rPr lang="en-US" sz="1600" dirty="0" err="1" smtClean="0"/>
              <a:t>lahan</a:t>
            </a:r>
            <a:r>
              <a:rPr lang="en-US" sz="1600" dirty="0" smtClean="0"/>
              <a:t> – 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disebabkan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bahawa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meningkatkan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produksi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pangan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pembukaan</a:t>
            </a:r>
            <a:r>
              <a:rPr lang="en-US" sz="1600" dirty="0" smtClean="0"/>
              <a:t> </a:t>
            </a:r>
            <a:r>
              <a:rPr lang="en-US" sz="1600" dirty="0" err="1" smtClean="0"/>
              <a:t>hutan</a:t>
            </a:r>
            <a:r>
              <a:rPr lang="en-US" sz="1600" dirty="0" smtClean="0"/>
              <a:t>, </a:t>
            </a:r>
            <a:r>
              <a:rPr lang="en-US" sz="1600" dirty="0" err="1" smtClean="0"/>
              <a:t>pengembangan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infrastruktur</a:t>
            </a:r>
            <a:r>
              <a:rPr lang="en-US" sz="1600" dirty="0" smtClean="0"/>
              <a:t>. </a:t>
            </a:r>
          </a:p>
          <a:p>
            <a:pPr eaLnBrk="1" hangingPunct="1">
              <a:defRPr/>
            </a:pPr>
            <a:r>
              <a:rPr lang="en-US" sz="1600" dirty="0" err="1" smtClean="0"/>
              <a:t>Konversi</a:t>
            </a:r>
            <a:r>
              <a:rPr lang="en-US" sz="1600" dirty="0" smtClean="0"/>
              <a:t> </a:t>
            </a:r>
            <a:r>
              <a:rPr lang="en-US" sz="1600" dirty="0" err="1" smtClean="0"/>
              <a:t>lahan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pertanian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penyebab</a:t>
            </a:r>
            <a:r>
              <a:rPr lang="en-US" sz="1600" dirty="0" smtClean="0"/>
              <a:t> </a:t>
            </a:r>
            <a:r>
              <a:rPr lang="en-US" sz="1600" dirty="0" err="1" smtClean="0"/>
              <a:t>menurunnya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lahan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erosi</a:t>
            </a:r>
            <a:r>
              <a:rPr lang="en-US" sz="1600" dirty="0" smtClean="0"/>
              <a:t>, </a:t>
            </a:r>
            <a:r>
              <a:rPr lang="en-US" sz="1600" dirty="0" err="1" smtClean="0"/>
              <a:t>pencemaran</a:t>
            </a:r>
            <a:r>
              <a:rPr lang="en-US" sz="1600" dirty="0" smtClean="0"/>
              <a:t> </a:t>
            </a:r>
            <a:r>
              <a:rPr lang="en-US" sz="1600" dirty="0" err="1" smtClean="0"/>
              <a:t>zat</a:t>
            </a:r>
            <a:r>
              <a:rPr lang="en-US" sz="1600" dirty="0" smtClean="0"/>
              <a:t> </a:t>
            </a:r>
            <a:r>
              <a:rPr lang="en-US" sz="1600" dirty="0" err="1" smtClean="0"/>
              <a:t>kimia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pupuk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berkurangnya</a:t>
            </a:r>
            <a:r>
              <a:rPr lang="en-US" sz="1600" dirty="0" smtClean="0"/>
              <a:t> </a:t>
            </a:r>
            <a:r>
              <a:rPr lang="en-US" sz="1600" dirty="0" err="1" smtClean="0"/>
              <a:t>sumber-sumber</a:t>
            </a:r>
            <a:r>
              <a:rPr lang="en-US" sz="1600" dirty="0" smtClean="0"/>
              <a:t> air. 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Global Climate Change</a:t>
            </a:r>
          </a:p>
          <a:p>
            <a:pPr eaLnBrk="1" hangingPunct="1">
              <a:defRPr/>
            </a:pP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menunjukan</a:t>
            </a:r>
            <a:r>
              <a:rPr lang="en-US" sz="1600" dirty="0" smtClean="0"/>
              <a:t> </a:t>
            </a:r>
            <a:r>
              <a:rPr lang="en-US" sz="1600" dirty="0" err="1" smtClean="0"/>
              <a:t>temperatur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</a:t>
            </a:r>
            <a:r>
              <a:rPr lang="en-US" sz="1600" dirty="0" smtClean="0"/>
              <a:t>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gas green house</a:t>
            </a:r>
          </a:p>
          <a:p>
            <a:pPr eaLnBrk="1" hangingPunct="1">
              <a:defRPr/>
            </a:pPr>
            <a:r>
              <a:rPr lang="en-US" sz="1600" dirty="0" err="1" smtClean="0"/>
              <a:t>Demografi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: </a:t>
            </a:r>
          </a:p>
          <a:p>
            <a:pPr indent="6350" eaLnBrk="1" hangingPunct="1">
              <a:buFontTx/>
              <a:buNone/>
              <a:defRPr/>
            </a:pPr>
            <a:r>
              <a:rPr lang="en-US" sz="1600" dirty="0" smtClean="0"/>
              <a:t>1) </a:t>
            </a:r>
            <a:r>
              <a:rPr lang="en-US" sz="1600" dirty="0" err="1" smtClean="0"/>
              <a:t>konsumsi</a:t>
            </a:r>
            <a:r>
              <a:rPr lang="en-US" sz="1600" dirty="0" smtClean="0"/>
              <a:t> </a:t>
            </a:r>
            <a:r>
              <a:rPr lang="en-US" sz="1600" dirty="0" err="1" smtClean="0"/>
              <a:t>energi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r>
              <a:rPr lang="en-US" sz="1600" dirty="0" smtClean="0"/>
              <a:t>, </a:t>
            </a:r>
          </a:p>
          <a:p>
            <a:pPr indent="6350" eaLnBrk="1" hangingPunct="1">
              <a:buFontTx/>
              <a:buNone/>
              <a:defRPr/>
            </a:pPr>
            <a:r>
              <a:rPr lang="en-US" sz="1600" dirty="0" smtClean="0"/>
              <a:t>2)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lahan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</a:p>
          <a:p>
            <a:pPr indent="6350" eaLnBrk="1" hangingPunct="1">
              <a:buFontTx/>
              <a:buNone/>
              <a:defRPr/>
            </a:pPr>
            <a:r>
              <a:rPr lang="en-US" sz="1600" dirty="0" smtClean="0"/>
              <a:t>3) </a:t>
            </a:r>
            <a:r>
              <a:rPr lang="en-US" sz="1600" dirty="0" err="1" smtClean="0"/>
              <a:t>proses-proses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pertanian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220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Population Growth</a:t>
            </a:r>
            <a:br>
              <a:rPr lang="en-US" sz="4000" b="1" smtClean="0"/>
            </a:br>
            <a:r>
              <a:rPr lang="en-US" sz="4000" b="1" smtClean="0"/>
              <a:t>Impacts on the Environment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Population Facts</a:t>
            </a:r>
            <a:r>
              <a:rPr lang="en-US" sz="1800" dirty="0" smtClean="0"/>
              <a:t> -  </a:t>
            </a:r>
            <a:r>
              <a:rPr lang="en-US" sz="1800" dirty="0" err="1" smtClean="0"/>
              <a:t>dalam</a:t>
            </a:r>
            <a:r>
              <a:rPr lang="en-US" sz="1800" dirty="0" smtClean="0"/>
              <a:t> 22 </a:t>
            </a:r>
            <a:r>
              <a:rPr lang="en-US" sz="1800" dirty="0" err="1" smtClean="0"/>
              <a:t>tahun</a:t>
            </a:r>
            <a:r>
              <a:rPr lang="en-US" sz="1800" dirty="0" smtClean="0"/>
              <a:t> </a:t>
            </a:r>
            <a:r>
              <a:rPr lang="en-US" sz="1800" dirty="0" err="1" smtClean="0"/>
              <a:t>kedepan</a:t>
            </a:r>
            <a:r>
              <a:rPr lang="en-US" sz="1800" dirty="0" smtClean="0"/>
              <a:t> air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kritis</a:t>
            </a:r>
            <a:r>
              <a:rPr lang="en-US" sz="1800" dirty="0" smtClean="0"/>
              <a:t> --- </a:t>
            </a:r>
            <a:r>
              <a:rPr lang="en-US" sz="1800" dirty="0" err="1" smtClean="0"/>
              <a:t>khususnya</a:t>
            </a:r>
            <a:r>
              <a:rPr lang="en-US" sz="1800" dirty="0" smtClean="0"/>
              <a:t>, 434 </a:t>
            </a:r>
            <a:r>
              <a:rPr lang="en-US" sz="1800" dirty="0" err="1" smtClean="0"/>
              <a:t>juta</a:t>
            </a:r>
            <a:r>
              <a:rPr lang="en-US" sz="1800" dirty="0" smtClean="0"/>
              <a:t> orang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kekurangan</a:t>
            </a:r>
            <a:r>
              <a:rPr lang="en-US" sz="1800" dirty="0" smtClean="0"/>
              <a:t> air.  </a:t>
            </a:r>
            <a:r>
              <a:rPr lang="en-US" sz="1800" dirty="0" err="1" smtClean="0"/>
              <a:t>Tergantung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laju</a:t>
            </a:r>
            <a:r>
              <a:rPr lang="en-US" sz="1800" dirty="0" smtClean="0"/>
              <a:t> </a:t>
            </a:r>
            <a:r>
              <a:rPr lang="en-US" sz="1800" dirty="0" err="1" smtClean="0"/>
              <a:t>pertambahan</a:t>
            </a:r>
            <a:r>
              <a:rPr lang="en-US" sz="1800" dirty="0" smtClean="0"/>
              <a:t> </a:t>
            </a:r>
            <a:r>
              <a:rPr lang="en-US" sz="1800" dirty="0" err="1" smtClean="0"/>
              <a:t>penduduk</a:t>
            </a:r>
            <a:r>
              <a:rPr lang="en-US" sz="1800" dirty="0" smtClean="0"/>
              <a:t>,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2.6 </a:t>
            </a:r>
            <a:r>
              <a:rPr lang="en-US" sz="1800" dirty="0" err="1" smtClean="0"/>
              <a:t>milyar</a:t>
            </a:r>
            <a:r>
              <a:rPr lang="en-US" sz="1800" dirty="0" smtClean="0"/>
              <a:t>  and 3.1 </a:t>
            </a:r>
            <a:r>
              <a:rPr lang="en-US" sz="1800" dirty="0" err="1" smtClean="0"/>
              <a:t>milyar</a:t>
            </a:r>
            <a:r>
              <a:rPr lang="en-US" sz="1800" dirty="0" smtClean="0"/>
              <a:t> orang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air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th</a:t>
            </a:r>
            <a:r>
              <a:rPr lang="en-US" sz="1800" dirty="0" smtClean="0"/>
              <a:t> 2025. 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Scarce Cropland </a:t>
            </a:r>
            <a:r>
              <a:rPr lang="en-US" sz="1800" dirty="0" smtClean="0"/>
              <a:t>---</a:t>
            </a:r>
            <a:r>
              <a:rPr lang="en-US" sz="1800" dirty="0" err="1" smtClean="0"/>
              <a:t>Jumlah</a:t>
            </a:r>
            <a:r>
              <a:rPr lang="en-US" sz="1800" dirty="0" smtClean="0"/>
              <a:t> orang yang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lahan</a:t>
            </a:r>
            <a:r>
              <a:rPr lang="en-US" sz="1800" dirty="0" smtClean="0"/>
              <a:t> </a:t>
            </a:r>
            <a:r>
              <a:rPr lang="en-US" sz="1800" dirty="0" err="1" smtClean="0"/>
              <a:t>pertanian</a:t>
            </a:r>
            <a:r>
              <a:rPr lang="en-US" sz="1800" dirty="0" smtClean="0"/>
              <a:t> </a:t>
            </a:r>
            <a:r>
              <a:rPr lang="en-US" sz="1800" dirty="0" err="1" smtClean="0"/>
              <a:t>kritis</a:t>
            </a:r>
            <a:r>
              <a:rPr lang="en-US" sz="1800" dirty="0" smtClean="0"/>
              <a:t> </a:t>
            </a:r>
            <a:r>
              <a:rPr lang="en-US" sz="1800" dirty="0" err="1" smtClean="0"/>
              <a:t>diproyeksikan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600 </a:t>
            </a:r>
            <a:r>
              <a:rPr lang="en-US" sz="1800" dirty="0" err="1" smtClean="0"/>
              <a:t>juta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986 </a:t>
            </a:r>
            <a:r>
              <a:rPr lang="en-US" sz="1800" dirty="0" err="1" smtClean="0"/>
              <a:t>juta</a:t>
            </a:r>
            <a:r>
              <a:rPr lang="en-US" sz="1800" dirty="0" smtClean="0"/>
              <a:t> orang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2025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Fisheries</a:t>
            </a:r>
            <a:r>
              <a:rPr lang="en-US" sz="1800" dirty="0" smtClean="0"/>
              <a:t> --- </a:t>
            </a:r>
            <a:r>
              <a:rPr lang="en-US" sz="1800" dirty="0" err="1" smtClean="0"/>
              <a:t>Sebagian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perikanan</a:t>
            </a:r>
            <a:r>
              <a:rPr lang="en-US" sz="1800" dirty="0" smtClean="0"/>
              <a:t> </a:t>
            </a:r>
            <a:r>
              <a:rPr lang="en-US" sz="1800" dirty="0" err="1" smtClean="0"/>
              <a:t>laut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terus</a:t>
            </a:r>
            <a:r>
              <a:rPr lang="en-US" sz="1800" dirty="0" smtClean="0"/>
              <a:t>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produksinya</a:t>
            </a:r>
            <a:r>
              <a:rPr lang="en-US" sz="1800" dirty="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Forests</a:t>
            </a:r>
            <a:r>
              <a:rPr lang="en-US" sz="1800" dirty="0" smtClean="0"/>
              <a:t> --- </a:t>
            </a:r>
            <a:r>
              <a:rPr lang="en-US" sz="1800" dirty="0" err="1" smtClean="0"/>
              <a:t>Sekarang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1,7  </a:t>
            </a:r>
            <a:r>
              <a:rPr lang="en-US" sz="1800" dirty="0" err="1" smtClean="0"/>
              <a:t>milyar</a:t>
            </a:r>
            <a:r>
              <a:rPr lang="en-US" sz="1800" dirty="0" smtClean="0"/>
              <a:t> orang </a:t>
            </a:r>
            <a:r>
              <a:rPr lang="en-US" sz="1800" dirty="0" err="1" smtClean="0"/>
              <a:t>hidup</a:t>
            </a:r>
            <a:r>
              <a:rPr lang="en-US" sz="1800" dirty="0" smtClean="0"/>
              <a:t> di 36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hutan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1 </a:t>
            </a:r>
            <a:r>
              <a:rPr lang="en-US" sz="1800" dirty="0" err="1" smtClean="0"/>
              <a:t>hektar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Global Warming</a:t>
            </a:r>
            <a:r>
              <a:rPr lang="en-US" sz="1800" dirty="0" smtClean="0"/>
              <a:t> --- 1998,  </a:t>
            </a:r>
            <a:r>
              <a:rPr lang="en-US" sz="1800" dirty="0" err="1" smtClean="0"/>
              <a:t>dominasi</a:t>
            </a:r>
            <a:r>
              <a:rPr lang="en-US" sz="1800" dirty="0" smtClean="0"/>
              <a:t> </a:t>
            </a:r>
            <a:r>
              <a:rPr lang="en-US" sz="1800" dirty="0" err="1" smtClean="0"/>
              <a:t>emisi</a:t>
            </a:r>
            <a:r>
              <a:rPr lang="en-US" sz="1800" dirty="0" smtClean="0"/>
              <a:t> CO2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berlipat</a:t>
            </a:r>
            <a:r>
              <a:rPr lang="en-US" sz="1800" dirty="0" smtClean="0"/>
              <a:t> </a:t>
            </a:r>
            <a:r>
              <a:rPr lang="en-US" sz="1800" dirty="0" err="1" smtClean="0"/>
              <a:t>ganda</a:t>
            </a:r>
            <a:r>
              <a:rPr lang="en-US" sz="1800" dirty="0" smtClean="0"/>
              <a:t> </a:t>
            </a:r>
            <a:r>
              <a:rPr lang="en-US" sz="1800" dirty="0" err="1" smtClean="0"/>
              <a:t>menjelang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2025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Species Extinction</a:t>
            </a:r>
            <a:r>
              <a:rPr lang="en-US" sz="1800" dirty="0" smtClean="0"/>
              <a:t> ---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1.1 </a:t>
            </a:r>
            <a:r>
              <a:rPr lang="en-US" sz="1800" dirty="0" err="1" smtClean="0"/>
              <a:t>milyar</a:t>
            </a:r>
            <a:r>
              <a:rPr lang="en-US" sz="1800" dirty="0" smtClean="0"/>
              <a:t> orang </a:t>
            </a:r>
            <a:r>
              <a:rPr lang="en-US" sz="1800" dirty="0" err="1" smtClean="0"/>
              <a:t>tinggal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daerah-daerah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target </a:t>
            </a:r>
            <a:r>
              <a:rPr lang="en-US" sz="1800" dirty="0" err="1" smtClean="0"/>
              <a:t>konservasi</a:t>
            </a:r>
            <a:r>
              <a:rPr lang="en-US" sz="1800" dirty="0" smtClean="0"/>
              <a:t> </a:t>
            </a:r>
            <a:r>
              <a:rPr lang="en-US" sz="1800" dirty="0" err="1" smtClean="0"/>
              <a:t>keanekaragaman</a:t>
            </a:r>
            <a:r>
              <a:rPr lang="en-US" sz="1800" dirty="0" smtClean="0"/>
              <a:t> </a:t>
            </a:r>
            <a:r>
              <a:rPr lang="en-US" sz="1800" dirty="0" err="1" smtClean="0"/>
              <a:t>hayati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1800" b="1" dirty="0" smtClean="0"/>
              <a:t>Consumption Plus Population ;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berdampak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komsumsi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permasalahan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berganda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7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THE THOERY OF POPULATION AND </a:t>
            </a:r>
            <a:r>
              <a:rPr lang="en-US" sz="2800" b="1" dirty="0" smtClean="0"/>
              <a:t>ENVIRONMENT </a:t>
            </a:r>
            <a:r>
              <a:rPr lang="en-US" sz="2800" b="1" dirty="0" smtClean="0"/>
              <a:t>LINKS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990600" y="1600200"/>
            <a:ext cx="7162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–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Ehrlich and </a:t>
            </a:r>
            <a:r>
              <a:rPr lang="en-US" sz="2400" dirty="0" err="1"/>
              <a:t>Holdren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 = P x A x T, or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Impact = Population x </a:t>
            </a:r>
            <a:r>
              <a:rPr lang="en-US" sz="2400" dirty="0" smtClean="0"/>
              <a:t>Affluence (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, </a:t>
            </a:r>
            <a:r>
              <a:rPr lang="en-US" sz="2400" dirty="0" err="1" smtClean="0"/>
              <a:t>kemakmuran</a:t>
            </a:r>
            <a:r>
              <a:rPr lang="en-US" sz="2400" dirty="0" smtClean="0"/>
              <a:t>) </a:t>
            </a:r>
            <a:r>
              <a:rPr lang="en-US" sz="2400" dirty="0"/>
              <a:t>x Technology</a:t>
            </a:r>
          </a:p>
        </p:txBody>
      </p:sp>
    </p:spTree>
    <p:extLst>
      <p:ext uri="{BB962C8B-B14F-4D97-AF65-F5344CB8AC3E}">
        <p14:creationId xmlns:p14="http://schemas.microsoft.com/office/powerpoint/2010/main" val="31450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/>
              <a:t>SEKIAN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</a:t>
            </a:r>
            <a:br>
              <a:rPr lang="en-US" dirty="0" smtClean="0"/>
            </a:br>
            <a:r>
              <a:rPr lang="en-US" dirty="0" smtClean="0"/>
              <a:t>TERIMAKASIH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BD1825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906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" descr="j01494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8002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" descr="j02054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AutoShape 12"/>
          <p:cNvSpPr>
            <a:spLocks noChangeArrowheads="1"/>
          </p:cNvSpPr>
          <p:nvPr/>
        </p:nvSpPr>
        <p:spPr bwMode="auto">
          <a:xfrm rot="-678596">
            <a:off x="3803650" y="1852613"/>
            <a:ext cx="2057400" cy="533400"/>
          </a:xfrm>
          <a:prstGeom prst="leftRightArrow">
            <a:avLst>
              <a:gd name="adj1" fmla="val 50000"/>
              <a:gd name="adj2" fmla="val 7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13"/>
          <p:cNvSpPr>
            <a:spLocks noChangeArrowheads="1"/>
          </p:cNvSpPr>
          <p:nvPr/>
        </p:nvSpPr>
        <p:spPr bwMode="auto">
          <a:xfrm rot="-3989127">
            <a:off x="5157788" y="3332163"/>
            <a:ext cx="1981200" cy="533400"/>
          </a:xfrm>
          <a:prstGeom prst="leftRightArrow">
            <a:avLst>
              <a:gd name="adj1" fmla="val 50000"/>
              <a:gd name="adj2" fmla="val 7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14"/>
          <p:cNvSpPr>
            <a:spLocks noChangeArrowheads="1"/>
          </p:cNvSpPr>
          <p:nvPr/>
        </p:nvSpPr>
        <p:spPr bwMode="auto">
          <a:xfrm rot="-7800103">
            <a:off x="2911475" y="3689350"/>
            <a:ext cx="2038350" cy="533400"/>
          </a:xfrm>
          <a:prstGeom prst="leftRightArrow">
            <a:avLst>
              <a:gd name="adj1" fmla="val 50000"/>
              <a:gd name="adj2" fmla="val 7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 rot="-4313274">
            <a:off x="917575" y="225425"/>
            <a:ext cx="6280150" cy="5372100"/>
          </a:xfrm>
          <a:prstGeom prst="flowChartExtra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16"/>
          <p:cNvSpPr txBox="1">
            <a:spLocks noChangeArrowheads="1"/>
          </p:cNvSpPr>
          <p:nvPr/>
        </p:nvSpPr>
        <p:spPr bwMode="auto">
          <a:xfrm>
            <a:off x="1812925" y="13319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POPULATION</a:t>
            </a:r>
          </a:p>
        </p:txBody>
      </p:sp>
      <p:sp>
        <p:nvSpPr>
          <p:cNvPr id="3082" name="Text Box 17"/>
          <p:cNvSpPr txBox="1">
            <a:spLocks noChangeArrowheads="1"/>
          </p:cNvSpPr>
          <p:nvPr/>
        </p:nvSpPr>
        <p:spPr bwMode="auto">
          <a:xfrm>
            <a:off x="5105400" y="457200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ENVIRONMENT</a:t>
            </a:r>
          </a:p>
        </p:txBody>
      </p:sp>
      <p:sp>
        <p:nvSpPr>
          <p:cNvPr id="3083" name="Text Box 18"/>
          <p:cNvSpPr txBox="1">
            <a:spLocks noChangeArrowheads="1"/>
          </p:cNvSpPr>
          <p:nvPr/>
        </p:nvSpPr>
        <p:spPr bwMode="auto">
          <a:xfrm>
            <a:off x="2362200" y="5486400"/>
            <a:ext cx="191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24659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3657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KESEIMBANGAN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KEHARMONISAN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KOMPETISI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KEANEKARAGAMAN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BERKELANJUTAN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562600" y="2514600"/>
            <a:ext cx="26860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LINGKUNGAN ALAM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LINGKUNGAN BINAAN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LINGKUNGAN SOSIAL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810000" y="2514600"/>
            <a:ext cx="1752600" cy="1676400"/>
          </a:xfrm>
          <a:prstGeom prst="rightArrow">
            <a:avLst>
              <a:gd name="adj1" fmla="val 50000"/>
              <a:gd name="adj2" fmla="val 261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62400" y="3886200"/>
            <a:ext cx="108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BIOTIK</a:t>
            </a:r>
          </a:p>
          <a:p>
            <a:pPr eaLnBrk="1" hangingPunct="1"/>
            <a:r>
              <a:rPr lang="en-US"/>
              <a:t>ABIOTIK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86200" y="2133600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Physical</a:t>
            </a:r>
          </a:p>
          <a:p>
            <a:pPr eaLnBrk="1" hangingPunct="1"/>
            <a:r>
              <a:rPr lang="en-US"/>
              <a:t>Chemical</a:t>
            </a:r>
          </a:p>
        </p:txBody>
      </p:sp>
    </p:spTree>
    <p:extLst>
      <p:ext uri="{BB962C8B-B14F-4D97-AF65-F5344CB8AC3E}">
        <p14:creationId xmlns:p14="http://schemas.microsoft.com/office/powerpoint/2010/main" val="23684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smtClean="0"/>
              <a:t>PERTAMBAHAN PENDUDUK</a:t>
            </a:r>
          </a:p>
          <a:p>
            <a:pPr eaLnBrk="1" hangingPunct="1"/>
            <a:r>
              <a:rPr lang="en-US" smtClean="0"/>
              <a:t>KELAHIRAN</a:t>
            </a:r>
          </a:p>
          <a:p>
            <a:pPr eaLnBrk="1" hangingPunct="1"/>
            <a:r>
              <a:rPr lang="en-US" smtClean="0"/>
              <a:t>KEMATIAN</a:t>
            </a:r>
          </a:p>
          <a:p>
            <a:pPr eaLnBrk="1" hangingPunct="1"/>
            <a:r>
              <a:rPr lang="en-US" smtClean="0"/>
              <a:t>MIGRASI</a:t>
            </a:r>
          </a:p>
          <a:p>
            <a:pPr eaLnBrk="1" hangingPunct="1"/>
            <a:r>
              <a:rPr lang="en-US" smtClean="0"/>
              <a:t>KESEHATAN</a:t>
            </a:r>
          </a:p>
          <a:p>
            <a:pPr eaLnBrk="1" hangingPunct="1"/>
            <a:r>
              <a:rPr lang="en-US" smtClean="0"/>
              <a:t>MAKANAN</a:t>
            </a:r>
          </a:p>
          <a:p>
            <a:pPr eaLnBrk="1" hangingPunct="1"/>
            <a:r>
              <a:rPr lang="en-US" smtClean="0"/>
              <a:t>FEKUNDITAS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37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smtClean="0"/>
              <a:t>1950-2011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64" y="1600200"/>
            <a:ext cx="754327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1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Fertilitas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kelahiran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demografi</a:t>
            </a:r>
            <a:r>
              <a:rPr lang="en-US" sz="2400" dirty="0"/>
              <a:t> yang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yang </a:t>
            </a:r>
            <a:r>
              <a:rPr lang="en-US" sz="2400" dirty="0" err="1"/>
              <a:t>dilahirkan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(proses </a:t>
            </a:r>
            <a:r>
              <a:rPr lang="en-US" sz="2400" dirty="0" err="1"/>
              <a:t>reproduksi</a:t>
            </a:r>
            <a:r>
              <a:rPr lang="en-US" sz="2400" dirty="0"/>
              <a:t>). </a:t>
            </a:r>
          </a:p>
          <a:p>
            <a:pPr>
              <a:buFontTx/>
              <a:buChar char="-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reproduksi</a:t>
            </a:r>
            <a:r>
              <a:rPr lang="en-US" sz="2400" dirty="0"/>
              <a:t> yang </a:t>
            </a:r>
            <a:r>
              <a:rPr lang="en-US" sz="2400" dirty="0" err="1"/>
              <a:t>nyata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fekunditas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, </a:t>
            </a:r>
            <a:r>
              <a:rPr lang="en-US" sz="2400" dirty="0" err="1"/>
              <a:t>fekunditas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. </a:t>
            </a:r>
          </a:p>
          <a:p>
            <a:pPr>
              <a:buFontTx/>
              <a:buChar char="-"/>
            </a:pPr>
            <a:r>
              <a:rPr lang="en-US" sz="2400" dirty="0" err="1"/>
              <a:t>Natalitas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fertilitas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lingkupnya</a:t>
            </a:r>
            <a:r>
              <a:rPr lang="en-US" sz="2400" dirty="0"/>
              <a:t>. </a:t>
            </a:r>
          </a:p>
          <a:p>
            <a:pPr>
              <a:buFontTx/>
              <a:buChar char="-"/>
            </a:pPr>
            <a:r>
              <a:rPr lang="en-US" sz="2400" dirty="0" err="1"/>
              <a:t>Fertilitas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kelahiran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natalitas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kelahiran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reproduksi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Fertilitas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0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 err="1" smtClean="0"/>
              <a:t>Mortalitas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(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per </a:t>
            </a:r>
            <a:r>
              <a:rPr lang="en-US" dirty="0" err="1" smtClean="0"/>
              <a:t>dikali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per 1000 </a:t>
            </a:r>
            <a:r>
              <a:rPr lang="en-US" dirty="0" err="1" smtClean="0"/>
              <a:t>individu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, rata-rata </a:t>
            </a: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9.5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100.000 </a:t>
            </a:r>
            <a:r>
              <a:rPr lang="en-US" dirty="0" err="1" smtClean="0"/>
              <a:t>terdapat</a:t>
            </a:r>
            <a:r>
              <a:rPr lang="en-US" dirty="0" smtClean="0"/>
              <a:t> 950 </a:t>
            </a:r>
            <a:r>
              <a:rPr lang="en-US" dirty="0" err="1" smtClean="0"/>
              <a:t>kematian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Morbiditas"/>
              </a:rPr>
              <a:t>morbiditas</a:t>
            </a:r>
            <a:r>
              <a:rPr lang="en-US" dirty="0" smtClean="0"/>
              <a:t> yang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individual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Mortalitas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78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mortalitas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2" tooltip="Angola"/>
              </a:rPr>
              <a:t>Angola</a:t>
            </a:r>
            <a:r>
              <a:rPr lang="en-US" dirty="0" smtClean="0"/>
              <a:t> 192.50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hlinkClick r:id="rId3" tooltip="Afganistan"/>
              </a:rPr>
              <a:t>Afganistan</a:t>
            </a:r>
            <a:r>
              <a:rPr lang="en-US" dirty="0" smtClean="0"/>
              <a:t> 165.96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4" tooltip="Sierra Leone"/>
              </a:rPr>
              <a:t>Sierra Leone</a:t>
            </a:r>
            <a:r>
              <a:rPr lang="en-US" dirty="0" smtClean="0"/>
              <a:t> 145.24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hlinkClick r:id="rId5" tooltip="Mozambik"/>
              </a:rPr>
              <a:t>Mozambik</a:t>
            </a:r>
            <a:r>
              <a:rPr lang="en-US" dirty="0" smtClean="0"/>
              <a:t> 137.08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6" tooltip="Liberia"/>
              </a:rPr>
              <a:t>Liberia</a:t>
            </a:r>
            <a:r>
              <a:rPr lang="en-US" dirty="0" smtClean="0"/>
              <a:t> 295.00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7" tooltip="Niger"/>
              </a:rPr>
              <a:t>Niger</a:t>
            </a:r>
            <a:r>
              <a:rPr lang="en-US" dirty="0" smtClean="0"/>
              <a:t> 122.66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8" tooltip="Somalia"/>
              </a:rPr>
              <a:t>Somalia</a:t>
            </a:r>
            <a:r>
              <a:rPr lang="en-US" dirty="0" smtClean="0"/>
              <a:t> 118.52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9" tooltip="Mali"/>
              </a:rPr>
              <a:t>Mali</a:t>
            </a:r>
            <a:r>
              <a:rPr lang="en-US" dirty="0" smtClean="0"/>
              <a:t> 117.99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10" tooltip="Tajikistan"/>
              </a:rPr>
              <a:t>Tajikistan</a:t>
            </a:r>
            <a:r>
              <a:rPr lang="en-US" dirty="0" smtClean="0"/>
              <a:t> 112.10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hlinkClick r:id="rId11" tooltip="Guinea-Bissau"/>
              </a:rPr>
              <a:t>Guinea-Bissau</a:t>
            </a:r>
            <a:r>
              <a:rPr lang="en-US" dirty="0" smtClean="0"/>
              <a:t> 108.72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1102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EKOLOGI DAN ILMU LINGKUNGAN</vt:lpstr>
      <vt:lpstr>Masalah Kependudukan</vt:lpstr>
      <vt:lpstr>PowerPoint Presentation</vt:lpstr>
      <vt:lpstr>ENVIRONMENT</vt:lpstr>
      <vt:lpstr>POPULATION</vt:lpstr>
      <vt:lpstr>Populasi dunia 1950-2011</vt:lpstr>
      <vt:lpstr>Fertilitas</vt:lpstr>
      <vt:lpstr>Mortalitas</vt:lpstr>
      <vt:lpstr>Sepuluh negara dengan tingkat mortalitas terbesar adalah:</vt:lpstr>
      <vt:lpstr>Migrasi atau mobilitas penduduk adalah perpindahan penduduk dari suatu tempat ke tempat lain  : </vt:lpstr>
      <vt:lpstr>PowerPoint Presentation</vt:lpstr>
      <vt:lpstr>PowerPoint Presentation</vt:lpstr>
      <vt:lpstr>Fekunditas</vt:lpstr>
      <vt:lpstr>PowerPoint Presentation</vt:lpstr>
      <vt:lpstr>PowerPoint Presentation</vt:lpstr>
      <vt:lpstr>PowerPoint Presentation</vt:lpstr>
      <vt:lpstr>PowerPoint Presentation</vt:lpstr>
      <vt:lpstr>Kependudukan dan Lingkungan Hubungan yang komplek</vt:lpstr>
      <vt:lpstr>Implikasi lingkungan terhadap dinamika penduduk</vt:lpstr>
      <vt:lpstr>SPECIFIC POPULATION FACTORS </vt:lpstr>
      <vt:lpstr>FAKTOR-FAKTOR PENDORONG</vt:lpstr>
      <vt:lpstr>TWO SPECIFIC AREAS OF POPULATION-ENVIRONMENT INTERACTION </vt:lpstr>
      <vt:lpstr>Population Growth Impacts on the Environment</vt:lpstr>
      <vt:lpstr>THE THOERY OF POPULATION AND ENVIRONMENT LINKS</vt:lpstr>
      <vt:lpstr>SEKIAN  DAN  TERIMAKASIH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 DAN ILMU LINGKUNGAN</dc:title>
  <dc:creator>Toshiba-User</dc:creator>
  <cp:lastModifiedBy>Toshiba-User</cp:lastModifiedBy>
  <cp:revision>74</cp:revision>
  <dcterms:created xsi:type="dcterms:W3CDTF">2019-03-10T02:39:05Z</dcterms:created>
  <dcterms:modified xsi:type="dcterms:W3CDTF">2019-05-14T06:04:35Z</dcterms:modified>
</cp:coreProperties>
</file>