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60" r:id="rId13"/>
    <p:sldId id="272" r:id="rId14"/>
    <p:sldId id="273" r:id="rId15"/>
    <p:sldId id="274" r:id="rId16"/>
    <p:sldId id="276" r:id="rId17"/>
    <p:sldId id="275" r:id="rId18"/>
    <p:sldId id="261" r:id="rId19"/>
    <p:sldId id="277" r:id="rId20"/>
    <p:sldId id="278" r:id="rId21"/>
    <p:sldId id="279" r:id="rId22"/>
    <p:sldId id="262" r:id="rId23"/>
    <p:sldId id="263" r:id="rId24"/>
    <p:sldId id="264" r:id="rId2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7CB4B6-5DBF-48DB-8779-B1891B53AC4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E04B66-BA42-4139-B15C-4E5F6B6CF588}">
      <dgm:prSet phldrT="[Text]" custT="1"/>
      <dgm:spPr/>
      <dgm:t>
        <a:bodyPr/>
        <a:lstStyle/>
        <a:p>
          <a:r>
            <a:rPr lang="en-US" sz="2200" dirty="0" err="1" smtClean="0"/>
            <a:t>Baik</a:t>
          </a:r>
          <a:r>
            <a:rPr lang="en-US" sz="2200" dirty="0" smtClean="0"/>
            <a:t>  </a:t>
          </a:r>
          <a:r>
            <a:rPr lang="en-US" sz="2200" dirty="0" err="1" smtClean="0"/>
            <a:t>gambar</a:t>
          </a:r>
          <a:r>
            <a:rPr lang="en-US" sz="2200" dirty="0" smtClean="0"/>
            <a:t> </a:t>
          </a:r>
          <a:r>
            <a:rPr lang="en-US" sz="2200" dirty="0" err="1" smtClean="0"/>
            <a:t>rencana</a:t>
          </a:r>
          <a:r>
            <a:rPr lang="en-US" sz="2200" dirty="0" smtClean="0"/>
            <a:t> </a:t>
          </a:r>
          <a:r>
            <a:rPr lang="en-US" sz="2200" dirty="0" err="1" smtClean="0"/>
            <a:t>maupun</a:t>
          </a:r>
          <a:r>
            <a:rPr lang="en-US" sz="2200" dirty="0" smtClean="0"/>
            <a:t>  </a:t>
          </a:r>
          <a:r>
            <a:rPr lang="en-US" sz="2200" dirty="0" err="1" smtClean="0"/>
            <a:t>peta</a:t>
          </a:r>
          <a:r>
            <a:rPr lang="en-US" sz="2200" dirty="0" smtClean="0"/>
            <a:t>  </a:t>
          </a:r>
          <a:r>
            <a:rPr lang="en-US" sz="2200" dirty="0" err="1" smtClean="0"/>
            <a:t>merupakan</a:t>
          </a:r>
          <a:r>
            <a:rPr lang="en-US" sz="2200" dirty="0" smtClean="0"/>
            <a:t> </a:t>
          </a:r>
          <a:r>
            <a:rPr lang="en-US" sz="2200" dirty="0" err="1" smtClean="0"/>
            <a:t>representasi</a:t>
          </a:r>
          <a:r>
            <a:rPr lang="en-US" sz="2200" dirty="0" smtClean="0"/>
            <a:t>  </a:t>
          </a:r>
          <a:r>
            <a:rPr lang="en-US" sz="2200" dirty="0" err="1" smtClean="0"/>
            <a:t>grafis</a:t>
          </a:r>
          <a:r>
            <a:rPr lang="en-US" sz="2200" dirty="0" smtClean="0"/>
            <a:t> </a:t>
          </a:r>
          <a:r>
            <a:rPr lang="en-US" sz="2200" dirty="0" err="1" smtClean="0"/>
            <a:t>dari</a:t>
          </a:r>
          <a:r>
            <a:rPr lang="en-US" sz="2200" dirty="0" smtClean="0"/>
            <a:t> </a:t>
          </a:r>
          <a:r>
            <a:rPr lang="en-US" sz="2200" dirty="0" err="1" smtClean="0"/>
            <a:t>bidang</a:t>
          </a:r>
          <a:r>
            <a:rPr lang="en-US" sz="2200" dirty="0" smtClean="0"/>
            <a:t> </a:t>
          </a:r>
          <a:r>
            <a:rPr lang="en-US" sz="2200" dirty="0" err="1" smtClean="0"/>
            <a:t>horisontal</a:t>
          </a:r>
          <a:r>
            <a:rPr lang="en-US" sz="2200" dirty="0" smtClean="0"/>
            <a:t> yang </a:t>
          </a:r>
          <a:r>
            <a:rPr lang="en-US" sz="2200" dirty="0" err="1" smtClean="0"/>
            <a:t>di</a:t>
          </a:r>
          <a:r>
            <a:rPr lang="en-US" sz="2200" dirty="0" smtClean="0"/>
            <a:t> </a:t>
          </a:r>
          <a:r>
            <a:rPr lang="en-US" sz="2800" b="1" dirty="0" err="1" smtClean="0"/>
            <a:t>skala</a:t>
          </a:r>
          <a:r>
            <a:rPr lang="en-US" sz="2200" dirty="0" err="1" smtClean="0"/>
            <a:t>kan</a:t>
          </a:r>
          <a:r>
            <a:rPr lang="en-US" sz="2200" dirty="0" smtClean="0"/>
            <a:t>. </a:t>
          </a:r>
          <a:endParaRPr lang="en-US" sz="2200" dirty="0"/>
        </a:p>
      </dgm:t>
    </dgm:pt>
    <dgm:pt modelId="{FBCF4F9B-F644-4966-8ACD-A38E3C32CC04}" type="parTrans" cxnId="{C00B05E3-5E95-420F-AD76-418C6C3B19AA}">
      <dgm:prSet/>
      <dgm:spPr/>
      <dgm:t>
        <a:bodyPr/>
        <a:lstStyle/>
        <a:p>
          <a:endParaRPr lang="en-US"/>
        </a:p>
      </dgm:t>
    </dgm:pt>
    <dgm:pt modelId="{62781C33-63AF-4295-ACE1-1C33D209AA3D}" type="sibTrans" cxnId="{C00B05E3-5E95-420F-AD76-418C6C3B19AA}">
      <dgm:prSet/>
      <dgm:spPr/>
      <dgm:t>
        <a:bodyPr/>
        <a:lstStyle/>
        <a:p>
          <a:endParaRPr lang="en-US"/>
        </a:p>
      </dgm:t>
    </dgm:pt>
    <dgm:pt modelId="{AAC67294-15E0-437F-A469-742DCD5D7A1C}">
      <dgm:prSet phldrT="[Text]"/>
      <dgm:spPr/>
      <dgm:t>
        <a:bodyPr/>
        <a:lstStyle/>
        <a:p>
          <a:endParaRPr lang="en-US" dirty="0"/>
        </a:p>
      </dgm:t>
    </dgm:pt>
    <dgm:pt modelId="{C3E8EB9E-3F41-477A-BAA8-CF83C4C40F8D}" type="parTrans" cxnId="{A0D4DB88-62A0-4428-8568-09F63A7DD79B}">
      <dgm:prSet/>
      <dgm:spPr/>
      <dgm:t>
        <a:bodyPr/>
        <a:lstStyle/>
        <a:p>
          <a:endParaRPr lang="en-US"/>
        </a:p>
      </dgm:t>
    </dgm:pt>
    <dgm:pt modelId="{CF59E609-FDB8-4303-AD98-9733B2C5CCFD}" type="sibTrans" cxnId="{A0D4DB88-62A0-4428-8568-09F63A7DD79B}">
      <dgm:prSet/>
      <dgm:spPr/>
      <dgm:t>
        <a:bodyPr/>
        <a:lstStyle/>
        <a:p>
          <a:endParaRPr lang="en-US"/>
        </a:p>
      </dgm:t>
    </dgm:pt>
    <dgm:pt modelId="{34610FE7-FE2A-4667-984B-5FEBB66CAAAD}" type="pres">
      <dgm:prSet presAssocID="{587CB4B6-5DBF-48DB-8779-B1891B53AC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96215A-840F-4519-8D05-7CCAAF23507C}" type="pres">
      <dgm:prSet presAssocID="{36E04B66-BA42-4139-B15C-4E5F6B6CF58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DBC3E0-3718-4D7A-AD1A-86C10A8A23C9}" type="pres">
      <dgm:prSet presAssocID="{36E04B66-BA42-4139-B15C-4E5F6B6CF58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D4DB88-62A0-4428-8568-09F63A7DD79B}" srcId="{36E04B66-BA42-4139-B15C-4E5F6B6CF588}" destId="{AAC67294-15E0-437F-A469-742DCD5D7A1C}" srcOrd="0" destOrd="0" parTransId="{C3E8EB9E-3F41-477A-BAA8-CF83C4C40F8D}" sibTransId="{CF59E609-FDB8-4303-AD98-9733B2C5CCFD}"/>
    <dgm:cxn modelId="{8D5F52F6-43CF-4800-953E-246E99CE8213}" type="presOf" srcId="{36E04B66-BA42-4139-B15C-4E5F6B6CF588}" destId="{DA96215A-840F-4519-8D05-7CCAAF23507C}" srcOrd="0" destOrd="0" presId="urn:microsoft.com/office/officeart/2005/8/layout/vList2"/>
    <dgm:cxn modelId="{4CB42E06-86FC-4391-A2FA-0A7F6E9A2CE5}" type="presOf" srcId="{587CB4B6-5DBF-48DB-8779-B1891B53AC4E}" destId="{34610FE7-FE2A-4667-984B-5FEBB66CAAAD}" srcOrd="0" destOrd="0" presId="urn:microsoft.com/office/officeart/2005/8/layout/vList2"/>
    <dgm:cxn modelId="{95A7BC41-558D-4131-B664-B58BD0392935}" type="presOf" srcId="{AAC67294-15E0-437F-A469-742DCD5D7A1C}" destId="{D7DBC3E0-3718-4D7A-AD1A-86C10A8A23C9}" srcOrd="0" destOrd="0" presId="urn:microsoft.com/office/officeart/2005/8/layout/vList2"/>
    <dgm:cxn modelId="{C00B05E3-5E95-420F-AD76-418C6C3B19AA}" srcId="{587CB4B6-5DBF-48DB-8779-B1891B53AC4E}" destId="{36E04B66-BA42-4139-B15C-4E5F6B6CF588}" srcOrd="0" destOrd="0" parTransId="{FBCF4F9B-F644-4966-8ACD-A38E3C32CC04}" sibTransId="{62781C33-63AF-4295-ACE1-1C33D209AA3D}"/>
    <dgm:cxn modelId="{BD0A944C-EBB9-4CAB-8EB3-CDDA1706605A}" type="presParOf" srcId="{34610FE7-FE2A-4667-984B-5FEBB66CAAAD}" destId="{DA96215A-840F-4519-8D05-7CCAAF23507C}" srcOrd="0" destOrd="0" presId="urn:microsoft.com/office/officeart/2005/8/layout/vList2"/>
    <dgm:cxn modelId="{9C3B24A0-E0EE-4448-8ECC-DD07D10022D9}" type="presParOf" srcId="{34610FE7-FE2A-4667-984B-5FEBB66CAAAD}" destId="{D7DBC3E0-3718-4D7A-AD1A-86C10A8A23C9}" srcOrd="1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2308-B4F2-4A6A-A4E5-4F82A4A247D1}" type="datetimeFigureOut">
              <a:rPr lang="id-ID" smtClean="0"/>
              <a:pPr/>
              <a:t>01/03/2019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7152F-377C-4C0F-8B3B-71DB6C4956B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2308-B4F2-4A6A-A4E5-4F82A4A247D1}" type="datetimeFigureOut">
              <a:rPr lang="id-ID" smtClean="0"/>
              <a:pPr/>
              <a:t>01/03/2019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7152F-377C-4C0F-8B3B-71DB6C4956B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2308-B4F2-4A6A-A4E5-4F82A4A247D1}" type="datetimeFigureOut">
              <a:rPr lang="id-ID" smtClean="0"/>
              <a:pPr/>
              <a:t>01/03/2019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7152F-377C-4C0F-8B3B-71DB6C4956B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2308-B4F2-4A6A-A4E5-4F82A4A247D1}" type="datetimeFigureOut">
              <a:rPr lang="id-ID" smtClean="0"/>
              <a:pPr/>
              <a:t>01/03/2019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7152F-377C-4C0F-8B3B-71DB6C4956B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2308-B4F2-4A6A-A4E5-4F82A4A247D1}" type="datetimeFigureOut">
              <a:rPr lang="id-ID" smtClean="0"/>
              <a:pPr/>
              <a:t>01/03/2019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7152F-377C-4C0F-8B3B-71DB6C4956B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2308-B4F2-4A6A-A4E5-4F82A4A247D1}" type="datetimeFigureOut">
              <a:rPr lang="id-ID" smtClean="0"/>
              <a:pPr/>
              <a:t>01/03/2019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7152F-377C-4C0F-8B3B-71DB6C4956B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2308-B4F2-4A6A-A4E5-4F82A4A247D1}" type="datetimeFigureOut">
              <a:rPr lang="id-ID" smtClean="0"/>
              <a:pPr/>
              <a:t>01/03/2019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7152F-377C-4C0F-8B3B-71DB6C4956B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2308-B4F2-4A6A-A4E5-4F82A4A247D1}" type="datetimeFigureOut">
              <a:rPr lang="id-ID" smtClean="0"/>
              <a:pPr/>
              <a:t>01/03/2019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7152F-377C-4C0F-8B3B-71DB6C4956B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2308-B4F2-4A6A-A4E5-4F82A4A247D1}" type="datetimeFigureOut">
              <a:rPr lang="id-ID" smtClean="0"/>
              <a:pPr/>
              <a:t>01/03/2019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7152F-377C-4C0F-8B3B-71DB6C4956B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2308-B4F2-4A6A-A4E5-4F82A4A247D1}" type="datetimeFigureOut">
              <a:rPr lang="id-ID" smtClean="0"/>
              <a:pPr/>
              <a:t>01/03/2019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7152F-377C-4C0F-8B3B-71DB6C4956B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2308-B4F2-4A6A-A4E5-4F82A4A247D1}" type="datetimeFigureOut">
              <a:rPr lang="id-ID" smtClean="0"/>
              <a:pPr/>
              <a:t>01/03/2019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7152F-377C-4C0F-8B3B-71DB6C4956B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52308-B4F2-4A6A-A4E5-4F82A4A247D1}" type="datetimeFigureOut">
              <a:rPr lang="id-ID" smtClean="0"/>
              <a:pPr/>
              <a:t>01/03/2019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7152F-377C-4C0F-8B3B-71DB6C4956B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SURVEI PENGUKURAN DAN PEMETAAN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Elipsoid </a:t>
            </a:r>
            <a:r>
              <a:rPr lang="id-ID" dirty="0" smtClean="0"/>
              <a:t>merupakan bidang lengkung, tidak merupakan bidang datar seperti halnya </a:t>
            </a:r>
            <a:r>
              <a:rPr lang="id-ID" dirty="0" smtClean="0"/>
              <a:t>peta, dan </a:t>
            </a:r>
            <a:r>
              <a:rPr lang="id-ID" dirty="0" smtClean="0"/>
              <a:t>tidak juga merupakan bidang yang dapat didatarkan.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Karena elipsoid  merupakan bidang lengkung maka perlu pemindahan dari bidang elipsoid ke bidang peta yang disebut dengan </a:t>
            </a:r>
            <a:r>
              <a:rPr lang="id-ID" b="1" dirty="0" smtClean="0"/>
              <a:t>proyeksi peta.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v-SE" dirty="0" smtClean="0"/>
              <a:t>Dalam sistem elipsoid, letak suatu titik pada permukaan elipsoid dinyatakan </a:t>
            </a:r>
            <a:r>
              <a:rPr lang="sv-SE" dirty="0" smtClean="0"/>
              <a:t>dengan</a:t>
            </a:r>
            <a:r>
              <a:rPr lang="id-ID" dirty="0" smtClean="0"/>
              <a:t> 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	koordinat </a:t>
            </a:r>
            <a:r>
              <a:rPr lang="id-ID" dirty="0" smtClean="0"/>
              <a:t>geodetik (B=bujur, L=lintang),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Sedang </a:t>
            </a:r>
            <a:r>
              <a:rPr lang="id-ID" dirty="0" smtClean="0"/>
              <a:t>pada bidang proyeksi (peta) dinyatakan </a:t>
            </a:r>
            <a:r>
              <a:rPr lang="id-ID" dirty="0" smtClean="0"/>
              <a:t>dengan koordinat </a:t>
            </a:r>
            <a:r>
              <a:rPr lang="id-ID" dirty="0" smtClean="0"/>
              <a:t>kartesian (x,y).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Dalam </a:t>
            </a:r>
            <a:r>
              <a:rPr lang="id-ID" dirty="0" smtClean="0"/>
              <a:t>hal ini terdapat hubungan :</a:t>
            </a:r>
          </a:p>
          <a:p>
            <a:pPr>
              <a:buNone/>
            </a:pPr>
            <a:r>
              <a:rPr lang="id-ID" dirty="0" smtClean="0"/>
              <a:t>		x </a:t>
            </a:r>
            <a:r>
              <a:rPr lang="id-ID" dirty="0" smtClean="0"/>
              <a:t>= f (B,L)</a:t>
            </a:r>
          </a:p>
          <a:p>
            <a:pPr>
              <a:buNone/>
            </a:pPr>
            <a:r>
              <a:rPr lang="id-ID" dirty="0" smtClean="0"/>
              <a:t>		</a:t>
            </a:r>
            <a:r>
              <a:rPr lang="es-ES" dirty="0" smtClean="0"/>
              <a:t>y </a:t>
            </a:r>
            <a:r>
              <a:rPr lang="es-ES" dirty="0" smtClean="0"/>
              <a:t>= f (</a:t>
            </a:r>
            <a:r>
              <a:rPr lang="es-ES" dirty="0" err="1" smtClean="0"/>
              <a:t>x,y</a:t>
            </a:r>
            <a:r>
              <a:rPr lang="es-ES" dirty="0" smtClean="0"/>
              <a:t>) </a:t>
            </a:r>
            <a:r>
              <a:rPr lang="es-ES" dirty="0" err="1" smtClean="0"/>
              <a:t>disebut</a:t>
            </a:r>
            <a:r>
              <a:rPr lang="es-ES" dirty="0" smtClean="0"/>
              <a:t> </a:t>
            </a:r>
            <a:r>
              <a:rPr lang="es-ES" dirty="0" err="1" smtClean="0"/>
              <a:t>rumus</a:t>
            </a:r>
            <a:r>
              <a:rPr lang="es-ES" dirty="0" smtClean="0"/>
              <a:t> </a:t>
            </a:r>
            <a:r>
              <a:rPr lang="es-ES" dirty="0" err="1" smtClean="0"/>
              <a:t>proyeksi</a:t>
            </a:r>
            <a:r>
              <a:rPr lang="es-ES" dirty="0" smtClean="0"/>
              <a:t>.</a:t>
            </a:r>
          </a:p>
          <a:p>
            <a:pPr>
              <a:buNone/>
            </a:pPr>
            <a:r>
              <a:rPr lang="id-ID" dirty="0" smtClean="0"/>
              <a:t>		B </a:t>
            </a:r>
            <a:r>
              <a:rPr lang="id-ID" dirty="0" smtClean="0"/>
              <a:t>= f (x,y)</a:t>
            </a:r>
          </a:p>
          <a:p>
            <a:pPr>
              <a:buNone/>
            </a:pPr>
            <a:r>
              <a:rPr lang="id-ID" dirty="0" smtClean="0"/>
              <a:t>		L </a:t>
            </a:r>
            <a:r>
              <a:rPr lang="id-ID" dirty="0" smtClean="0"/>
              <a:t>= f (x,y) disebut rumus invers proyeksi.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Ellipsoid Model Matematika Bumi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Karena bentuk matematik bumi berupa ellips maka perlu ditentukan besaran dimensi bumi.</a:t>
            </a:r>
          </a:p>
          <a:p>
            <a:pPr>
              <a:buNone/>
            </a:pPr>
            <a:r>
              <a:rPr lang="id-ID" dirty="0" smtClean="0"/>
              <a:t>Berdasarkan kesepakatan pada sidang IUGG ke-15 di Moscow secara aklamasi ditetapkan besaran dimensi bumi yang berupa elipsoid referensi yang dinamakan </a:t>
            </a:r>
            <a:r>
              <a:rPr lang="id-ID" i="1" dirty="0" smtClean="0"/>
              <a:t>Geodetic Reference System 1967 (GRS-67)</a:t>
            </a:r>
          </a:p>
          <a:p>
            <a:pPr>
              <a:buNone/>
            </a:pPr>
            <a:endParaRPr lang="id-ID" i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Parameter </a:t>
            </a:r>
            <a:r>
              <a:rPr lang="id-ID" dirty="0" smtClean="0"/>
              <a:t>dari </a:t>
            </a:r>
            <a:r>
              <a:rPr lang="id-ID" dirty="0" smtClean="0"/>
              <a:t>elipsoid referensi GRS-67 </a:t>
            </a:r>
            <a:r>
              <a:rPr lang="id-ID" dirty="0" smtClean="0"/>
              <a:t>:</a:t>
            </a:r>
          </a:p>
          <a:p>
            <a:pPr>
              <a:buNone/>
            </a:pPr>
            <a:endParaRPr lang="id-ID" dirty="0" smtClean="0"/>
          </a:p>
          <a:p>
            <a:r>
              <a:rPr lang="id-ID" sz="2400" dirty="0" smtClean="0"/>
              <a:t>radius ekuator / setengah sumbu panjang (a) = 6.378.160 m</a:t>
            </a:r>
          </a:p>
          <a:p>
            <a:r>
              <a:rPr lang="id-ID" sz="2400" dirty="0" smtClean="0"/>
              <a:t>konstanta </a:t>
            </a:r>
            <a:r>
              <a:rPr lang="id-ID" sz="2400" dirty="0" smtClean="0"/>
              <a:t>gravitasi geosentrik dari bumi </a:t>
            </a:r>
            <a:r>
              <a:rPr lang="id-ID" sz="2400" dirty="0" smtClean="0"/>
              <a:t>	termasuk atmosfer </a:t>
            </a:r>
            <a:r>
              <a:rPr lang="id-ID" sz="2400" dirty="0" smtClean="0"/>
              <a:t>(GM) = 398.603 x 109 m3 </a:t>
            </a:r>
            <a:r>
              <a:rPr lang="id-ID" sz="2400" dirty="0" smtClean="0"/>
              <a:t>s-2</a:t>
            </a:r>
            <a:endParaRPr lang="id-ID" sz="2400" dirty="0" smtClean="0"/>
          </a:p>
          <a:p>
            <a:r>
              <a:rPr lang="id-ID" sz="2400" dirty="0" smtClean="0"/>
              <a:t>faktor </a:t>
            </a:r>
            <a:r>
              <a:rPr lang="id-ID" sz="2400" dirty="0" smtClean="0"/>
              <a:t>bentuk dinamis dari bumi (J2) = 10.827 </a:t>
            </a:r>
            <a:r>
              <a:rPr lang="id-ID" sz="2400" dirty="0" smtClean="0"/>
              <a:t>x 10-7 </a:t>
            </a:r>
            <a:endParaRPr lang="id-ID" sz="2400" dirty="0" smtClean="0"/>
          </a:p>
          <a:p>
            <a:r>
              <a:rPr lang="id-ID" sz="2400" dirty="0" smtClean="0"/>
              <a:t> penggepengan </a:t>
            </a:r>
            <a:r>
              <a:rPr lang="id-ID" sz="2400" dirty="0" smtClean="0"/>
              <a:t>elipsoid </a:t>
            </a:r>
            <a:r>
              <a:rPr lang="id-ID" sz="2400" dirty="0" smtClean="0"/>
              <a:t>sebesar 1/298,247167427</a:t>
            </a:r>
            <a:r>
              <a:rPr lang="id-ID" sz="2400" dirty="0" smtClean="0"/>
              <a:t>.</a:t>
            </a:r>
            <a:endParaRPr lang="id-ID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nn-NO" dirty="0" smtClean="0"/>
              <a:t>Dalam Sidang IUGG di Australia (1979) diusulkan elipsoid referensi yang baru </a:t>
            </a:r>
            <a:r>
              <a:rPr lang="nn-NO" dirty="0" smtClean="0"/>
              <a:t>sebagai</a:t>
            </a:r>
            <a:r>
              <a:rPr lang="id-ID" dirty="0" smtClean="0"/>
              <a:t> pengganti </a:t>
            </a:r>
            <a:r>
              <a:rPr lang="id-ID" dirty="0" smtClean="0"/>
              <a:t>GRS-67. Dimensi elipsoid yang baru tersebut ditetapkan dari hasil </a:t>
            </a:r>
            <a:r>
              <a:rPr lang="id-ID" dirty="0" smtClean="0"/>
              <a:t>hitungan menggunakan </a:t>
            </a:r>
            <a:r>
              <a:rPr lang="id-ID" dirty="0" smtClean="0"/>
              <a:t>data </a:t>
            </a:r>
            <a:r>
              <a:rPr lang="id-ID" b="1" dirty="0" smtClean="0"/>
              <a:t>gravity terestris dan satelit.</a:t>
            </a:r>
            <a:r>
              <a:rPr lang="id-ID" dirty="0" smtClean="0"/>
              <a:t> </a:t>
            </a:r>
            <a:endParaRPr lang="id-ID" dirty="0" smtClean="0"/>
          </a:p>
          <a:p>
            <a:r>
              <a:rPr lang="id-ID" dirty="0" smtClean="0"/>
              <a:t>Elipsoid </a:t>
            </a:r>
            <a:r>
              <a:rPr lang="id-ID" dirty="0" smtClean="0"/>
              <a:t>referensi ini dinamakan </a:t>
            </a:r>
            <a:r>
              <a:rPr lang="id-ID" i="1" dirty="0" smtClean="0"/>
              <a:t>Geodetic Reference </a:t>
            </a:r>
            <a:r>
              <a:rPr lang="id-ID" i="1" dirty="0" smtClean="0"/>
              <a:t>System 1980 (GRS-80).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10000"/>
          </a:bodyPr>
          <a:lstStyle/>
          <a:p>
            <a:r>
              <a:rPr lang="id-ID" i="1" dirty="0" smtClean="0"/>
              <a:t>Dengan mengadopsi GRS-80, </a:t>
            </a:r>
            <a:r>
              <a:rPr lang="id-ID" i="1" dirty="0" smtClean="0"/>
              <a:t>The U.S. Defense Mapping Agency </a:t>
            </a:r>
            <a:r>
              <a:rPr lang="id-ID" i="1" dirty="0" smtClean="0"/>
              <a:t>menjadikan referensi bagi </a:t>
            </a:r>
            <a:r>
              <a:rPr lang="id-ID" dirty="0" smtClean="0"/>
              <a:t>penentuan </a:t>
            </a:r>
            <a:r>
              <a:rPr lang="id-ID" dirty="0" smtClean="0"/>
              <a:t>orbit dan posisi dengan menggunakan satelit GPS. </a:t>
            </a:r>
            <a:endParaRPr lang="id-ID" dirty="0" smtClean="0"/>
          </a:p>
          <a:p>
            <a:r>
              <a:rPr lang="id-ID" dirty="0" smtClean="0"/>
              <a:t>Selanjutnya </a:t>
            </a:r>
            <a:r>
              <a:rPr lang="id-ID" dirty="0" smtClean="0"/>
              <a:t>hasil adopsi </a:t>
            </a:r>
            <a:r>
              <a:rPr lang="id-ID" dirty="0" smtClean="0"/>
              <a:t>ini dinamakan </a:t>
            </a:r>
            <a:r>
              <a:rPr lang="id-ID" i="1" dirty="0" smtClean="0"/>
              <a:t>World Geodetic System 1984 (WGS-84). </a:t>
            </a:r>
            <a:endParaRPr lang="id-ID" i="1" dirty="0" smtClean="0"/>
          </a:p>
          <a:p>
            <a:r>
              <a:rPr lang="id-ID" i="1" dirty="0" smtClean="0"/>
              <a:t>WGS-84 </a:t>
            </a:r>
            <a:r>
              <a:rPr lang="id-ID" i="1" dirty="0" smtClean="0"/>
              <a:t>merupakan </a:t>
            </a:r>
            <a:r>
              <a:rPr lang="id-ID" i="1" dirty="0" smtClean="0"/>
              <a:t>bidang/model </a:t>
            </a:r>
            <a:r>
              <a:rPr lang="sv-SE" dirty="0" smtClean="0"/>
              <a:t>matematik </a:t>
            </a:r>
            <a:r>
              <a:rPr lang="sv-SE" dirty="0" smtClean="0"/>
              <a:t>yang saat ini dianggap paling mendekati besar dan bentuk bumi. </a:t>
            </a:r>
            <a:endParaRPr lang="id-ID" dirty="0" smtClean="0"/>
          </a:p>
          <a:p>
            <a:r>
              <a:rPr lang="sv-SE" dirty="0" smtClean="0"/>
              <a:t>Elipsoid </a:t>
            </a:r>
            <a:r>
              <a:rPr lang="sv-SE" dirty="0" smtClean="0"/>
              <a:t>ini </a:t>
            </a:r>
            <a:r>
              <a:rPr lang="sv-SE" dirty="0" smtClean="0"/>
              <a:t>dipakai</a:t>
            </a:r>
            <a:r>
              <a:rPr lang="id-ID" dirty="0" smtClean="0"/>
              <a:t> </a:t>
            </a:r>
            <a:r>
              <a:rPr lang="it-IT" dirty="0" smtClean="0"/>
              <a:t>sebagai </a:t>
            </a:r>
            <a:r>
              <a:rPr lang="it-IT" dirty="0" smtClean="0"/>
              <a:t>bidang referensi pemetaan nasional di Indonesia</a:t>
            </a: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Parameter </a:t>
            </a:r>
            <a:r>
              <a:rPr lang="id-ID" dirty="0" smtClean="0"/>
              <a:t>dari </a:t>
            </a:r>
            <a:r>
              <a:rPr lang="id-ID" dirty="0" smtClean="0"/>
              <a:t>elipsoid referensi </a:t>
            </a:r>
            <a:r>
              <a:rPr lang="id-ID" dirty="0" smtClean="0"/>
              <a:t>WGS-84 :</a:t>
            </a:r>
          </a:p>
          <a:p>
            <a:pPr>
              <a:buNone/>
            </a:pPr>
            <a:endParaRPr lang="id-ID" dirty="0" smtClean="0"/>
          </a:p>
          <a:p>
            <a:r>
              <a:rPr lang="id-ID" sz="2400" dirty="0" smtClean="0"/>
              <a:t>radius ekuator / setengah sumbu panjang (a) = 6.378.137 m</a:t>
            </a:r>
          </a:p>
          <a:p>
            <a:r>
              <a:rPr lang="id-ID" sz="2400" dirty="0" smtClean="0"/>
              <a:t>konstanta </a:t>
            </a:r>
            <a:r>
              <a:rPr lang="id-ID" sz="2400" dirty="0" smtClean="0"/>
              <a:t>gravitasi geosentrik dari bumi </a:t>
            </a:r>
            <a:r>
              <a:rPr lang="id-ID" sz="2400" dirty="0" smtClean="0"/>
              <a:t>	termasuk atmosfer </a:t>
            </a:r>
            <a:r>
              <a:rPr lang="id-ID" sz="2400" dirty="0" smtClean="0"/>
              <a:t>(</a:t>
            </a:r>
            <a:r>
              <a:rPr lang="id-ID" sz="2400" dirty="0" smtClean="0"/>
              <a:t>G) </a:t>
            </a:r>
            <a:r>
              <a:rPr lang="id-ID" sz="2400" dirty="0" smtClean="0"/>
              <a:t>= </a:t>
            </a:r>
            <a:r>
              <a:rPr lang="id-ID" sz="2400" dirty="0" smtClean="0"/>
              <a:t>3 986 005 </a:t>
            </a:r>
            <a:r>
              <a:rPr lang="id-ID" sz="2400" dirty="0" smtClean="0"/>
              <a:t>x </a:t>
            </a:r>
            <a:r>
              <a:rPr lang="id-ID" sz="2400" dirty="0" smtClean="0"/>
              <a:t>10 -8z </a:t>
            </a:r>
            <a:r>
              <a:rPr lang="id-ID" sz="2400" dirty="0" smtClean="0"/>
              <a:t>m3 </a:t>
            </a:r>
            <a:r>
              <a:rPr lang="id-ID" sz="2400" dirty="0" smtClean="0"/>
              <a:t>s-2</a:t>
            </a:r>
            <a:endParaRPr lang="id-ID" sz="2400" dirty="0" smtClean="0"/>
          </a:p>
          <a:p>
            <a:r>
              <a:rPr lang="id-ID" sz="2400" dirty="0" smtClean="0"/>
              <a:t>Kecepatan angular bumi  </a:t>
            </a:r>
            <a:r>
              <a:rPr lang="az-Cyrl-AZ" sz="2400" dirty="0" smtClean="0"/>
              <a:t>Ѡ</a:t>
            </a:r>
            <a:r>
              <a:rPr lang="id-ID" sz="2400" dirty="0" smtClean="0"/>
              <a:t>= 7 292 115 x 10-11 rad/s</a:t>
            </a:r>
            <a:endParaRPr lang="id-ID" sz="2400" dirty="0" smtClean="0"/>
          </a:p>
          <a:p>
            <a:r>
              <a:rPr lang="id-ID" sz="2400" dirty="0" smtClean="0"/>
              <a:t> penggepengan </a:t>
            </a:r>
            <a:r>
              <a:rPr lang="id-ID" sz="2400" dirty="0" smtClean="0"/>
              <a:t>elipsoid </a:t>
            </a:r>
            <a:r>
              <a:rPr lang="id-ID" sz="2400" dirty="0" smtClean="0"/>
              <a:t>sebesar  f= 1/298,257223573.</a:t>
            </a:r>
            <a:endParaRPr lang="id-ID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r>
              <a:rPr lang="id-ID" dirty="0" smtClean="0"/>
              <a:t>WGS-84 merupakan salah satu datum (acuan) bagi orbit satelit, sehingga oleh </a:t>
            </a:r>
            <a:r>
              <a:rPr lang="id-ID" i="1" dirty="0" smtClean="0"/>
              <a:t>U.S. </a:t>
            </a:r>
            <a:r>
              <a:rPr lang="id-ID" i="1" dirty="0" smtClean="0"/>
              <a:t>Defense Mapping </a:t>
            </a:r>
            <a:r>
              <a:rPr lang="id-ID" i="1" dirty="0" smtClean="0"/>
              <a:t>Agency dinyatakan sebagai model referensi geodetik global</a:t>
            </a:r>
            <a:r>
              <a:rPr lang="id-ID" i="1" dirty="0" smtClean="0"/>
              <a:t>.</a:t>
            </a:r>
          </a:p>
          <a:p>
            <a:r>
              <a:rPr lang="id-ID" i="1" dirty="0" smtClean="0"/>
              <a:t>Perwujudan </a:t>
            </a:r>
            <a:r>
              <a:rPr lang="id-ID" i="1" dirty="0" smtClean="0"/>
              <a:t>dari </a:t>
            </a:r>
            <a:r>
              <a:rPr lang="id-ID" i="1" dirty="0" smtClean="0"/>
              <a:t>bidang </a:t>
            </a:r>
            <a:r>
              <a:rPr lang="id-ID" dirty="0" smtClean="0"/>
              <a:t>referensi </a:t>
            </a:r>
            <a:r>
              <a:rPr lang="id-ID" dirty="0" smtClean="0"/>
              <a:t>WGS-84 tersebut adalah koordinat lebih dari 1500 buah titik stasiun geodetik </a:t>
            </a:r>
            <a:r>
              <a:rPr lang="id-ID" dirty="0" smtClean="0"/>
              <a:t>yang menyebar </a:t>
            </a:r>
            <a:r>
              <a:rPr lang="id-ID" dirty="0" smtClean="0"/>
              <a:t>di permukaan bumi, atau yang sering disebut </a:t>
            </a:r>
            <a:r>
              <a:rPr lang="id-ID" i="1" dirty="0" smtClean="0"/>
              <a:t>International Terrestrial </a:t>
            </a:r>
            <a:r>
              <a:rPr lang="id-ID" i="1" dirty="0" smtClean="0"/>
              <a:t>Reference Frame </a:t>
            </a:r>
            <a:r>
              <a:rPr lang="id-ID" i="1" dirty="0" smtClean="0"/>
              <a:t>(ITRF).</a:t>
            </a: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Dimensi Ellipsoid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Dalam arti geometris, besar dan bentuk elipsoid ditentukan oleh 2 parameter, yaitu </a:t>
            </a:r>
            <a:r>
              <a:rPr lang="id-ID" dirty="0" smtClean="0"/>
              <a:t>radius ekuator </a:t>
            </a:r>
            <a:r>
              <a:rPr lang="id-ID" dirty="0" smtClean="0"/>
              <a:t>atau setengah sumbu panjang elipsoid (a) dan penggepengan/pemepatan atau </a:t>
            </a:r>
            <a:r>
              <a:rPr lang="id-ID" i="1" dirty="0" smtClean="0"/>
              <a:t>flattening</a:t>
            </a:r>
            <a:r>
              <a:rPr lang="id-ID" dirty="0" smtClean="0"/>
              <a:t>(f).</a:t>
            </a:r>
          </a:p>
          <a:p>
            <a:r>
              <a:rPr lang="id-ID" dirty="0" smtClean="0"/>
              <a:t>Dengan diketahuinya dimensi a dan f dari suatu elipsoid, maka dapat ditentukan </a:t>
            </a:r>
            <a:r>
              <a:rPr lang="id-ID" dirty="0" smtClean="0"/>
              <a:t>setengah sumbu </a:t>
            </a:r>
            <a:r>
              <a:rPr lang="id-ID" dirty="0" smtClean="0"/>
              <a:t>pendeknya (b) dengan persamaan berikut :</a:t>
            </a:r>
          </a:p>
          <a:p>
            <a:pPr>
              <a:buNone/>
            </a:pPr>
            <a:r>
              <a:rPr lang="id-ID" b="1" dirty="0" smtClean="0"/>
              <a:t>		f </a:t>
            </a:r>
            <a:r>
              <a:rPr lang="id-ID" b="1" dirty="0" smtClean="0"/>
              <a:t>= (a-b)/a</a:t>
            </a:r>
          </a:p>
          <a:p>
            <a:pPr>
              <a:buNone/>
            </a:pPr>
            <a:r>
              <a:rPr lang="id-ID" dirty="0" smtClean="0"/>
              <a:t>atau : </a:t>
            </a:r>
            <a:r>
              <a:rPr lang="id-ID" b="1" dirty="0" smtClean="0"/>
              <a:t>b = a (1-f)</a:t>
            </a:r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Dimensi Elipsoid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214422"/>
            <a:ext cx="575968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PENGUKURAN (</a:t>
            </a:r>
            <a:r>
              <a:rPr lang="en-US" sz="3600" b="1" i="1" dirty="0" smtClean="0"/>
              <a:t>SURVEYING</a:t>
            </a:r>
            <a:r>
              <a:rPr lang="en-US" sz="3600" b="1" dirty="0" smtClean="0"/>
              <a:t>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 </a:t>
            </a:r>
            <a:r>
              <a:rPr lang="en-US" b="1" dirty="0" err="1" smtClean="0"/>
              <a:t>pada</a:t>
            </a:r>
            <a:r>
              <a:rPr lang="en-US" dirty="0" smtClean="0"/>
              <a:t>,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b="1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,  </a:t>
            </a:r>
            <a:r>
              <a:rPr lang="en-US" dirty="0" err="1" smtClean="0"/>
              <a:t>berkenaan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pengukuran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jarak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sudut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3.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 </a:t>
            </a:r>
            <a:r>
              <a:rPr lang="en-US" dirty="0" err="1" smtClean="0"/>
              <a:t>vertikal</a:t>
            </a:r>
            <a:r>
              <a:rPr lang="en-US" dirty="0" smtClean="0"/>
              <a:t>  </a:t>
            </a:r>
            <a:r>
              <a:rPr lang="en-US" dirty="0" err="1" smtClean="0"/>
              <a:t>mau</a:t>
            </a:r>
            <a:r>
              <a:rPr lang="en-US" dirty="0" smtClean="0"/>
              <a:t>  pun </a:t>
            </a:r>
            <a:r>
              <a:rPr lang="en-US" dirty="0" err="1" smtClean="0"/>
              <a:t>horisontal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 smtClean="0"/>
              <a:t>Besaran yang perlu diketahui:</a:t>
            </a:r>
          </a:p>
          <a:p>
            <a:r>
              <a:rPr lang="id-ID" dirty="0" smtClean="0"/>
              <a:t>Eksentrisitas pertama diformulasikan :</a:t>
            </a:r>
          </a:p>
          <a:p>
            <a:pPr>
              <a:buNone/>
            </a:pPr>
            <a:r>
              <a:rPr lang="id-ID" b="1" dirty="0" smtClean="0"/>
              <a:t>		e </a:t>
            </a:r>
            <a:r>
              <a:rPr lang="id-ID" b="1" dirty="0" smtClean="0"/>
              <a:t>= √ ((a2-b2)/a2)</a:t>
            </a:r>
          </a:p>
          <a:p>
            <a:pPr>
              <a:buNone/>
            </a:pPr>
            <a:r>
              <a:rPr lang="id-ID" dirty="0" smtClean="0"/>
              <a:t>	atau </a:t>
            </a:r>
            <a:r>
              <a:rPr lang="id-ID" dirty="0" smtClean="0"/>
              <a:t>: </a:t>
            </a:r>
            <a:r>
              <a:rPr lang="id-ID" b="1" dirty="0" smtClean="0"/>
              <a:t>e = √ (2f -f2</a:t>
            </a:r>
            <a:r>
              <a:rPr lang="id-ID" b="1" dirty="0" smtClean="0"/>
              <a:t>)</a:t>
            </a:r>
          </a:p>
          <a:p>
            <a:r>
              <a:rPr lang="id-ID" dirty="0" smtClean="0"/>
              <a:t>Eksentrisitas kedua diformulasikan :</a:t>
            </a:r>
          </a:p>
          <a:p>
            <a:pPr>
              <a:buNone/>
            </a:pPr>
            <a:r>
              <a:rPr lang="id-ID" b="1" dirty="0" smtClean="0"/>
              <a:t>		e</a:t>
            </a:r>
            <a:r>
              <a:rPr lang="id-ID" b="1" dirty="0" smtClean="0"/>
              <a:t>' = √ ((a2-b2)/b2)</a:t>
            </a:r>
          </a:p>
          <a:p>
            <a:r>
              <a:rPr lang="id-ID" dirty="0" smtClean="0"/>
              <a:t>Radius kelengkungan arah vertikal utama (</a:t>
            </a:r>
            <a:r>
              <a:rPr lang="id-ID" i="1" dirty="0" smtClean="0"/>
              <a:t>prime vertical) diformulasikan :</a:t>
            </a:r>
          </a:p>
          <a:p>
            <a:pPr>
              <a:buNone/>
            </a:pPr>
            <a:r>
              <a:rPr lang="id-ID" b="1" dirty="0" smtClean="0"/>
              <a:t>		N </a:t>
            </a:r>
            <a:r>
              <a:rPr lang="id-ID" b="1" dirty="0" smtClean="0"/>
              <a:t>= a / √(1-e2.sin2L)</a:t>
            </a:r>
          </a:p>
          <a:p>
            <a:r>
              <a:rPr lang="id-ID" dirty="0" smtClean="0"/>
              <a:t>Radius kelengkungan meridian diformulasikan :</a:t>
            </a:r>
          </a:p>
          <a:p>
            <a:pPr>
              <a:buNone/>
            </a:pPr>
            <a:r>
              <a:rPr lang="id-ID" b="1" dirty="0" smtClean="0"/>
              <a:t>		M </a:t>
            </a:r>
            <a:r>
              <a:rPr lang="id-ID" b="1" dirty="0" smtClean="0"/>
              <a:t>= a / {(1-e2).√(1-e2.sin2L)}</a:t>
            </a:r>
          </a:p>
          <a:p>
            <a:r>
              <a:rPr lang="id-ID" dirty="0" smtClean="0"/>
              <a:t>Radius rata-rata (model bumi bola) diformulasikan :</a:t>
            </a:r>
          </a:p>
          <a:p>
            <a:pPr>
              <a:buNone/>
            </a:pPr>
            <a:r>
              <a:rPr lang="id-ID" b="1" dirty="0" smtClean="0"/>
              <a:t>		R </a:t>
            </a:r>
            <a:r>
              <a:rPr lang="id-ID" b="1" dirty="0" smtClean="0"/>
              <a:t>= (a2b)1/3</a:t>
            </a: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Terdapat ratusan model bumi elipsoid yang telah dibuat. Tiga elipsoid yang pernah di pakai di Indonesia: </a:t>
            </a:r>
          </a:p>
          <a:p>
            <a:pPr>
              <a:buNone/>
            </a:pPr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857496"/>
            <a:ext cx="6619875" cy="1693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Sistem Koordinat Ellipsoid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Sistem koordinat yang dipakai untuk menentukan posisi sebuah titik pada elipsoid adalah :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	(1)sistem </a:t>
            </a:r>
            <a:r>
              <a:rPr lang="id-ID" dirty="0" smtClean="0"/>
              <a:t>koordinat geodetik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	(</a:t>
            </a:r>
            <a:r>
              <a:rPr lang="id-ID" dirty="0" smtClean="0"/>
              <a:t>2) sistem koordinat kartesian</a:t>
            </a:r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Transformasi Koordinat dari Sistem Geodetik ke Sistem Kartesian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World Geodetic System 1984 (WGS-84)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352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ukuran-ukuran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kontur</a:t>
            </a:r>
            <a:r>
              <a:rPr lang="en-US" dirty="0" smtClean="0"/>
              <a:t>  </a:t>
            </a:r>
            <a:r>
              <a:rPr lang="en-US" dirty="0" err="1" smtClean="0"/>
              <a:t>permukaan</a:t>
            </a:r>
            <a:r>
              <a:rPr lang="en-US" dirty="0" smtClean="0"/>
              <a:t> 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gambar-rencana</a:t>
            </a:r>
            <a:r>
              <a:rPr lang="en-US" dirty="0" smtClean="0"/>
              <a:t> (plan)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menarik</a:t>
            </a:r>
            <a:r>
              <a:rPr lang="en-US" dirty="0" smtClean="0"/>
              <a:t>  </a:t>
            </a:r>
            <a:r>
              <a:rPr lang="en-US" dirty="0" err="1" smtClean="0"/>
              <a:t>garis</a:t>
            </a:r>
            <a:r>
              <a:rPr lang="en-US" dirty="0" smtClean="0"/>
              <a:t>  </a:t>
            </a:r>
            <a:r>
              <a:rPr lang="en-US" dirty="0" err="1" smtClean="0"/>
              <a:t>batas</a:t>
            </a:r>
            <a:r>
              <a:rPr lang="en-US" dirty="0" smtClean="0"/>
              <a:t>  </a:t>
            </a:r>
            <a:r>
              <a:rPr lang="en-US" dirty="0" err="1" smtClean="0"/>
              <a:t>tanah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3. </a:t>
            </a:r>
            <a:r>
              <a:rPr lang="en-US" dirty="0" err="1" smtClean="0"/>
              <a:t>mengukur</a:t>
            </a:r>
            <a:r>
              <a:rPr lang="en-US" dirty="0" smtClean="0"/>
              <a:t>  </a:t>
            </a:r>
            <a:r>
              <a:rPr lang="en-US" dirty="0" err="1" smtClean="0"/>
              <a:t>luasan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volume  </a:t>
            </a:r>
            <a:r>
              <a:rPr lang="en-US" dirty="0" err="1" smtClean="0"/>
              <a:t>tanah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4. </a:t>
            </a:r>
            <a:r>
              <a:rPr lang="en-US" dirty="0" err="1" smtClean="0"/>
              <a:t>memilih</a:t>
            </a:r>
            <a:r>
              <a:rPr lang="en-US" dirty="0" smtClean="0"/>
              <a:t>  </a:t>
            </a:r>
            <a:r>
              <a:rPr lang="en-US" dirty="0" err="1" smtClean="0"/>
              <a:t>tempat</a:t>
            </a:r>
            <a:r>
              <a:rPr lang="en-US" dirty="0" smtClean="0"/>
              <a:t>  yang 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suatu</a:t>
            </a:r>
            <a:r>
              <a:rPr lang="en-US" dirty="0" smtClean="0"/>
              <a:t>  </a:t>
            </a:r>
            <a:r>
              <a:rPr lang="en-US" dirty="0" err="1" smtClean="0"/>
              <a:t>proyek</a:t>
            </a:r>
            <a:r>
              <a:rPr lang="en-US" dirty="0" smtClean="0"/>
              <a:t>  </a:t>
            </a:r>
            <a:r>
              <a:rPr lang="en-US" dirty="0" err="1" smtClean="0"/>
              <a:t>rekayasa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762000" y="4953000"/>
          <a:ext cx="76962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Konsep Dasar Pemetaan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id-ID" dirty="0" smtClean="0"/>
              <a:t>Pemetaan pada daerah yang tidak begitu luas (± 30 x 30 </a:t>
            </a:r>
            <a:r>
              <a:rPr lang="id-ID" sz="2600" dirty="0" smtClean="0"/>
              <a:t>km2) </a:t>
            </a:r>
            <a:r>
              <a:rPr lang="id-ID" dirty="0" smtClean="0"/>
              <a:t>permukaan </a:t>
            </a:r>
            <a:r>
              <a:rPr lang="id-ID" dirty="0" smtClean="0"/>
              <a:t>bumi </a:t>
            </a:r>
            <a:r>
              <a:rPr lang="id-ID" dirty="0" smtClean="0"/>
              <a:t>diasumsikan sebagai permukaan yang datar sehingga efek kelengkungan bumi di abaikan. </a:t>
            </a:r>
          </a:p>
          <a:p>
            <a:pPr>
              <a:buNone/>
            </a:pPr>
            <a:r>
              <a:rPr lang="id-ID" dirty="0" smtClean="0"/>
              <a:t>Sehingga pada </a:t>
            </a:r>
            <a:r>
              <a:rPr lang="id-ID" dirty="0" smtClean="0"/>
              <a:t>pekerjaan pemetaan </a:t>
            </a:r>
            <a:r>
              <a:rPr lang="id-ID" dirty="0" smtClean="0"/>
              <a:t>ini berlaku ilmu ukur bidang datar seperti yang telah </a:t>
            </a:r>
            <a:r>
              <a:rPr lang="id-ID" dirty="0" smtClean="0"/>
              <a:t>dipelajari  </a:t>
            </a:r>
            <a:r>
              <a:rPr lang="id-ID" dirty="0" smtClean="0"/>
              <a:t>dalam ilmu </a:t>
            </a:r>
            <a:r>
              <a:rPr lang="id-ID" dirty="0" smtClean="0"/>
              <a:t>ukur 1.</a:t>
            </a:r>
            <a:endParaRPr lang="id-ID" dirty="0" smtClean="0"/>
          </a:p>
          <a:p>
            <a:pPr marL="514350" indent="-514350"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Pemetakan pada daerah </a:t>
            </a:r>
            <a:r>
              <a:rPr lang="id-ID" dirty="0" smtClean="0"/>
              <a:t>yang sangat luas, </a:t>
            </a:r>
            <a:r>
              <a:rPr lang="id-ID" dirty="0" smtClean="0"/>
              <a:t> </a:t>
            </a:r>
            <a:r>
              <a:rPr lang="id-ID" dirty="0" smtClean="0"/>
              <a:t>faktor </a:t>
            </a:r>
            <a:r>
              <a:rPr lang="id-ID" dirty="0" smtClean="0"/>
              <a:t>kelengkungan bumi </a:t>
            </a:r>
            <a:r>
              <a:rPr lang="id-ID" dirty="0" smtClean="0"/>
              <a:t>harus diperhitungkan</a:t>
            </a:r>
            <a:r>
              <a:rPr lang="id-ID" dirty="0" smtClean="0"/>
              <a:t>.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Efek kelengkungan bumi diperhitungkan agar tidak menimbulkan </a:t>
            </a:r>
            <a:r>
              <a:rPr lang="id-ID" dirty="0" smtClean="0"/>
              <a:t>kesalahan yang terus merambat dari satu </a:t>
            </a:r>
            <a:r>
              <a:rPr lang="id-ID" dirty="0" smtClean="0"/>
              <a:t>titik ke </a:t>
            </a:r>
            <a:r>
              <a:rPr lang="id-ID" dirty="0" smtClean="0"/>
              <a:t>titik yang lain yang akan </a:t>
            </a:r>
            <a:r>
              <a:rPr lang="id-ID" dirty="0" smtClean="0"/>
              <a:t>dipetakan</a:t>
            </a:r>
            <a:r>
              <a:rPr lang="id-ID" dirty="0" smtClean="0"/>
              <a:t> </a:t>
            </a:r>
            <a:r>
              <a:rPr lang="id-ID" dirty="0" smtClean="0"/>
              <a:t>(tidak terlepas dari kesalahan dalam pengukuran)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Terdapat perebedaan konsepsi antara pemetaan </a:t>
            </a:r>
            <a:r>
              <a:rPr lang="id-ID" dirty="0" smtClean="0"/>
              <a:t>daerah yang </a:t>
            </a:r>
            <a:r>
              <a:rPr lang="id-ID" dirty="0" smtClean="0"/>
              <a:t>relatif sempit </a:t>
            </a:r>
            <a:r>
              <a:rPr lang="id-ID" dirty="0" smtClean="0"/>
              <a:t>dengan </a:t>
            </a:r>
            <a:r>
              <a:rPr lang="id-ID" dirty="0" smtClean="0"/>
              <a:t>daerah </a:t>
            </a:r>
            <a:r>
              <a:rPr lang="id-ID" dirty="0" smtClean="0"/>
              <a:t>yang relatif </a:t>
            </a:r>
            <a:r>
              <a:rPr lang="id-ID" dirty="0" smtClean="0"/>
              <a:t>luas.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sv-SE" dirty="0" smtClean="0"/>
              <a:t>Permukaan </a:t>
            </a:r>
            <a:r>
              <a:rPr lang="sv-SE" dirty="0" smtClean="0"/>
              <a:t>bumi fisis (realita) tidak merupakan permukaan yang </a:t>
            </a:r>
            <a:r>
              <a:rPr lang="sv-SE" dirty="0" smtClean="0"/>
              <a:t>teratur</a:t>
            </a:r>
            <a:r>
              <a:rPr lang="id-ID" dirty="0" smtClean="0"/>
              <a:t> </a:t>
            </a:r>
            <a:r>
              <a:rPr lang="id-ID" dirty="0" smtClean="0"/>
              <a:t>              </a:t>
            </a:r>
            <a:r>
              <a:rPr lang="sv-SE" dirty="0" smtClean="0"/>
              <a:t>pemetaannya </a:t>
            </a:r>
            <a:r>
              <a:rPr lang="sv-SE" dirty="0" smtClean="0"/>
              <a:t>perlu dicari bidang referensi pemetaan yang teratur, dalam arti besar </a:t>
            </a:r>
            <a:r>
              <a:rPr lang="sv-SE" dirty="0" smtClean="0"/>
              <a:t>dan</a:t>
            </a:r>
            <a:r>
              <a:rPr lang="id-ID" dirty="0" smtClean="0"/>
              <a:t> bentuknya </a:t>
            </a:r>
            <a:r>
              <a:rPr lang="id-ID" dirty="0" smtClean="0"/>
              <a:t>menyerupai bumi secara global.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Bidang </a:t>
            </a:r>
            <a:r>
              <a:rPr lang="id-ID" dirty="0" smtClean="0"/>
              <a:t>referensi yang dimaksud adalah </a:t>
            </a:r>
            <a:r>
              <a:rPr lang="id-ID" dirty="0" smtClean="0"/>
              <a:t>bidang matematik</a:t>
            </a:r>
            <a:r>
              <a:rPr lang="id-ID" dirty="0" smtClean="0"/>
              <a:t>, di mana di atas permukaan bidang tersebut dapat dilakukan hitungan </a:t>
            </a:r>
            <a:r>
              <a:rPr lang="id-ID" dirty="0" smtClean="0"/>
              <a:t>matematik </a:t>
            </a:r>
            <a:r>
              <a:rPr lang="sv-SE" dirty="0" smtClean="0"/>
              <a:t>secara </a:t>
            </a:r>
            <a:r>
              <a:rPr lang="sv-SE" dirty="0" smtClean="0"/>
              <a:t>seragam terhadap besaran-besaran pengukuran, seperti </a:t>
            </a:r>
            <a:r>
              <a:rPr lang="id-ID" dirty="0" smtClean="0"/>
              <a:t>: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	</a:t>
            </a:r>
            <a:r>
              <a:rPr lang="sv-SE" dirty="0" smtClean="0"/>
              <a:t>jarak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	</a:t>
            </a:r>
            <a:r>
              <a:rPr lang="sv-SE" dirty="0" smtClean="0"/>
              <a:t>sudut asimut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sv-SE" dirty="0" smtClean="0"/>
              <a:t> untuk</a:t>
            </a:r>
            <a:r>
              <a:rPr lang="id-ID" dirty="0" smtClean="0"/>
              <a:t> menentukan </a:t>
            </a:r>
            <a:r>
              <a:rPr lang="id-ID" dirty="0" smtClean="0"/>
              <a:t>posisi/koordinat.</a:t>
            </a:r>
            <a:endParaRPr lang="id-ID" dirty="0"/>
          </a:p>
        </p:txBody>
      </p:sp>
      <p:sp>
        <p:nvSpPr>
          <p:cNvPr id="4" name="Right Arrow 3"/>
          <p:cNvSpPr/>
          <p:nvPr/>
        </p:nvSpPr>
        <p:spPr>
          <a:xfrm>
            <a:off x="2571736" y="2000240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d-ID" dirty="0" smtClean="0"/>
              <a:t>Pada sekitar abad 17, para pakar kebumian </a:t>
            </a:r>
            <a:r>
              <a:rPr lang="id-ID" dirty="0" smtClean="0"/>
              <a:t>sekitar abad 17 yaitu </a:t>
            </a:r>
            <a:r>
              <a:rPr lang="id-ID" dirty="0" smtClean="0"/>
              <a:t>geofisis dan </a:t>
            </a:r>
            <a:r>
              <a:rPr lang="id-ID" dirty="0" smtClean="0"/>
              <a:t>geodet</a:t>
            </a:r>
            <a:r>
              <a:rPr lang="id-ID" dirty="0" smtClean="0"/>
              <a:t> </a:t>
            </a:r>
            <a:r>
              <a:rPr lang="id-ID" dirty="0" smtClean="0"/>
              <a:t> bersepakat bahwa </a:t>
            </a:r>
            <a:r>
              <a:rPr lang="id-ID" dirty="0" smtClean="0"/>
              <a:t>permukaan air laut rata-rata yang tidak terganggu (oleh angin, cuaca, pasang-surut </a:t>
            </a:r>
            <a:r>
              <a:rPr lang="id-ID" dirty="0" smtClean="0"/>
              <a:t>dan lain-lain</a:t>
            </a:r>
            <a:r>
              <a:rPr lang="id-ID" dirty="0" smtClean="0"/>
              <a:t>) dipakai sebagai bentuk fisis-teoritis daripada permukaan </a:t>
            </a:r>
            <a:r>
              <a:rPr lang="id-ID" dirty="0" smtClean="0"/>
              <a:t>bumi.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Karena </a:t>
            </a:r>
            <a:r>
              <a:rPr lang="id-ID" dirty="0" smtClean="0"/>
              <a:t>pada </a:t>
            </a:r>
            <a:r>
              <a:rPr lang="id-ID" dirty="0" smtClean="0"/>
              <a:t>permukaan ini </a:t>
            </a:r>
            <a:r>
              <a:rPr lang="id-ID" dirty="0" smtClean="0"/>
              <a:t>mempunyai realita fisis sebagai bidang potensial yang menyelimuti permukaan bumi.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Dimana </a:t>
            </a:r>
            <a:r>
              <a:rPr lang="id-ID" dirty="0" smtClean="0"/>
              <a:t>pada bidang potensial ini, semua garis gaya berat akan melaluinya secara tegaklurus</a:t>
            </a:r>
            <a:r>
              <a:rPr lang="id-ID" dirty="0" smtClean="0"/>
              <a:t>.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Sehingga </a:t>
            </a:r>
            <a:r>
              <a:rPr lang="id-ID" dirty="0" smtClean="0"/>
              <a:t>alat-alat ukur seperti theodolit dan waterpass yang nivo-nivonya telah seimbang, </a:t>
            </a:r>
            <a:r>
              <a:rPr lang="id-ID" dirty="0" smtClean="0"/>
              <a:t>maka Sumbu </a:t>
            </a:r>
            <a:r>
              <a:rPr lang="id-ID" dirty="0" smtClean="0"/>
              <a:t>I-nya telah tegak lurus pada bidang ekuipotensial yang sejajar dengan geoid setempat</a:t>
            </a:r>
            <a:r>
              <a:rPr lang="id-ID" dirty="0" smtClean="0"/>
              <a:t>.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Selanjutnya </a:t>
            </a:r>
            <a:r>
              <a:rPr lang="id-ID" dirty="0" smtClean="0"/>
              <a:t>oleh Listing, permukaan ini dinamakan </a:t>
            </a:r>
            <a:r>
              <a:rPr lang="id-ID" b="1" dirty="0" smtClean="0"/>
              <a:t>geoid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Setelah dilakukan survei gaya berat secara </a:t>
            </a:r>
            <a:r>
              <a:rPr lang="id-ID" dirty="0" smtClean="0"/>
              <a:t>global dengan peralatan gravimeter (daratan) dan satelit gravimetri (lautan)  </a:t>
            </a:r>
            <a:r>
              <a:rPr lang="id-ID" dirty="0" smtClean="0"/>
              <a:t>ternyata permukaan geoid ini bukan </a:t>
            </a:r>
            <a:r>
              <a:rPr lang="id-ID" dirty="0" smtClean="0"/>
              <a:t>permukaan bidang </a:t>
            </a:r>
            <a:r>
              <a:rPr lang="id-ID" dirty="0" smtClean="0"/>
              <a:t>yang teratur, tetapi bergelombang/berundulasi bergantung pada distribusi </a:t>
            </a:r>
            <a:r>
              <a:rPr lang="id-ID" dirty="0" smtClean="0"/>
              <a:t>kepadatan </a:t>
            </a:r>
            <a:r>
              <a:rPr lang="sv-SE" dirty="0" smtClean="0"/>
              <a:t>massa </a:t>
            </a:r>
            <a:r>
              <a:rPr lang="sv-SE" dirty="0" smtClean="0"/>
              <a:t>batuan di sekitarnya. </a:t>
            </a:r>
            <a:endParaRPr lang="id-ID" dirty="0" smtClean="0"/>
          </a:p>
          <a:p>
            <a:r>
              <a:rPr lang="sv-SE" dirty="0" smtClean="0"/>
              <a:t>Oleh </a:t>
            </a:r>
            <a:r>
              <a:rPr lang="sv-SE" dirty="0" smtClean="0"/>
              <a:t>karena itu dibuat model bumi matematik sebagai </a:t>
            </a:r>
            <a:r>
              <a:rPr lang="sv-SE" dirty="0" smtClean="0"/>
              <a:t>bidang</a:t>
            </a:r>
            <a:r>
              <a:rPr lang="id-ID" dirty="0" smtClean="0"/>
              <a:t> </a:t>
            </a:r>
            <a:r>
              <a:rPr lang="id-ID" dirty="0" smtClean="0"/>
              <a:t>referensi pemetaan yang paling </a:t>
            </a:r>
            <a:r>
              <a:rPr lang="id-ID" b="1" dirty="0" smtClean="0"/>
              <a:t>mendekati </a:t>
            </a:r>
            <a:r>
              <a:rPr lang="id-ID" b="1" dirty="0" smtClean="0"/>
              <a:t>geoid</a:t>
            </a:r>
            <a:r>
              <a:rPr lang="id-ID" dirty="0" smtClean="0"/>
              <a:t>. 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Pertimbangan </a:t>
            </a:r>
            <a:r>
              <a:rPr lang="id-ID" b="1" dirty="0" smtClean="0"/>
              <a:t>model penganti geoid </a:t>
            </a:r>
            <a:r>
              <a:rPr lang="id-ID" dirty="0" smtClean="0"/>
              <a:t>adalah: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Permukaan </a:t>
            </a:r>
            <a:r>
              <a:rPr lang="id-ID" sz="2000" dirty="0" smtClean="0"/>
              <a:t>bidang/model tersebut harus mempunyai penyimpangan yang </a:t>
            </a:r>
            <a:r>
              <a:rPr lang="id-ID" sz="2000" dirty="0" smtClean="0"/>
              <a:t>seminimal mungkin </a:t>
            </a:r>
            <a:r>
              <a:rPr lang="id-ID" sz="2000" dirty="0" smtClean="0"/>
              <a:t>terhadap geoid</a:t>
            </a:r>
            <a:r>
              <a:rPr lang="id-ID" sz="2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Model </a:t>
            </a:r>
            <a:r>
              <a:rPr lang="id-ID" sz="2000" dirty="0" smtClean="0"/>
              <a:t>bumi tersebut mempunyai volume yang sama dengan geoid</a:t>
            </a:r>
            <a:r>
              <a:rPr lang="id-ID" sz="2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Model </a:t>
            </a:r>
            <a:r>
              <a:rPr lang="id-ID" sz="2000" dirty="0" smtClean="0"/>
              <a:t>ditempatkan/diorientasikan dengan baik terhadap geoid</a:t>
            </a:r>
            <a:r>
              <a:rPr lang="id-ID" sz="2000" dirty="0" smtClean="0"/>
              <a:t>.</a:t>
            </a:r>
          </a:p>
          <a:p>
            <a:pPr marL="514350" indent="-514350">
              <a:buNone/>
            </a:pPr>
            <a:endParaRPr lang="id-ID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786058"/>
            <a:ext cx="4471619" cy="3176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Model bumi matematik yang sangat mendekati geoid </a:t>
            </a:r>
            <a:r>
              <a:rPr lang="id-ID" dirty="0" smtClean="0"/>
              <a:t>adalah bangun elips </a:t>
            </a:r>
            <a:r>
              <a:rPr lang="id-ID" dirty="0" smtClean="0"/>
              <a:t>putar atau </a:t>
            </a:r>
            <a:r>
              <a:rPr lang="id-ID" b="1" dirty="0" smtClean="0"/>
              <a:t>elipsoid dengan dimensi tertentu. </a:t>
            </a:r>
            <a:endParaRPr lang="id-ID" b="1" dirty="0" smtClean="0"/>
          </a:p>
          <a:p>
            <a:pPr>
              <a:buNone/>
            </a:pPr>
            <a:r>
              <a:rPr lang="id-ID" b="1" dirty="0" smtClean="0"/>
              <a:t>Dengan </a:t>
            </a:r>
            <a:r>
              <a:rPr lang="id-ID" b="1" dirty="0" smtClean="0"/>
              <a:t>dipakainya elipsoid, maka </a:t>
            </a:r>
            <a:r>
              <a:rPr lang="id-ID" dirty="0" smtClean="0"/>
              <a:t>pekerjaan </a:t>
            </a:r>
            <a:r>
              <a:rPr lang="id-ID" dirty="0" smtClean="0"/>
              <a:t>pemetaan </a:t>
            </a:r>
            <a:r>
              <a:rPr lang="id-ID" dirty="0" smtClean="0"/>
              <a:t>hitungan geodesi di atas permukaan dan di bawah permukaan bumi menggunakan </a:t>
            </a:r>
            <a:r>
              <a:rPr lang="id-ID" b="1" dirty="0" smtClean="0"/>
              <a:t>bidang referensi elipsoid</a:t>
            </a:r>
            <a:r>
              <a:rPr lang="id-ID" dirty="0" smtClean="0"/>
              <a:t>. 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667</Words>
  <Application>Microsoft Office PowerPoint</Application>
  <PresentationFormat>On-screen Show (4:3)</PresentationFormat>
  <Paragraphs>104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SURVEI PENGUKURAN DAN PEMETAAN</vt:lpstr>
      <vt:lpstr>PENGUKURAN (SURVEYING)</vt:lpstr>
      <vt:lpstr>Tujuan Pengukuran </vt:lpstr>
      <vt:lpstr>Konsep Dasar Pemetaan</vt:lpstr>
      <vt:lpstr>Slide 5</vt:lpstr>
      <vt:lpstr>Slide 6</vt:lpstr>
      <vt:lpstr>Slide 7</vt:lpstr>
      <vt:lpstr>Slide 8</vt:lpstr>
      <vt:lpstr>Slide 9</vt:lpstr>
      <vt:lpstr>Slide 10</vt:lpstr>
      <vt:lpstr>Slide 11</vt:lpstr>
      <vt:lpstr>Ellipsoid Model Matematika Bumi</vt:lpstr>
      <vt:lpstr>Slide 13</vt:lpstr>
      <vt:lpstr>Slide 14</vt:lpstr>
      <vt:lpstr>Slide 15</vt:lpstr>
      <vt:lpstr>Slide 16</vt:lpstr>
      <vt:lpstr>Slide 17</vt:lpstr>
      <vt:lpstr>Dimensi Ellipsoid</vt:lpstr>
      <vt:lpstr>Slide 19</vt:lpstr>
      <vt:lpstr>Slide 20</vt:lpstr>
      <vt:lpstr>Slide 21</vt:lpstr>
      <vt:lpstr>Sistem Koordinat Ellipsoid</vt:lpstr>
      <vt:lpstr>Transformasi Koordinat dari Sistem Geodetik ke Sistem Kartesian</vt:lpstr>
      <vt:lpstr>World Geodetic System 1984 (WGS-84)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SURVEI PENGUKURAN DAN PEMETAAN</dc:title>
  <dc:creator>IDHAR_KU</dc:creator>
  <cp:lastModifiedBy>IDHAR_KU</cp:lastModifiedBy>
  <cp:revision>17</cp:revision>
  <dcterms:created xsi:type="dcterms:W3CDTF">2019-02-28T19:16:31Z</dcterms:created>
  <dcterms:modified xsi:type="dcterms:W3CDTF">2019-03-01T05:48:24Z</dcterms:modified>
</cp:coreProperties>
</file>