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136CC-D29C-485B-993F-840DFBCF92C2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C7E4-19F7-4C11-BB85-5DB684DEE70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KERANGKA DASAR PEMETAAN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864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Pengadaan </a:t>
            </a:r>
            <a:r>
              <a:rPr lang="id-ID" dirty="0"/>
              <a:t>jaring kerangka dasar pemetaan harus dilakukan dari kerangka besar yang mempunyai ketelitian yang lebih tinggi daripada kerangka kecilnya.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Kerangka </a:t>
            </a:r>
            <a:r>
              <a:rPr lang="id-ID" dirty="0"/>
              <a:t>besar ini meliputi satu wilayah Negara, di mana dalam wilayah tersebut disebar titik-titik kerangka dasar pemetaan dengan jarak yang berjauhan.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Pengukuran dilakukan dengan </a:t>
            </a:r>
            <a:r>
              <a:rPr lang="id-ID" dirty="0"/>
              <a:t>ketelitian yang sangat tinggi untuk memperoleh koordinat titik-titik tersebut yang disebut jaring kerangka dasar pemetaan </a:t>
            </a:r>
            <a:r>
              <a:rPr lang="id-ID" i="1" dirty="0"/>
              <a:t>zeroth order atau orde primer (orde 0). 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864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Zeroth </a:t>
            </a:r>
            <a:r>
              <a:rPr lang="id-ID" dirty="0"/>
              <a:t>order yang letaknya berjauhan ini selanjutnya didensifikasikan (dirapatkan) dengan orde 1.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Orde </a:t>
            </a:r>
            <a:r>
              <a:rPr lang="id-ID" dirty="0"/>
              <a:t>1 didensifikasikan lagi dengan orde 2</a:t>
            </a:r>
            <a:r>
              <a:rPr lang="id-ID" dirty="0" smtClean="0"/>
              <a:t>,</a:t>
            </a:r>
          </a:p>
          <a:p>
            <a:pPr>
              <a:buNone/>
            </a:pPr>
            <a:r>
              <a:rPr lang="id-ID" dirty="0" smtClean="0"/>
              <a:t>	Orde </a:t>
            </a:r>
            <a:r>
              <a:rPr lang="id-ID" dirty="0"/>
              <a:t>2 didensifikasikan lagi dengan orde 3,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hingga </a:t>
            </a:r>
            <a:r>
              <a:rPr lang="id-ID" dirty="0"/>
              <a:t>diperoleh kerapatan titik-titik kerangka dasar pemetaan yang memadai untuk dilakukan pengukuran dan pengikatan unsur-unsur yang ada di permukaan bumi untuk dipetakan.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Ketelitian </a:t>
            </a:r>
            <a:r>
              <a:rPr lang="id-ID" dirty="0"/>
              <a:t>jaring kerangka besar akan lebih tinggi daripada ketelitian jaring kerangka kecilnya, karena jaring kerangka kecil diikatkan terhadap jaring kerangka besar.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8641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/>
              <a:t>Di lingkungan Badan Pertanahan Nasional, Kerangka Dasar Pemetaan wujud dilapangan berupa Titik Dasar </a:t>
            </a:r>
            <a:r>
              <a:rPr lang="id-ID" dirty="0" smtClean="0"/>
              <a:t>Teknik (TDT) yang </a:t>
            </a:r>
            <a:r>
              <a:rPr lang="id-ID" dirty="0"/>
              <a:t>klasifikasikan dalam 5 </a:t>
            </a:r>
            <a:r>
              <a:rPr lang="id-ID" dirty="0" smtClean="0"/>
              <a:t>kelompok </a:t>
            </a:r>
            <a:r>
              <a:rPr lang="id-ID" dirty="0"/>
              <a:t>orde, yaitu </a:t>
            </a:r>
            <a:r>
              <a:rPr lang="id-ID" dirty="0" smtClean="0"/>
              <a:t>:</a:t>
            </a:r>
          </a:p>
          <a:p>
            <a:endParaRPr lang="id-ID" dirty="0"/>
          </a:p>
          <a:p>
            <a:pPr>
              <a:buNone/>
            </a:pPr>
            <a:r>
              <a:rPr lang="id-ID" dirty="0" smtClean="0"/>
              <a:t>	1. 	TDT </a:t>
            </a:r>
            <a:r>
              <a:rPr lang="id-ID" dirty="0"/>
              <a:t>Orde 0 / 1, diadakan dengan metode </a:t>
            </a:r>
            <a:r>
              <a:rPr lang="id-ID" dirty="0" smtClean="0"/>
              <a:t>	penentuan </a:t>
            </a:r>
            <a:r>
              <a:rPr lang="id-ID" dirty="0"/>
              <a:t>posisi menggunakan satelit GPS/GNSS </a:t>
            </a:r>
            <a:r>
              <a:rPr lang="id-ID" dirty="0" smtClean="0"/>
              <a:t>	oleh </a:t>
            </a:r>
            <a:r>
              <a:rPr lang="id-ID" dirty="0"/>
              <a:t>Badan Informasi Geospasial. </a:t>
            </a:r>
          </a:p>
          <a:p>
            <a:endParaRPr lang="id-ID" dirty="0"/>
          </a:p>
          <a:p>
            <a:pPr>
              <a:buNone/>
            </a:pPr>
            <a:r>
              <a:rPr lang="id-ID" dirty="0" smtClean="0"/>
              <a:t>	2</a:t>
            </a:r>
            <a:r>
              <a:rPr lang="id-ID" dirty="0"/>
              <a:t>. </a:t>
            </a:r>
            <a:r>
              <a:rPr lang="id-ID" dirty="0" smtClean="0"/>
              <a:t>	TDT </a:t>
            </a:r>
            <a:r>
              <a:rPr lang="id-ID" dirty="0"/>
              <a:t>Orde 2, diadakan dengan metode penentuan </a:t>
            </a:r>
            <a:r>
              <a:rPr lang="id-ID" dirty="0" smtClean="0"/>
              <a:t>	posisi </a:t>
            </a:r>
            <a:r>
              <a:rPr lang="id-ID" dirty="0"/>
              <a:t>menggunakan satelit GPS/GNSS oleh </a:t>
            </a:r>
            <a:r>
              <a:rPr lang="id-ID" dirty="0" smtClean="0"/>
              <a:t>	Badan </a:t>
            </a:r>
            <a:r>
              <a:rPr lang="id-ID" dirty="0"/>
              <a:t>Pertanahan Nasional diikatkan pada TDT </a:t>
            </a:r>
            <a:r>
              <a:rPr lang="id-ID" dirty="0" smtClean="0"/>
              <a:t>	orde </a:t>
            </a:r>
            <a:r>
              <a:rPr lang="id-ID" dirty="0"/>
              <a:t>0 / 1. 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86411"/>
          </a:xfrm>
        </p:spPr>
        <p:txBody>
          <a:bodyPr>
            <a:normAutofit fontScale="70000" lnSpcReduction="20000"/>
          </a:bodyPr>
          <a:lstStyle/>
          <a:p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3400" dirty="0" smtClean="0"/>
              <a:t>3. 	TDT </a:t>
            </a:r>
            <a:r>
              <a:rPr lang="id-ID" sz="3400" dirty="0"/>
              <a:t>Orde 3, diadakan dengan metode </a:t>
            </a:r>
            <a:r>
              <a:rPr lang="id-ID" sz="3400" dirty="0" smtClean="0"/>
              <a:t>	penentuan 	posisi </a:t>
            </a:r>
            <a:r>
              <a:rPr lang="id-ID" sz="3400" dirty="0"/>
              <a:t>mengunakan satelit </a:t>
            </a:r>
            <a:r>
              <a:rPr lang="id-ID" sz="3400" dirty="0" smtClean="0"/>
              <a:t>	GPS/GNSS </a:t>
            </a:r>
            <a:r>
              <a:rPr lang="id-ID" sz="3400" dirty="0"/>
              <a:t>oleh Badan </a:t>
            </a:r>
            <a:r>
              <a:rPr lang="id-ID" sz="3400" dirty="0" smtClean="0"/>
              <a:t>	Pertanahan </a:t>
            </a:r>
            <a:r>
              <a:rPr lang="id-ID" sz="3400" dirty="0"/>
              <a:t>Nasional </a:t>
            </a:r>
            <a:r>
              <a:rPr lang="id-ID" sz="3400" dirty="0" smtClean="0"/>
              <a:t>	dan </a:t>
            </a:r>
            <a:r>
              <a:rPr lang="id-ID" sz="3400" dirty="0"/>
              <a:t>diikatkan pada TDT orde 2 </a:t>
            </a:r>
          </a:p>
          <a:p>
            <a:endParaRPr lang="id-ID" sz="3400" dirty="0"/>
          </a:p>
          <a:p>
            <a:pPr>
              <a:buNone/>
            </a:pPr>
            <a:r>
              <a:rPr lang="id-ID" sz="3400" dirty="0" smtClean="0"/>
              <a:t>	</a:t>
            </a:r>
            <a:r>
              <a:rPr lang="sv-SE" sz="3400" dirty="0" smtClean="0"/>
              <a:t>4</a:t>
            </a:r>
            <a:r>
              <a:rPr lang="sv-SE" sz="3400" dirty="0"/>
              <a:t>. </a:t>
            </a:r>
            <a:r>
              <a:rPr lang="id-ID" sz="3400" dirty="0" smtClean="0"/>
              <a:t>	</a:t>
            </a:r>
            <a:r>
              <a:rPr lang="sv-SE" sz="3400" dirty="0" smtClean="0"/>
              <a:t>TDT </a:t>
            </a:r>
            <a:r>
              <a:rPr lang="sv-SE" sz="3400" dirty="0"/>
              <a:t>Orde 4, diadakan dengan metode </a:t>
            </a:r>
            <a:r>
              <a:rPr lang="id-ID" sz="3400" dirty="0" smtClean="0"/>
              <a:t>	</a:t>
            </a:r>
            <a:r>
              <a:rPr lang="sv-SE" sz="3400" dirty="0" smtClean="0"/>
              <a:t>penentuan </a:t>
            </a:r>
            <a:r>
              <a:rPr lang="id-ID" sz="3400" dirty="0" smtClean="0"/>
              <a:t>	</a:t>
            </a:r>
            <a:r>
              <a:rPr lang="sv-SE" sz="3400" dirty="0" smtClean="0"/>
              <a:t>posisi </a:t>
            </a:r>
            <a:r>
              <a:rPr lang="sv-SE" sz="3400" dirty="0"/>
              <a:t>menggunkan satelit GPS/GNSS </a:t>
            </a:r>
            <a:r>
              <a:rPr lang="id-ID" sz="3400" dirty="0" smtClean="0"/>
              <a:t>	</a:t>
            </a:r>
            <a:r>
              <a:rPr lang="sv-SE" sz="3400" dirty="0" smtClean="0"/>
              <a:t>atau </a:t>
            </a:r>
            <a:r>
              <a:rPr lang="id-ID" sz="3400" dirty="0" smtClean="0"/>
              <a:t>	</a:t>
            </a:r>
            <a:r>
              <a:rPr lang="sv-SE" sz="3400" dirty="0" smtClean="0"/>
              <a:t>metode </a:t>
            </a:r>
            <a:r>
              <a:rPr lang="sv-SE" sz="3400" dirty="0"/>
              <a:t>lain oleh Badan Pertanahan </a:t>
            </a:r>
            <a:r>
              <a:rPr lang="id-ID" sz="3400" dirty="0" smtClean="0"/>
              <a:t>	</a:t>
            </a:r>
            <a:r>
              <a:rPr lang="sv-SE" sz="3400" dirty="0" smtClean="0"/>
              <a:t>Nasional </a:t>
            </a:r>
            <a:r>
              <a:rPr lang="sv-SE" sz="3400" dirty="0"/>
              <a:t>dan </a:t>
            </a:r>
            <a:r>
              <a:rPr lang="id-ID" sz="3400" dirty="0" smtClean="0"/>
              <a:t>	</a:t>
            </a:r>
            <a:r>
              <a:rPr lang="sv-SE" sz="3400" dirty="0" smtClean="0"/>
              <a:t>diikatkan </a:t>
            </a:r>
            <a:r>
              <a:rPr lang="sv-SE" sz="3400" dirty="0"/>
              <a:t>pada TDT orde 3. </a:t>
            </a:r>
            <a:endParaRPr lang="id-ID" sz="3400" dirty="0" smtClean="0"/>
          </a:p>
          <a:p>
            <a:pPr>
              <a:buNone/>
            </a:pPr>
            <a:endParaRPr lang="id-ID" sz="3400" dirty="0" smtClean="0"/>
          </a:p>
          <a:p>
            <a:pPr>
              <a:buNone/>
            </a:pPr>
            <a:r>
              <a:rPr lang="id-ID" sz="3400" dirty="0" smtClean="0"/>
              <a:t>	TDT </a:t>
            </a:r>
            <a:r>
              <a:rPr lang="id-ID" sz="3400" dirty="0"/>
              <a:t>Orde Perapatan, diadakan dengan metode penentuan posisi menggunakan satelit GPS/GNSS atau metode lain oleh Badan Pertanahan Nasional dan diikatkan pada TDT orde 4. </a:t>
            </a:r>
            <a:endParaRPr lang="sv-SE" sz="3400" dirty="0"/>
          </a:p>
          <a:p>
            <a:endParaRPr lang="id-ID" sz="3400" dirty="0"/>
          </a:p>
          <a:p>
            <a:pPr>
              <a:buNone/>
            </a:pPr>
            <a:r>
              <a:rPr lang="id-ID" sz="3400" dirty="0" smtClean="0"/>
              <a:t>	</a:t>
            </a:r>
            <a:endParaRPr lang="id-ID" sz="3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Klasifikasi Kerangka Dasar Pemetaan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	Pengukuran </a:t>
            </a:r>
            <a:r>
              <a:rPr lang="id-ID" dirty="0"/>
              <a:t>awal dari suatu pekerjaan pemetaan adalah pengadaan titik-titik kerangka dasar pemetaan yang cukup merata di daerah yang akan dipetakan.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Kerangka </a:t>
            </a:r>
            <a:r>
              <a:rPr lang="id-ID" dirty="0"/>
              <a:t>dasar pemetaan ini akan dijadikan ikatan bagi detil-detil yang merupakan obyek/unsur yang ada di permukaan bumi yang akan digambarkan pada peta, maupun untuk referensi bagi kerangka dasar yang lebih rendah dan </a:t>
            </a:r>
            <a:r>
              <a:rPr lang="id-ID" i="1" dirty="0"/>
              <a:t>setting out di kemudian hari.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3929090"/>
          </a:xfrm>
        </p:spPr>
        <p:txBody>
          <a:bodyPr/>
          <a:lstStyle/>
          <a:p>
            <a:r>
              <a:rPr lang="id-ID" dirty="0" smtClean="0"/>
              <a:t>Kerangka </a:t>
            </a:r>
            <a:r>
              <a:rPr lang="id-ID" dirty="0"/>
              <a:t>dasar pemetaan </a:t>
            </a:r>
            <a:r>
              <a:rPr lang="id-ID" dirty="0" smtClean="0"/>
              <a:t>yang baik dalam </a:t>
            </a:r>
            <a:r>
              <a:rPr lang="id-ID" dirty="0"/>
              <a:t>arti bentuk, distribusi, dan </a:t>
            </a:r>
            <a:r>
              <a:rPr lang="id-ID" dirty="0" smtClean="0"/>
              <a:t>ketelitiannya baik, maka peta </a:t>
            </a:r>
            <a:r>
              <a:rPr lang="id-ID" dirty="0"/>
              <a:t>yang dihasilkan juga akan baik. </a:t>
            </a:r>
            <a:endParaRPr lang="id-ID" dirty="0" smtClean="0"/>
          </a:p>
          <a:p>
            <a:r>
              <a:rPr lang="id-ID" dirty="0" smtClean="0"/>
              <a:t>Sebaliknya</a:t>
            </a:r>
            <a:r>
              <a:rPr lang="id-ID" dirty="0"/>
              <a:t>, </a:t>
            </a:r>
            <a:r>
              <a:rPr lang="id-ID" dirty="0" smtClean="0"/>
              <a:t>kerangka </a:t>
            </a:r>
            <a:r>
              <a:rPr lang="id-ID" dirty="0"/>
              <a:t>dasar pemetaannya tidak baik, peta yang akan dihasilkan juga diragukan kualitasnya.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Kerangka dasar pemetaan dapat dibagi menjadi dua jenis, yaitu </a:t>
            </a:r>
            <a:r>
              <a:rPr lang="id-ID" dirty="0" smtClean="0"/>
              <a:t>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1. 	kerangka </a:t>
            </a:r>
            <a:r>
              <a:rPr lang="id-ID" dirty="0"/>
              <a:t>kontrol </a:t>
            </a:r>
            <a:r>
              <a:rPr lang="id-ID" dirty="0" smtClean="0"/>
              <a:t>  			   	  	horisontal/KKH(planimetris)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2. 	kerangka </a:t>
            </a:r>
            <a:r>
              <a:rPr lang="id-ID" dirty="0"/>
              <a:t>kontrol </a:t>
            </a:r>
            <a:r>
              <a:rPr lang="id-ID" dirty="0" smtClean="0"/>
              <a:t>vertikal/KKV 			(tinggi</a:t>
            </a:r>
            <a:r>
              <a:rPr lang="id-ID" dirty="0"/>
              <a:t>). </a:t>
            </a:r>
            <a:endParaRPr lang="id-ID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86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Kerangka </a:t>
            </a:r>
            <a:r>
              <a:rPr lang="id-ID" dirty="0"/>
              <a:t>kontrol Vertikal menggunakan bidang referensi Geoid atau dalam tataran praktis menggunakan Permukaan Muka Air Laut Rata – Rata atau </a:t>
            </a:r>
            <a:r>
              <a:rPr lang="id-ID" i="1" dirty="0"/>
              <a:t>Mean Sea Level. </a:t>
            </a:r>
            <a:endParaRPr lang="id-ID" i="1" dirty="0" smtClean="0"/>
          </a:p>
          <a:p>
            <a:pPr>
              <a:buNone/>
            </a:pPr>
            <a:endParaRPr lang="id-ID" i="1" dirty="0" smtClean="0"/>
          </a:p>
          <a:p>
            <a:pPr>
              <a:buNone/>
            </a:pPr>
            <a:r>
              <a:rPr lang="id-ID" i="1" dirty="0"/>
              <a:t>	</a:t>
            </a:r>
            <a:r>
              <a:rPr lang="id-ID" dirty="0" smtClean="0"/>
              <a:t>Kerangka </a:t>
            </a:r>
            <a:r>
              <a:rPr lang="id-ID" dirty="0"/>
              <a:t>Kontrol Horisontal menggunakan bidang referensi Ellipsoid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86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/>
              <a:t> Kerangka kontrol horisontal </a:t>
            </a:r>
            <a:r>
              <a:rPr lang="id-ID" dirty="0" smtClean="0"/>
              <a:t>bermacam-macam, </a:t>
            </a:r>
            <a:r>
              <a:rPr lang="sv-SE" dirty="0"/>
              <a:t>pemilihan dan pemakaiannya ditentukan oleh banyak faktor </a:t>
            </a:r>
            <a:r>
              <a:rPr lang="id-ID" dirty="0" smtClean="0"/>
              <a:t> diantaranya: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1. luas </a:t>
            </a:r>
            <a:r>
              <a:rPr lang="id-ID" dirty="0"/>
              <a:t>daerah yang </a:t>
            </a:r>
            <a:r>
              <a:rPr lang="id-ID" dirty="0" smtClean="0"/>
              <a:t>dipetakan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2. keadaan topografi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3. ketersediaan </a:t>
            </a:r>
            <a:r>
              <a:rPr lang="id-ID" dirty="0"/>
              <a:t>alat </a:t>
            </a:r>
            <a:r>
              <a:rPr lang="id-ID" dirty="0" smtClean="0"/>
              <a:t>ukur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4. kemudahan penghitungan, dll</a:t>
            </a:r>
          </a:p>
          <a:p>
            <a:pPr>
              <a:buNone/>
            </a:pPr>
            <a:r>
              <a:rPr lang="id-ID" dirty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86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/>
              <a:t> Kerangka Kontrol Horisontal diklasifikasikan menurut jenjang ketelitiannya, yaitu </a:t>
            </a:r>
            <a:r>
              <a:rPr lang="id-ID" dirty="0" smtClean="0"/>
              <a:t>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orde 1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orde </a:t>
            </a:r>
            <a:r>
              <a:rPr lang="id-ID" dirty="0"/>
              <a:t>2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orde </a:t>
            </a:r>
            <a:r>
              <a:rPr lang="id-ID" dirty="0"/>
              <a:t>3. </a:t>
            </a:r>
            <a:endParaRPr lang="id-ID" dirty="0" smtClean="0"/>
          </a:p>
          <a:p>
            <a:pPr>
              <a:buNone/>
            </a:pPr>
            <a:r>
              <a:rPr lang="id-ID" i="1" dirty="0"/>
              <a:t>	</a:t>
            </a:r>
            <a:r>
              <a:rPr lang="id-ID" i="1" dirty="0" smtClean="0"/>
              <a:t>The US </a:t>
            </a:r>
            <a:r>
              <a:rPr lang="id-ID" i="1" dirty="0"/>
              <a:t>Federal Geodetic Control Committee (FGCC) membagi KKH Orde 2 dan Orde 3 masing – masing dalam dua kelas I dan II </a:t>
            </a:r>
            <a:r>
              <a:rPr lang="id-ID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86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Ketelitian KKH dinyatakan </a:t>
            </a:r>
            <a:r>
              <a:rPr lang="id-ID" dirty="0"/>
              <a:t>dengan ketelitian Relatif yaitu angka perbandingan antara simpangan baku jarak dua titik k</a:t>
            </a:r>
            <a:r>
              <a:rPr lang="id-ID" dirty="0" smtClean="0"/>
              <a:t>ontrol </a:t>
            </a:r>
            <a:r>
              <a:rPr lang="id-ID" dirty="0"/>
              <a:t>yang dihubungkan langsung dengan jarak itu sendiri.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Apabila </a:t>
            </a:r>
            <a:r>
              <a:rPr lang="id-ID" dirty="0"/>
              <a:t>jarak antara dua titik </a:t>
            </a:r>
            <a:r>
              <a:rPr lang="id-ID" dirty="0" smtClean="0"/>
              <a:t>kontrol </a:t>
            </a:r>
            <a:r>
              <a:rPr lang="id-ID" dirty="0"/>
              <a:t>horizontal hasil perataan adalah D dan simpangan bakunya adalah </a:t>
            </a:r>
            <a:r>
              <a:rPr lang="el-GR" dirty="0"/>
              <a:t>σ </a:t>
            </a:r>
            <a:r>
              <a:rPr lang="id-ID" dirty="0"/>
              <a:t>maka ketelitian relatifnya adalah </a:t>
            </a:r>
            <a:r>
              <a:rPr lang="el-GR" dirty="0"/>
              <a:t>σ / </a:t>
            </a:r>
            <a:r>
              <a:rPr lang="id-ID" dirty="0"/>
              <a:t>D. 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86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/>
              <a:t>Cara menyambung kerangka-kerangka pemetaan yang kecil menjadi kerangka besar </a:t>
            </a:r>
            <a:r>
              <a:rPr lang="id-ID" dirty="0" smtClean="0"/>
              <a:t>rentan </a:t>
            </a:r>
            <a:r>
              <a:rPr lang="id-ID" dirty="0"/>
              <a:t>terhadap perambatan kesalahan yang diakibatkan oleh besaran-besaran pengamatan yang dihitung tidak bebas dari kesalahan, yang berakibat pula terjadinya akumulasi kesalahan di suatu lokasi.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Dengan </a:t>
            </a:r>
            <a:r>
              <a:rPr lang="id-ID" dirty="0"/>
              <a:t>demikian, dalam pengadaan jaring kerangka horisontal pemetaan harus dilaksanakan dari kerangka besar ke kerangka kecilnya (</a:t>
            </a:r>
            <a:r>
              <a:rPr lang="id-ID" i="1" dirty="0"/>
              <a:t>van het grote in het klein).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84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KERANGKA DASAR PEMETAAN</vt:lpstr>
      <vt:lpstr>Klasifikasi Kerangka Dasar Pemetaan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KERANGKA DASAR PEMETAAN</dc:title>
  <dc:creator>IDHAR_KU</dc:creator>
  <cp:lastModifiedBy>IDHAR_KU</cp:lastModifiedBy>
  <cp:revision>9</cp:revision>
  <dcterms:created xsi:type="dcterms:W3CDTF">2019-03-01T05:48:29Z</dcterms:created>
  <dcterms:modified xsi:type="dcterms:W3CDTF">2019-03-01T06:50:42Z</dcterms:modified>
</cp:coreProperties>
</file>