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5" r:id="rId4"/>
    <p:sldId id="261" r:id="rId5"/>
    <p:sldId id="264" r:id="rId6"/>
    <p:sldId id="263" r:id="rId7"/>
    <p:sldId id="257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58" r:id="rId18"/>
    <p:sldId id="259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0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A9D9-2C7E-463B-8C51-3B24749B0565}" type="datetimeFigureOut">
              <a:rPr lang="id-ID" smtClean="0"/>
              <a:pPr/>
              <a:t>09/04/2019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08BE-9150-4458-8945-8EF4DFDFAC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A9D9-2C7E-463B-8C51-3B24749B0565}" type="datetimeFigureOut">
              <a:rPr lang="id-ID" smtClean="0"/>
              <a:pPr/>
              <a:t>09/04/2019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08BE-9150-4458-8945-8EF4DFDFAC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A9D9-2C7E-463B-8C51-3B24749B0565}" type="datetimeFigureOut">
              <a:rPr lang="id-ID" smtClean="0"/>
              <a:pPr/>
              <a:t>09/04/2019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08BE-9150-4458-8945-8EF4DFDFAC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A9D9-2C7E-463B-8C51-3B24749B0565}" type="datetimeFigureOut">
              <a:rPr lang="id-ID" smtClean="0"/>
              <a:pPr/>
              <a:t>09/04/2019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08BE-9150-4458-8945-8EF4DFDFAC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A9D9-2C7E-463B-8C51-3B24749B0565}" type="datetimeFigureOut">
              <a:rPr lang="id-ID" smtClean="0"/>
              <a:pPr/>
              <a:t>09/04/2019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08BE-9150-4458-8945-8EF4DFDFAC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A9D9-2C7E-463B-8C51-3B24749B0565}" type="datetimeFigureOut">
              <a:rPr lang="id-ID" smtClean="0"/>
              <a:pPr/>
              <a:t>09/04/2019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08BE-9150-4458-8945-8EF4DFDFAC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A9D9-2C7E-463B-8C51-3B24749B0565}" type="datetimeFigureOut">
              <a:rPr lang="id-ID" smtClean="0"/>
              <a:pPr/>
              <a:t>09/04/2019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08BE-9150-4458-8945-8EF4DFDFAC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A9D9-2C7E-463B-8C51-3B24749B0565}" type="datetimeFigureOut">
              <a:rPr lang="id-ID" smtClean="0"/>
              <a:pPr/>
              <a:t>09/04/2019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08BE-9150-4458-8945-8EF4DFDFAC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A9D9-2C7E-463B-8C51-3B24749B0565}" type="datetimeFigureOut">
              <a:rPr lang="id-ID" smtClean="0"/>
              <a:pPr/>
              <a:t>09/04/2019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08BE-9150-4458-8945-8EF4DFDFAC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A9D9-2C7E-463B-8C51-3B24749B0565}" type="datetimeFigureOut">
              <a:rPr lang="id-ID" smtClean="0"/>
              <a:pPr/>
              <a:t>09/04/2019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08BE-9150-4458-8945-8EF4DFDFAC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A9D9-2C7E-463B-8C51-3B24749B0565}" type="datetimeFigureOut">
              <a:rPr lang="id-ID" smtClean="0"/>
              <a:pPr/>
              <a:t>09/04/2019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08BE-9150-4458-8945-8EF4DFDFAC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0A9D9-2C7E-463B-8C51-3B24749B0565}" type="datetimeFigureOut">
              <a:rPr lang="id-ID" smtClean="0"/>
              <a:pPr/>
              <a:t>09/04/2019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908BE-9150-4458-8945-8EF4DFDFAC0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PENGUKURAN DAN PEMATAAN SECARA OTOMATIS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algn="l"/>
            <a:r>
              <a:rPr lang="id-ID" sz="3600" dirty="0" smtClean="0">
                <a:latin typeface="Tw Cen MT" pitchFamily="34" charset="0"/>
              </a:rPr>
              <a:t>1. Masukan Data Awal (Initial Data Entry)</a:t>
            </a:r>
            <a:br>
              <a:rPr lang="id-ID" sz="3600" dirty="0" smtClean="0">
                <a:latin typeface="Tw Cen MT" pitchFamily="34" charset="0"/>
              </a:rPr>
            </a:br>
            <a:endParaRPr lang="id-ID" sz="3600" b="1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500" dirty="0" smtClean="0">
                <a:latin typeface="Tw Cen MT" pitchFamily="34" charset="0"/>
              </a:rPr>
              <a:t>	Isian data entry akan berbeda-beda sesuai denga merek dan spesifikasi alat yang di gunakan. </a:t>
            </a:r>
          </a:p>
          <a:p>
            <a:pPr>
              <a:buNone/>
            </a:pPr>
            <a:endParaRPr lang="id-ID" sz="25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500" dirty="0">
                <a:latin typeface="Tw Cen MT" pitchFamily="34" charset="0"/>
              </a:rPr>
              <a:t> </a:t>
            </a:r>
            <a:r>
              <a:rPr lang="id-ID" sz="2500" dirty="0" smtClean="0">
                <a:latin typeface="Tw Cen MT" pitchFamily="34" charset="0"/>
              </a:rPr>
              <a:t>	Banyak diantara data masukan yang di sebutkan di atas dapat di “</a:t>
            </a:r>
            <a:r>
              <a:rPr lang="id-ID" sz="2500" i="1" dirty="0" smtClean="0">
                <a:latin typeface="Tw Cen MT" pitchFamily="34" charset="0"/>
              </a:rPr>
              <a:t>bypass”</a:t>
            </a:r>
            <a:r>
              <a:rPr lang="id-ID" sz="2500" dirty="0" smtClean="0">
                <a:latin typeface="Tw Cen MT" pitchFamily="34" charset="0"/>
              </a:rPr>
              <a:t> karena microposesor pada alat telah di setting pilihan “default”.</a:t>
            </a:r>
          </a:p>
          <a:p>
            <a:pPr>
              <a:buNone/>
            </a:pPr>
            <a:endParaRPr lang="id-ID" sz="2500" dirty="0">
              <a:latin typeface="Tw Cen MT" pitchFamily="34" charset="0"/>
            </a:endParaRPr>
          </a:p>
          <a:p>
            <a:pPr>
              <a:buNone/>
            </a:pPr>
            <a:r>
              <a:rPr lang="id-ID" sz="2500" dirty="0" smtClean="0">
                <a:latin typeface="Tw Cen MT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25470"/>
          </a:xfrm>
        </p:spPr>
        <p:txBody>
          <a:bodyPr>
            <a:noAutofit/>
          </a:bodyPr>
          <a:lstStyle/>
          <a:p>
            <a:pPr algn="l"/>
            <a:r>
              <a:rPr lang="id-ID" sz="3600" dirty="0" smtClean="0">
                <a:latin typeface="Tw Cen MT" pitchFamily="34" charset="0"/>
              </a:rPr>
              <a:t>2. Mempelajari </a:t>
            </a:r>
            <a:r>
              <a:rPr lang="id-ID" sz="3600" dirty="0" smtClean="0">
                <a:latin typeface="Tw Cen MT" pitchFamily="34" charset="0"/>
              </a:rPr>
              <a:t>Keterangan </a:t>
            </a:r>
            <a:r>
              <a:rPr lang="id-ID" sz="3600" dirty="0" smtClean="0">
                <a:latin typeface="Tw Cen MT" pitchFamily="34" charset="0"/>
              </a:rPr>
              <a:t>Detil/Objek</a:t>
            </a:r>
            <a:r>
              <a:rPr lang="id-ID" sz="3600" dirty="0" smtClean="0">
                <a:latin typeface="Tw Cen MT" pitchFamily="34" charset="0"/>
              </a:rPr>
              <a:t/>
            </a:r>
            <a:br>
              <a:rPr lang="id-ID" sz="3600" dirty="0" smtClean="0">
                <a:latin typeface="Tw Cen MT" pitchFamily="34" charset="0"/>
              </a:rPr>
            </a:br>
            <a:endParaRPr lang="id-ID" sz="3600" b="1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id-ID" sz="2500" dirty="0" smtClean="0">
                <a:latin typeface="Tw Cen MT" pitchFamily="34" charset="0"/>
              </a:rPr>
              <a:t>Setiap titik stasiun dan detil harus diberi identitas baik dari objek maupun atribut.</a:t>
            </a:r>
          </a:p>
          <a:p>
            <a:pPr marL="457200" indent="-457200">
              <a:buAutoNum type="arabicPeriod"/>
            </a:pPr>
            <a:r>
              <a:rPr lang="id-ID" sz="2500" dirty="0" smtClean="0">
                <a:latin typeface="Tw Cen MT" pitchFamily="34" charset="0"/>
              </a:rPr>
              <a:t>Identitas titik dapat berbentuk alfabet ataupun kode numeris seperti:</a:t>
            </a:r>
          </a:p>
          <a:p>
            <a:pPr marL="457200" indent="-457200">
              <a:buNone/>
            </a:pPr>
            <a:r>
              <a:rPr lang="id-ID" sz="2500" dirty="0" smtClean="0">
                <a:latin typeface="Tw Cen MT" pitchFamily="34" charset="0"/>
              </a:rPr>
              <a:t>	a. Stasiun pengamat : OCC</a:t>
            </a:r>
          </a:p>
          <a:p>
            <a:pPr marL="457200" indent="-457200">
              <a:buNone/>
            </a:pPr>
            <a:r>
              <a:rPr lang="id-ID" sz="2500" dirty="0" smtClean="0">
                <a:latin typeface="Tw Cen MT" pitchFamily="34" charset="0"/>
              </a:rPr>
              <a:t>	</a:t>
            </a:r>
            <a:r>
              <a:rPr lang="id-ID" sz="2500" dirty="0" smtClean="0">
                <a:latin typeface="Tw Cen MT" pitchFamily="34" charset="0"/>
              </a:rPr>
              <a:t>b. Stasiun sebelumnya : BS</a:t>
            </a:r>
          </a:p>
          <a:p>
            <a:pPr marL="457200" indent="-457200">
              <a:buNone/>
            </a:pPr>
            <a:r>
              <a:rPr lang="id-ID" sz="2500" dirty="0" smtClean="0">
                <a:latin typeface="Tw Cen MT" pitchFamily="34" charset="0"/>
              </a:rPr>
              <a:t>	</a:t>
            </a:r>
            <a:r>
              <a:rPr lang="id-ID" sz="2500" dirty="0" smtClean="0">
                <a:latin typeface="Tw Cen MT" pitchFamily="34" charset="0"/>
              </a:rPr>
              <a:t>c. Stasiun di mukanya/depannya : FS</a:t>
            </a:r>
          </a:p>
          <a:p>
            <a:pPr marL="457200" indent="-457200">
              <a:buNone/>
            </a:pPr>
            <a:r>
              <a:rPr lang="id-ID" sz="2500" dirty="0" smtClean="0">
                <a:latin typeface="Tw Cen MT" pitchFamily="34" charset="0"/>
              </a:rPr>
              <a:t>3.	Identitas dapat di tampilkan pada layar LCD dan dapat di plot pada gambar</a:t>
            </a:r>
          </a:p>
          <a:p>
            <a:pPr marL="457200" indent="-457200">
              <a:buNone/>
            </a:pPr>
            <a:endParaRPr lang="id-ID" sz="2500" dirty="0" smtClean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25470"/>
          </a:xfrm>
        </p:spPr>
        <p:txBody>
          <a:bodyPr>
            <a:noAutofit/>
          </a:bodyPr>
          <a:lstStyle/>
          <a:p>
            <a:pPr algn="l"/>
            <a:r>
              <a:rPr lang="id-ID" sz="3600" dirty="0" smtClean="0">
                <a:latin typeface="Tw Cen MT" pitchFamily="34" charset="0"/>
              </a:rPr>
              <a:t>2. Mempelajari </a:t>
            </a:r>
            <a:r>
              <a:rPr lang="id-ID" sz="3600" dirty="0" smtClean="0">
                <a:latin typeface="Tw Cen MT" pitchFamily="34" charset="0"/>
              </a:rPr>
              <a:t>Keterangan </a:t>
            </a:r>
            <a:r>
              <a:rPr lang="id-ID" sz="3600" dirty="0" smtClean="0">
                <a:latin typeface="Tw Cen MT" pitchFamily="34" charset="0"/>
              </a:rPr>
              <a:t>Detil/Objek</a:t>
            </a:r>
            <a:r>
              <a:rPr lang="id-ID" sz="3600" dirty="0" smtClean="0">
                <a:latin typeface="Tw Cen MT" pitchFamily="34" charset="0"/>
              </a:rPr>
              <a:t/>
            </a:r>
            <a:br>
              <a:rPr lang="id-ID" sz="3600" dirty="0" smtClean="0">
                <a:latin typeface="Tw Cen MT" pitchFamily="34" charset="0"/>
              </a:rPr>
            </a:br>
            <a:endParaRPr lang="id-ID" sz="3600" b="1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id-ID" sz="2500" dirty="0" smtClean="0">
                <a:latin typeface="Tw Cen MT" pitchFamily="34" charset="0"/>
              </a:rPr>
              <a:t>Tipe-tipe keterangan/identitas alfabet dan numeris</a:t>
            </a:r>
          </a:p>
          <a:p>
            <a:pPr marL="457200" indent="-457200">
              <a:buNone/>
            </a:pPr>
            <a:endParaRPr lang="id-ID" sz="2500" dirty="0" smtClean="0">
              <a:latin typeface="Tw Cen MT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4349" y="2071678"/>
          <a:ext cx="771530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3"/>
                <a:gridCol w="2000264"/>
                <a:gridCol w="19288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Identitas</a:t>
                      </a:r>
                      <a:r>
                        <a:rPr lang="id-ID" b="1" baseline="0" dirty="0" smtClean="0"/>
                        <a:t> Titik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Kode (Alfabet)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Kode (Numerk)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Stasiun pengamat</a:t>
                      </a:r>
                      <a:r>
                        <a:rPr lang="id-ID" baseline="0" dirty="0" smtClean="0"/>
                        <a:t> (</a:t>
                      </a:r>
                      <a:r>
                        <a:rPr lang="id-ID" i="1" baseline="0" dirty="0" smtClean="0"/>
                        <a:t>Occupied Stastion</a:t>
                      </a:r>
                      <a:r>
                        <a:rPr lang="id-ID" baseline="0" dirty="0" smtClean="0"/>
                        <a:t>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OCC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Stasiun</a:t>
                      </a:r>
                      <a:r>
                        <a:rPr lang="id-ID" baseline="0" dirty="0" smtClean="0"/>
                        <a:t> sebelumnya (</a:t>
                      </a:r>
                      <a:r>
                        <a:rPr lang="id-ID" i="1" baseline="0" dirty="0" smtClean="0"/>
                        <a:t>Backsight</a:t>
                      </a:r>
                      <a:r>
                        <a:rPr lang="id-ID" baseline="0" dirty="0" smtClean="0"/>
                        <a:t>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Stasiun</a:t>
                      </a:r>
                      <a:r>
                        <a:rPr lang="id-ID" baseline="0" dirty="0" smtClean="0"/>
                        <a:t> dimukanya (</a:t>
                      </a:r>
                      <a:r>
                        <a:rPr lang="id-ID" i="1" baseline="0" dirty="0" smtClean="0"/>
                        <a:t>Foresight</a:t>
                      </a:r>
                      <a:r>
                        <a:rPr lang="id-ID" baseline="0" dirty="0" smtClean="0"/>
                        <a:t>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Stasiun tengah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25470"/>
          </a:xfrm>
        </p:spPr>
        <p:txBody>
          <a:bodyPr>
            <a:noAutofit/>
          </a:bodyPr>
          <a:lstStyle/>
          <a:p>
            <a:pPr algn="l"/>
            <a:r>
              <a:rPr lang="id-ID" sz="3600" dirty="0" smtClean="0">
                <a:latin typeface="Tw Cen MT" pitchFamily="34" charset="0"/>
              </a:rPr>
              <a:t>3. </a:t>
            </a:r>
            <a:r>
              <a:rPr lang="id-ID" sz="3600" dirty="0" smtClean="0">
                <a:latin typeface="Tw Cen MT" pitchFamily="34" charset="0"/>
              </a:rPr>
              <a:t>Masukan Data Titik Stasiun</a:t>
            </a:r>
            <a:br>
              <a:rPr lang="id-ID" sz="3600" dirty="0" smtClean="0">
                <a:latin typeface="Tw Cen MT" pitchFamily="34" charset="0"/>
              </a:rPr>
            </a:br>
            <a:endParaRPr lang="id-ID" sz="3600" b="1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id-ID" sz="2500" dirty="0" smtClean="0">
                <a:latin typeface="Tw Cen MT" pitchFamily="34" charset="0"/>
              </a:rPr>
              <a:t>	Data masukan pada titik stasiun tempat berdiri alat antara lain:</a:t>
            </a:r>
          </a:p>
          <a:p>
            <a:pPr marL="457200" indent="-457200">
              <a:buAutoNum type="arabicPeriod"/>
            </a:pPr>
            <a:r>
              <a:rPr lang="id-ID" sz="2500" dirty="0" smtClean="0">
                <a:latin typeface="Tw Cen MT" pitchFamily="34" charset="0"/>
              </a:rPr>
              <a:t>Kode 10</a:t>
            </a:r>
          </a:p>
          <a:p>
            <a:pPr marL="457200" indent="-457200">
              <a:buAutoNum type="arabicPeriod"/>
            </a:pPr>
            <a:r>
              <a:rPr lang="id-ID" sz="2500" dirty="0" smtClean="0">
                <a:latin typeface="Tw Cen MT" pitchFamily="34" charset="0"/>
              </a:rPr>
              <a:t>Tinggi alat </a:t>
            </a:r>
          </a:p>
          <a:p>
            <a:pPr marL="457200" indent="-457200">
              <a:buAutoNum type="arabicPeriod"/>
            </a:pPr>
            <a:r>
              <a:rPr lang="id-ID" sz="2500" dirty="0" smtClean="0">
                <a:latin typeface="Tw Cen MT" pitchFamily="34" charset="0"/>
              </a:rPr>
              <a:t>Nomor titik stasiun</a:t>
            </a:r>
          </a:p>
          <a:p>
            <a:pPr marL="457200" indent="-457200">
              <a:buAutoNum type="arabicPeriod"/>
            </a:pPr>
            <a:r>
              <a:rPr lang="id-ID" sz="2500" dirty="0" smtClean="0">
                <a:latin typeface="Tw Cen MT" pitchFamily="34" charset="0"/>
              </a:rPr>
              <a:t>Kode identitas titik stasiun</a:t>
            </a:r>
          </a:p>
          <a:p>
            <a:pPr marL="457200" indent="-457200">
              <a:buAutoNum type="arabicPeriod"/>
            </a:pPr>
            <a:r>
              <a:rPr lang="id-ID" sz="2500" dirty="0" smtClean="0">
                <a:latin typeface="Tw Cen MT" pitchFamily="34" charset="0"/>
              </a:rPr>
              <a:t>Koordinat dari titik stasiun (dalam sistem lokal maupun UTM)</a:t>
            </a:r>
          </a:p>
          <a:p>
            <a:pPr marL="457200" indent="-457200">
              <a:buAutoNum type="arabicPeriod"/>
            </a:pPr>
            <a:r>
              <a:rPr lang="id-ID" sz="2500" dirty="0" smtClean="0">
                <a:latin typeface="Tw Cen MT" pitchFamily="34" charset="0"/>
              </a:rPr>
              <a:t>Koordinat stasiun di belakangnya (BS) atau azimut ke titik stasiun BS</a:t>
            </a:r>
          </a:p>
          <a:p>
            <a:pPr marL="457200" indent="-457200">
              <a:buNone/>
            </a:pPr>
            <a:r>
              <a:rPr lang="id-ID" sz="2000" dirty="0" smtClean="0">
                <a:latin typeface="Tw Cen MT" pitchFamily="34" charset="0"/>
              </a:rPr>
              <a:t>Catatan:</a:t>
            </a:r>
          </a:p>
          <a:p>
            <a:pPr marL="457200" indent="-457200">
              <a:buNone/>
            </a:pPr>
            <a:r>
              <a:rPr lang="id-ID" sz="2000" dirty="0" smtClean="0">
                <a:latin typeface="Tw Cen MT" pitchFamily="34" charset="0"/>
              </a:rPr>
              <a:t>	</a:t>
            </a:r>
            <a:r>
              <a:rPr lang="id-ID" sz="2000" dirty="0" smtClean="0">
                <a:latin typeface="Tw Cen MT" pitchFamily="34" charset="0"/>
              </a:rPr>
              <a:t>Koordinat titik stasiun selain untuk mereduksi dari data ukuran titik-titik detil, dipakai pula sebagai titik awal hitungan perataan</a:t>
            </a:r>
            <a:r>
              <a:rPr lang="id-ID" sz="2500" dirty="0" smtClean="0">
                <a:latin typeface="Tw Cen MT" pitchFamily="34" charset="0"/>
              </a:rPr>
              <a:t>.</a:t>
            </a:r>
            <a:endParaRPr lang="id-ID" sz="2500" dirty="0" smtClean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25470"/>
          </a:xfrm>
        </p:spPr>
        <p:txBody>
          <a:bodyPr>
            <a:noAutofit/>
          </a:bodyPr>
          <a:lstStyle/>
          <a:p>
            <a:pPr algn="l"/>
            <a:r>
              <a:rPr lang="id-ID" sz="3600" dirty="0" smtClean="0">
                <a:latin typeface="Tw Cen MT" pitchFamily="34" charset="0"/>
              </a:rPr>
              <a:t>4</a:t>
            </a:r>
            <a:r>
              <a:rPr lang="id-ID" sz="3600" dirty="0" smtClean="0">
                <a:latin typeface="Tw Cen MT" pitchFamily="34" charset="0"/>
              </a:rPr>
              <a:t>. </a:t>
            </a:r>
            <a:r>
              <a:rPr lang="id-ID" sz="3600" dirty="0" smtClean="0">
                <a:latin typeface="Tw Cen MT" pitchFamily="34" charset="0"/>
              </a:rPr>
              <a:t>Data masukan dari Titik Detil</a:t>
            </a:r>
            <a:br>
              <a:rPr lang="id-ID" sz="3600" dirty="0" smtClean="0">
                <a:latin typeface="Tw Cen MT" pitchFamily="34" charset="0"/>
              </a:rPr>
            </a:br>
            <a:endParaRPr lang="id-ID" sz="3600" b="1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id-ID" sz="2500" dirty="0" smtClean="0">
                <a:latin typeface="Tw Cen MT" pitchFamily="34" charset="0"/>
              </a:rPr>
              <a:t>Dari titik-titik detil yang dibidik, data yang harus dimasukkan antara lain:</a:t>
            </a:r>
          </a:p>
          <a:p>
            <a:pPr marL="457200" indent="-457200">
              <a:buAutoNum type="arabicPeriod"/>
            </a:pPr>
            <a:r>
              <a:rPr lang="id-ID" sz="2500" dirty="0" smtClean="0">
                <a:latin typeface="Tw Cen MT" pitchFamily="34" charset="0"/>
              </a:rPr>
              <a:t>Kode operasi 20, 30, atau 40 untuk BS, FS atau IS untuk beberapa alat TS</a:t>
            </a:r>
          </a:p>
          <a:p>
            <a:pPr marL="457200" indent="-457200">
              <a:buAutoNum type="arabicPeriod"/>
            </a:pPr>
            <a:r>
              <a:rPr lang="id-ID" sz="2500" dirty="0" smtClean="0">
                <a:latin typeface="Tw Cen MT" pitchFamily="34" charset="0"/>
              </a:rPr>
              <a:t>Ketinggian dari reflektor prisma </a:t>
            </a:r>
          </a:p>
          <a:p>
            <a:pPr marL="457200" indent="-457200">
              <a:buAutoNum type="arabicPeriod"/>
            </a:pPr>
            <a:r>
              <a:rPr lang="id-ID" sz="2500" dirty="0" smtClean="0">
                <a:latin typeface="Tw Cen MT" pitchFamily="34" charset="0"/>
              </a:rPr>
              <a:t>Nomor titik detil</a:t>
            </a:r>
          </a:p>
          <a:p>
            <a:pPr marL="457200" indent="-457200">
              <a:buAutoNum type="arabicPeriod"/>
            </a:pPr>
            <a:r>
              <a:rPr lang="id-ID" sz="2500" dirty="0" smtClean="0">
                <a:latin typeface="Tw Cen MT" pitchFamily="34" charset="0"/>
              </a:rPr>
              <a:t>Kode identifikasi stasiun</a:t>
            </a:r>
            <a:endParaRPr lang="id-ID" sz="2500" dirty="0" smtClean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25470"/>
          </a:xfrm>
        </p:spPr>
        <p:txBody>
          <a:bodyPr>
            <a:noAutofit/>
          </a:bodyPr>
          <a:lstStyle/>
          <a:p>
            <a:pPr algn="l"/>
            <a:r>
              <a:rPr lang="id-ID" sz="3600" dirty="0" smtClean="0">
                <a:latin typeface="Tw Cen MT" pitchFamily="34" charset="0"/>
              </a:rPr>
              <a:t>4</a:t>
            </a:r>
            <a:r>
              <a:rPr lang="id-ID" sz="3600" dirty="0" smtClean="0">
                <a:latin typeface="Tw Cen MT" pitchFamily="34" charset="0"/>
              </a:rPr>
              <a:t>. </a:t>
            </a:r>
            <a:r>
              <a:rPr lang="id-ID" sz="3600" dirty="0" smtClean="0">
                <a:latin typeface="Tw Cen MT" pitchFamily="34" charset="0"/>
              </a:rPr>
              <a:t>Data masukan dari Titik Detil</a:t>
            </a:r>
            <a:br>
              <a:rPr lang="id-ID" sz="3600" dirty="0" smtClean="0">
                <a:latin typeface="Tw Cen MT" pitchFamily="34" charset="0"/>
              </a:rPr>
            </a:br>
            <a:endParaRPr lang="id-ID" sz="3600" b="1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id-ID" sz="2500" dirty="0" smtClean="0">
                <a:latin typeface="Tw Cen MT" pitchFamily="34" charset="0"/>
              </a:rPr>
              <a:t>Contoh prosedur pengambilan data:</a:t>
            </a:r>
          </a:p>
          <a:p>
            <a:pPr marL="457200" indent="-457200">
              <a:buAutoNum type="arabicPeriod"/>
            </a:pPr>
            <a:r>
              <a:rPr lang="id-ID" sz="2500" dirty="0" smtClean="0">
                <a:latin typeface="Tw Cen MT" pitchFamily="34" charset="0"/>
              </a:rPr>
              <a:t>Masukkan data stasiun tempat berdiri alat</a:t>
            </a:r>
          </a:p>
          <a:p>
            <a:pPr marL="457200" indent="-457200">
              <a:buAutoNum type="arabicPeriod"/>
            </a:pPr>
            <a:r>
              <a:rPr lang="id-ID" sz="2500" dirty="0" smtClean="0">
                <a:latin typeface="Tw Cen MT" pitchFamily="34" charset="0"/>
              </a:rPr>
              <a:t>Bidik pada stasiun 114, bacaan horisontal dapat di-nol-kan</a:t>
            </a:r>
          </a:p>
          <a:p>
            <a:pPr marL="457200" indent="-457200">
              <a:buAutoNum type="arabicPeriod"/>
            </a:pPr>
            <a:r>
              <a:rPr lang="id-ID" sz="2500" dirty="0" smtClean="0">
                <a:latin typeface="Tw Cen MT" pitchFamily="34" charset="0"/>
              </a:rPr>
              <a:t>Masukkan kode 20 (BS)</a:t>
            </a:r>
          </a:p>
          <a:p>
            <a:pPr marL="457200" indent="-457200">
              <a:buAutoNum type="arabicPeriod"/>
            </a:pPr>
            <a:r>
              <a:rPr lang="id-ID" sz="2500" dirty="0" smtClean="0">
                <a:latin typeface="Tw Cen MT" pitchFamily="34" charset="0"/>
              </a:rPr>
              <a:t>Ukur tinggi reflektor/prisma (HR) dan masukkan data tersebut</a:t>
            </a:r>
          </a:p>
          <a:p>
            <a:pPr marL="457200" indent="-457200">
              <a:buAutoNum type="arabicPeriod"/>
            </a:pPr>
            <a:r>
              <a:rPr lang="id-ID" sz="2500" dirty="0" smtClean="0">
                <a:latin typeface="Tw Cen MT" pitchFamily="34" charset="0"/>
              </a:rPr>
              <a:t>Tekan tombol yang dibutuhkan (jarang miring, jarak datar, sudut horisontal, sudut vertikal)</a:t>
            </a:r>
          </a:p>
          <a:p>
            <a:pPr marL="457200" indent="-457200">
              <a:buAutoNum type="arabicPeriod"/>
            </a:pPr>
            <a:r>
              <a:rPr lang="id-ID" sz="2500" dirty="0" smtClean="0">
                <a:latin typeface="Tw Cen MT" pitchFamily="34" charset="0"/>
              </a:rPr>
              <a:t>Tekan tombol </a:t>
            </a:r>
            <a:r>
              <a:rPr lang="id-ID" sz="2500" i="1" dirty="0" smtClean="0">
                <a:latin typeface="Tw Cen MT" pitchFamily="34" charset="0"/>
              </a:rPr>
              <a:t>record</a:t>
            </a:r>
            <a:r>
              <a:rPr lang="id-ID" sz="2500" dirty="0" smtClean="0">
                <a:latin typeface="Tw Cen MT" pitchFamily="34" charset="0"/>
              </a:rPr>
              <a:t> setelah setiap pengukuran </a:t>
            </a:r>
          </a:p>
          <a:p>
            <a:pPr marL="457200" indent="-457200">
              <a:buAutoNum type="arabicPeriod"/>
            </a:pPr>
            <a:r>
              <a:rPr lang="id-ID" sz="2500" dirty="0" smtClean="0">
                <a:latin typeface="Tw Cen MT" pitchFamily="34" charset="0"/>
              </a:rPr>
              <a:t>Setelah kode dan identitas stasiun pengamat dicatat, selanjutnya mengisi nomor titik detil (stasiun 114) dan kode titik stasiun</a:t>
            </a:r>
            <a:endParaRPr lang="id-ID" sz="2500" dirty="0" smtClean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25470"/>
          </a:xfrm>
        </p:spPr>
        <p:txBody>
          <a:bodyPr>
            <a:noAutofit/>
          </a:bodyPr>
          <a:lstStyle/>
          <a:p>
            <a:pPr algn="l"/>
            <a:r>
              <a:rPr lang="id-ID" sz="3600" dirty="0" smtClean="0">
                <a:latin typeface="Tw Cen MT" pitchFamily="34" charset="0"/>
              </a:rPr>
              <a:t>4</a:t>
            </a:r>
            <a:r>
              <a:rPr lang="id-ID" sz="3600" dirty="0" smtClean="0">
                <a:latin typeface="Tw Cen MT" pitchFamily="34" charset="0"/>
              </a:rPr>
              <a:t>. </a:t>
            </a:r>
            <a:r>
              <a:rPr lang="id-ID" sz="3600" dirty="0" smtClean="0">
                <a:latin typeface="Tw Cen MT" pitchFamily="34" charset="0"/>
              </a:rPr>
              <a:t>Data masukan dari Titik Detil</a:t>
            </a:r>
            <a:br>
              <a:rPr lang="id-ID" sz="3600" dirty="0" smtClean="0">
                <a:latin typeface="Tw Cen MT" pitchFamily="34" charset="0"/>
              </a:rPr>
            </a:br>
            <a:endParaRPr lang="id-ID" sz="3600" b="1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457200" indent="-457200">
              <a:buAutoNum type="arabicPeriod" startAt="8"/>
            </a:pPr>
            <a:r>
              <a:rPr lang="id-ID" sz="2400" dirty="0" smtClean="0">
                <a:latin typeface="Tw Cen MT" pitchFamily="34" charset="0"/>
              </a:rPr>
              <a:t>Selanjutnya pengukuran dilakukan pada titik FS (kode 30), ulangi langkah 4, 5, 6 dan 7 dengan data yang sesuai. </a:t>
            </a:r>
          </a:p>
          <a:p>
            <a:pPr marL="457200" indent="-457200">
              <a:buAutoNum type="arabicPeriod" startAt="8"/>
            </a:pPr>
            <a:r>
              <a:rPr lang="id-ID" sz="2400" dirty="0" smtClean="0">
                <a:latin typeface="Tw Cen MT" pitchFamily="34" charset="0"/>
              </a:rPr>
              <a:t>Pada stasiun 111, sembarang nomor titik IS (kode 40) dapat diambil untuk menandai unsur topografi yang dibidik.</a:t>
            </a:r>
          </a:p>
          <a:p>
            <a:pPr marL="457200" indent="-457200">
              <a:buAutoNum type="arabicPeriod" startAt="8"/>
            </a:pPr>
            <a:r>
              <a:rPr lang="id-ID" sz="2400" dirty="0" smtClean="0">
                <a:latin typeface="Tw Cen MT" pitchFamily="34" charset="0"/>
              </a:rPr>
              <a:t>Jika semua detil topografi</a:t>
            </a:r>
          </a:p>
          <a:p>
            <a:pPr marL="457200" indent="-457200"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id-ID" sz="2400" dirty="0" smtClean="0">
                <a:latin typeface="Tw Cen MT" pitchFamily="34" charset="0"/>
              </a:rPr>
              <a:t>di sekitar stasiun tempat </a:t>
            </a:r>
          </a:p>
          <a:p>
            <a:pPr marL="457200" indent="-457200"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id-ID" sz="2400" dirty="0" smtClean="0">
                <a:latin typeface="Tw Cen MT" pitchFamily="34" charset="0"/>
              </a:rPr>
              <a:t>berdiri alat (111) telah</a:t>
            </a:r>
          </a:p>
          <a:p>
            <a:pPr marL="457200" indent="-457200"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id-ID" sz="2400" dirty="0" smtClean="0">
                <a:latin typeface="Tw Cen MT" pitchFamily="34" charset="0"/>
              </a:rPr>
              <a:t>diambil dan dimasukkan, </a:t>
            </a:r>
          </a:p>
          <a:p>
            <a:pPr marL="457200" indent="-457200"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id-ID" sz="2400" dirty="0" smtClean="0">
                <a:latin typeface="Tw Cen MT" pitchFamily="34" charset="0"/>
              </a:rPr>
              <a:t>TS dapat dipindagkan </a:t>
            </a:r>
          </a:p>
          <a:p>
            <a:pPr marL="457200" indent="-457200"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id-ID" sz="2400" dirty="0" smtClean="0">
                <a:latin typeface="Tw Cen MT" pitchFamily="34" charset="0"/>
              </a:rPr>
              <a:t>ke stasiun poligon </a:t>
            </a:r>
          </a:p>
          <a:p>
            <a:pPr marL="457200" indent="-457200"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id-ID" sz="2400" dirty="0" smtClean="0">
                <a:latin typeface="Tw Cen MT" pitchFamily="34" charset="0"/>
              </a:rPr>
              <a:t>berikutnya, misal 112. </a:t>
            </a:r>
          </a:p>
          <a:p>
            <a:pPr marL="457200" indent="-457200"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id-ID" sz="2400" dirty="0" smtClean="0">
                <a:latin typeface="Tw Cen MT" pitchFamily="34" charset="0"/>
              </a:rPr>
              <a:t>BS menjadi stasiun 111 </a:t>
            </a:r>
          </a:p>
          <a:p>
            <a:pPr marL="457200" indent="-457200"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id-ID" sz="2400" dirty="0" smtClean="0">
                <a:latin typeface="Tw Cen MT" pitchFamily="34" charset="0"/>
              </a:rPr>
              <a:t>dan FS menjadi stasiun 113.</a:t>
            </a:r>
            <a:endParaRPr lang="id-ID" sz="2400" dirty="0" smtClean="0">
              <a:latin typeface="Tw Cen MT" pitchFamily="34" charset="0"/>
            </a:endParaRPr>
          </a:p>
          <a:p>
            <a:pPr marL="457200" indent="-457200">
              <a:buNone/>
            </a:pPr>
            <a:endParaRPr lang="id-ID" sz="2400" dirty="0" smtClean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Transfer Data dan Prosesing 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Data hasil perekaman harus dipindahkan (</a:t>
            </a:r>
            <a:r>
              <a:rPr lang="id-ID" sz="2400" i="1" dirty="0" smtClean="0">
                <a:latin typeface="Tw Cen MT" pitchFamily="34" charset="0"/>
              </a:rPr>
              <a:t>download)</a:t>
            </a:r>
            <a:r>
              <a:rPr lang="id-ID" sz="2400" dirty="0" smtClean="0">
                <a:latin typeface="Tw Cen MT" pitchFamily="34" charset="0"/>
              </a:rPr>
              <a:t> ke komputer. </a:t>
            </a:r>
          </a:p>
          <a:p>
            <a:pPr>
              <a:buNone/>
            </a:pP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id-ID" sz="2400" dirty="0" smtClean="0">
                <a:latin typeface="Tw Cen MT" pitchFamily="34" charset="0"/>
              </a:rPr>
              <a:t>Pada TS keluaran lama setelah semua detil topografi di ukur selanjutnya di lakukan perhitungan dan perataan (X, Y, Z)</a:t>
            </a:r>
          </a:p>
          <a:p>
            <a:pPr>
              <a:buNone/>
            </a:pP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Pada TS yang baru, perhitungan dan perataan dilakukan sejak dari analisis awal hingga perhitungan koordinat. </a:t>
            </a:r>
          </a:p>
          <a:p>
            <a:pPr>
              <a:buNone/>
            </a:pPr>
            <a:endParaRPr lang="id-ID" sz="2400" dirty="0">
              <a:latin typeface="Tw Cen MT" pitchFamily="34" charset="0"/>
            </a:endParaRP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id-ID" sz="2400" dirty="0" smtClean="0">
                <a:latin typeface="Tw Cen MT" pitchFamily="34" charset="0"/>
              </a:rPr>
              <a:t>Jika data lapangan telah disimpan dalam file koordinat, maka data dapat langsung digunakan untuk plotting secara digital, sehingga hasil survei dapat digambarkan dengan cepat sesuai dengan skala. </a:t>
            </a:r>
            <a:endParaRPr lang="id-ID" sz="2400" dirty="0" smtClean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Pembuatan </a:t>
            </a:r>
            <a:r>
              <a:rPr lang="id-ID" dirty="0" smtClean="0"/>
              <a:t>Sketsa Grafis Lapangan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Perkembangan teknologi juga banyak mempengaruhi teknologi pemetaan.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</a:p>
          <a:p>
            <a:pPr algn="just">
              <a:buNone/>
            </a:pPr>
            <a:r>
              <a:rPr lang="id-ID" dirty="0" smtClean="0">
                <a:latin typeface="Tw Cen MT" pitchFamily="34" charset="0"/>
              </a:rPr>
              <a:t>Total station (TS) merupakan gabungan antara:</a:t>
            </a:r>
          </a:p>
          <a:p>
            <a:pPr algn="just">
              <a:buFont typeface="Wingdings" pitchFamily="2" charset="2"/>
              <a:buChar char="§"/>
            </a:pPr>
            <a:r>
              <a:rPr lang="id-ID" dirty="0" smtClean="0">
                <a:latin typeface="Tw Cen MT" pitchFamily="34" charset="0"/>
              </a:rPr>
              <a:t>teodolit elektronik (pengukuran sudut elektronik) </a:t>
            </a:r>
          </a:p>
          <a:p>
            <a:pPr algn="just">
              <a:buFont typeface="Wingdings" pitchFamily="2" charset="2"/>
              <a:buChar char="§"/>
            </a:pPr>
            <a:r>
              <a:rPr lang="id-ID" dirty="0" smtClean="0">
                <a:latin typeface="Tw Cen MT" pitchFamily="34" charset="0"/>
              </a:rPr>
              <a:t>pengukuran jarak elektronik elektronik Distance Measuremen/EDM)</a:t>
            </a:r>
          </a:p>
          <a:p>
            <a:pPr algn="just">
              <a:buFont typeface="Wingdings" pitchFamily="2" charset="2"/>
              <a:buChar char="§"/>
            </a:pPr>
            <a:r>
              <a:rPr lang="id-ID" dirty="0" smtClean="0">
                <a:latin typeface="Tw Cen MT" pitchFamily="34" charset="0"/>
              </a:rPr>
              <a:t> pencatat data elektronik.</a:t>
            </a:r>
          </a:p>
          <a:p>
            <a:pPr algn="just">
              <a:buNone/>
            </a:pPr>
            <a:r>
              <a:rPr lang="id-ID" dirty="0" smtClean="0">
                <a:latin typeface="Tw Cen MT" pitchFamily="34" charset="0"/>
              </a:rPr>
              <a:t> 	</a:t>
            </a:r>
            <a:endParaRPr lang="id-ID" sz="28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sz="2800" dirty="0" smtClean="0">
                <a:latin typeface="Tw Cen MT" pitchFamily="34" charset="0"/>
              </a:rPr>
              <a:t>Total station mempunyai kemampuan membaca, mencatat merekam sudut horisontal dan vertikal bersamaan dengan jarak miringnya. </a:t>
            </a:r>
          </a:p>
          <a:p>
            <a:pPr algn="just">
              <a:buNone/>
            </a:pPr>
            <a:endParaRPr lang="id-ID" sz="2800" dirty="0" smtClean="0">
              <a:latin typeface="Tw Cen MT" pitchFamily="34" charset="0"/>
            </a:endParaRPr>
          </a:p>
          <a:p>
            <a:pPr algn="just"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sz="2800" dirty="0" smtClean="0">
                <a:latin typeface="Tw Cen MT" pitchFamily="34" charset="0"/>
              </a:rPr>
              <a:t>Alat ini dilengkapi dengan mikroprosesor sehingga dapat melakukan bermacam-macam operasi perhitungan matematis seperti :</a:t>
            </a:r>
          </a:p>
          <a:p>
            <a:pPr algn="just">
              <a:buFont typeface="Wingdings" pitchFamily="2" charset="2"/>
              <a:buChar char="§"/>
            </a:pPr>
            <a:r>
              <a:rPr lang="id-ID" sz="2800" dirty="0" smtClean="0">
                <a:latin typeface="Tw Cen MT" pitchFamily="34" charset="0"/>
              </a:rPr>
              <a:t>merata-rata sudut ukuran dan jarak</a:t>
            </a:r>
          </a:p>
          <a:p>
            <a:pPr algn="just">
              <a:buFont typeface="Wingdings" pitchFamily="2" charset="2"/>
              <a:buChar char="§"/>
            </a:pPr>
            <a:r>
              <a:rPr lang="id-ID" sz="2800" dirty="0" smtClean="0">
                <a:latin typeface="Tw Cen MT" pitchFamily="34" charset="0"/>
              </a:rPr>
              <a:t>menghitung koordinat</a:t>
            </a:r>
          </a:p>
          <a:p>
            <a:pPr algn="just">
              <a:buFont typeface="Wingdings" pitchFamily="2" charset="2"/>
              <a:buChar char="§"/>
            </a:pPr>
            <a:r>
              <a:rPr lang="id-ID" sz="2800" dirty="0" smtClean="0">
                <a:latin typeface="Tw Cen MT" pitchFamily="34" charset="0"/>
              </a:rPr>
              <a:t>menentukan ketinggian, </a:t>
            </a:r>
          </a:p>
          <a:p>
            <a:pPr algn="just">
              <a:buFont typeface="Wingdings" pitchFamily="2" charset="2"/>
              <a:buChar char="§"/>
            </a:pPr>
            <a:r>
              <a:rPr lang="id-ID" sz="2800" dirty="0" smtClean="0">
                <a:latin typeface="Tw Cen MT" pitchFamily="34" charset="0"/>
              </a:rPr>
              <a:t>beda tinggi </a:t>
            </a:r>
          </a:p>
          <a:p>
            <a:pPr algn="just">
              <a:buFont typeface="Wingdings" pitchFamily="2" charset="2"/>
              <a:buChar char="§"/>
            </a:pPr>
            <a:r>
              <a:rPr lang="id-ID" sz="2800" dirty="0" smtClean="0">
                <a:latin typeface="Tw Cen MT" pitchFamily="34" charset="0"/>
              </a:rPr>
              <a:t>menghitung volume. </a:t>
            </a:r>
            <a:endParaRPr lang="id-ID" sz="28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id-ID" sz="3600" dirty="0" smtClean="0">
                <a:latin typeface="Tw Cen MT" pitchFamily="34" charset="0"/>
              </a:rPr>
              <a:t>Keunggulan Total Station:</a:t>
            </a:r>
          </a:p>
          <a:p>
            <a:pPr marL="914400" lvl="1" indent="-514350" algn="just">
              <a:buAutoNum type="arabicPeriod"/>
            </a:pPr>
            <a:r>
              <a:rPr lang="id-ID" sz="2600" dirty="0" smtClean="0">
                <a:latin typeface="Tw Cen MT" pitchFamily="34" charset="0"/>
              </a:rPr>
              <a:t>Pengamatan dilakukan secara otomatis dengan sekali penyetelan alat (pengamatan sudut 	horisontal dan vertikal serta jarak miring)</a:t>
            </a:r>
          </a:p>
          <a:p>
            <a:pPr marL="914400" lvl="1" indent="-514350" algn="just">
              <a:buAutoNum type="arabicPeriod"/>
            </a:pPr>
            <a:r>
              <a:rPr lang="id-ID" sz="2600" dirty="0" smtClean="0">
                <a:latin typeface="Tw Cen MT" pitchFamily="34" charset="0"/>
              </a:rPr>
              <a:t>Hasil pengamatan dan pengukuran ditampilkan pada LCD </a:t>
            </a:r>
          </a:p>
          <a:p>
            <a:pPr marL="914400" lvl="1" indent="-514350" algn="just">
              <a:buFont typeface="Arial" pitchFamily="34" charset="0"/>
              <a:buAutoNum type="arabicPeriod"/>
            </a:pPr>
            <a:r>
              <a:rPr lang="id-ID" sz="2600" dirty="0" smtClean="0">
                <a:latin typeface="Tw Cen MT" pitchFamily="34" charset="0"/>
              </a:rPr>
              <a:t>Perhitungan </a:t>
            </a:r>
            <a:r>
              <a:rPr lang="id-ID" sz="2600" dirty="0">
                <a:latin typeface="Tw Cen MT" pitchFamily="34" charset="0"/>
              </a:rPr>
              <a:t>secara cepat </a:t>
            </a:r>
            <a:r>
              <a:rPr lang="id-ID" sz="2600" dirty="0" smtClean="0">
                <a:latin typeface="Tw Cen MT" pitchFamily="34" charset="0"/>
              </a:rPr>
              <a:t>dalam </a:t>
            </a:r>
            <a:r>
              <a:rPr lang="id-ID" sz="2600" dirty="0">
                <a:latin typeface="Tw Cen MT" pitchFamily="34" charset="0"/>
              </a:rPr>
              <a:t>komputer yang selanjutnya dapat dihubungkan dengan printer/ploter untuk penggambaran petanya secara otomatis. </a:t>
            </a:r>
          </a:p>
          <a:p>
            <a:pPr marL="914400" lvl="1" indent="-514350" algn="just">
              <a:buFont typeface="Arial" pitchFamily="34" charset="0"/>
              <a:buAutoNum type="arabicPeriod"/>
            </a:pPr>
            <a:r>
              <a:rPr lang="id-ID" sz="2600" dirty="0">
                <a:latin typeface="Tw Cen MT" pitchFamily="34" charset="0"/>
              </a:rPr>
              <a:t>H</a:t>
            </a:r>
            <a:r>
              <a:rPr lang="id-ID" sz="2600" dirty="0" smtClean="0">
                <a:latin typeface="Tw Cen MT" pitchFamily="34" charset="0"/>
              </a:rPr>
              <a:t>asil rekaman data dapat di </a:t>
            </a:r>
            <a:r>
              <a:rPr lang="id-ID" sz="2600" i="1" dirty="0" smtClean="0">
                <a:latin typeface="Tw Cen MT" pitchFamily="34" charset="0"/>
              </a:rPr>
              <a:t>download</a:t>
            </a:r>
            <a:r>
              <a:rPr lang="id-ID" sz="2600" dirty="0" smtClean="0">
                <a:latin typeface="Tw Cen MT" pitchFamily="34" charset="0"/>
              </a:rPr>
              <a:t> secara otomatis ke komputer melalui kabel </a:t>
            </a:r>
            <a:r>
              <a:rPr lang="id-ID" sz="2600" i="1" dirty="0" smtClean="0">
                <a:latin typeface="Tw Cen MT" pitchFamily="34" charset="0"/>
              </a:rPr>
              <a:t>interface</a:t>
            </a:r>
            <a:r>
              <a:rPr lang="id-ID" sz="2600" dirty="0" smtClean="0">
                <a:latin typeface="Tw Cen MT" pitchFamily="34" charset="0"/>
              </a:rPr>
              <a:t> dan penyimpanan data pada alat maupun dengan eksternal hard disk</a:t>
            </a:r>
          </a:p>
          <a:p>
            <a:pPr algn="just">
              <a:buNone/>
            </a:pPr>
            <a:endParaRPr lang="id-ID" sz="28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id-ID" sz="2800" dirty="0" smtClean="0">
                <a:latin typeface="Tw Cen MT" pitchFamily="34" charset="0"/>
              </a:rPr>
              <a:t>	</a:t>
            </a:r>
          </a:p>
          <a:p>
            <a:pPr algn="just">
              <a:buNone/>
            </a:pPr>
            <a:r>
              <a:rPr lang="id-ID" sz="2800" dirty="0">
                <a:latin typeface="Tw Cen MT" pitchFamily="34" charset="0"/>
              </a:rPr>
              <a:t>	</a:t>
            </a:r>
            <a:r>
              <a:rPr lang="id-ID" sz="2800" dirty="0" smtClean="0">
                <a:latin typeface="Tw Cen MT" pitchFamily="34" charset="0"/>
              </a:rPr>
              <a:t>Dengan adanya total station para surveyor pemetaan lebih mudah dalam melakukan pengukuran dan pemetaan. </a:t>
            </a:r>
          </a:p>
          <a:p>
            <a:pPr algn="just">
              <a:buNone/>
            </a:pPr>
            <a:endParaRPr lang="id-ID" sz="2800" dirty="0" smtClean="0">
              <a:latin typeface="Tw Cen MT" pitchFamily="34" charset="0"/>
            </a:endParaRPr>
          </a:p>
          <a:p>
            <a:pPr algn="just">
              <a:buNone/>
            </a:pPr>
            <a:r>
              <a:rPr lang="id-ID" sz="2800" dirty="0" smtClean="0">
                <a:latin typeface="Tw Cen MT" pitchFamily="34" charset="0"/>
              </a:rPr>
              <a:t>	Sebelum menggunakan total station surveyor terlebih dahulu membuat sket/skesa dari detil-detil objek dan lokasinya.</a:t>
            </a:r>
            <a:endParaRPr lang="id-ID" sz="28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600" b="1" dirty="0" smtClean="0">
                <a:latin typeface="Tw Cen MT" pitchFamily="34" charset="0"/>
              </a:rPr>
              <a:t>Prosedur Pemetaan Topografi dengan Total Station (TS)</a:t>
            </a:r>
            <a:endParaRPr lang="id-ID" sz="3600" b="1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sz="3000" dirty="0" smtClean="0">
                <a:latin typeface="Tw Cen MT" pitchFamily="34" charset="0"/>
              </a:rPr>
              <a:t>Total </a:t>
            </a:r>
            <a:r>
              <a:rPr lang="id-ID" sz="3000" dirty="0">
                <a:latin typeface="Tw Cen MT" pitchFamily="34" charset="0"/>
              </a:rPr>
              <a:t>Station dapat digunakan pada sembarang tahapan </a:t>
            </a:r>
            <a:r>
              <a:rPr lang="id-ID" sz="3000" dirty="0" smtClean="0">
                <a:latin typeface="Tw Cen MT" pitchFamily="34" charset="0"/>
              </a:rPr>
              <a:t>survei:</a:t>
            </a:r>
          </a:p>
          <a:p>
            <a:pPr>
              <a:buNone/>
            </a:pPr>
            <a:r>
              <a:rPr lang="id-ID" sz="3000" dirty="0">
                <a:latin typeface="Tw Cen MT" pitchFamily="34" charset="0"/>
              </a:rPr>
              <a:t>	</a:t>
            </a:r>
            <a:r>
              <a:rPr lang="id-ID" sz="3000" dirty="0" smtClean="0">
                <a:latin typeface="Tw Cen MT" pitchFamily="34" charset="0"/>
              </a:rPr>
              <a:t>1. survey pendahuluan</a:t>
            </a:r>
          </a:p>
          <a:p>
            <a:pPr>
              <a:buNone/>
            </a:pPr>
            <a:r>
              <a:rPr lang="id-ID" sz="3000" dirty="0">
                <a:latin typeface="Tw Cen MT" pitchFamily="34" charset="0"/>
              </a:rPr>
              <a:t>	</a:t>
            </a:r>
            <a:r>
              <a:rPr lang="id-ID" sz="3000" dirty="0" smtClean="0">
                <a:latin typeface="Tw Cen MT" pitchFamily="34" charset="0"/>
              </a:rPr>
              <a:t>2. survei </a:t>
            </a:r>
            <a:r>
              <a:rPr lang="id-ID" sz="3000" dirty="0">
                <a:latin typeface="Tw Cen MT" pitchFamily="34" charset="0"/>
              </a:rPr>
              <a:t>titik kontrol </a:t>
            </a:r>
            <a:endParaRPr lang="id-ID" sz="30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3000" dirty="0">
                <a:latin typeface="Tw Cen MT" pitchFamily="34" charset="0"/>
              </a:rPr>
              <a:t>	</a:t>
            </a:r>
            <a:r>
              <a:rPr lang="id-ID" sz="3000" dirty="0" smtClean="0">
                <a:latin typeface="Tw Cen MT" pitchFamily="34" charset="0"/>
              </a:rPr>
              <a:t>3. </a:t>
            </a:r>
            <a:r>
              <a:rPr lang="id-ID" sz="3000" dirty="0">
                <a:latin typeface="Tw Cen MT" pitchFamily="34" charset="0"/>
              </a:rPr>
              <a:t>s</a:t>
            </a:r>
            <a:r>
              <a:rPr lang="id-ID" sz="3000" dirty="0" smtClean="0">
                <a:latin typeface="Tw Cen MT" pitchFamily="34" charset="0"/>
              </a:rPr>
              <a:t>urvei </a:t>
            </a:r>
            <a:r>
              <a:rPr lang="id-ID" sz="3000" dirty="0">
                <a:latin typeface="Tw Cen MT" pitchFamily="34" charset="0"/>
              </a:rPr>
              <a:t>pematokan. </a:t>
            </a:r>
            <a:endParaRPr lang="id-ID" sz="3000" dirty="0" smtClean="0">
              <a:latin typeface="Tw Cen MT" pitchFamily="34" charset="0"/>
            </a:endParaRPr>
          </a:p>
          <a:p>
            <a:pPr>
              <a:buNone/>
            </a:pPr>
            <a:endParaRPr lang="id-ID" sz="3000" dirty="0">
              <a:latin typeface="Tw Cen MT" pitchFamily="34" charset="0"/>
            </a:endParaRPr>
          </a:p>
          <a:p>
            <a:pPr>
              <a:buNone/>
            </a:pPr>
            <a:r>
              <a:rPr lang="id-ID" sz="3000" dirty="0" smtClean="0">
                <a:latin typeface="Tw Cen MT" pitchFamily="34" charset="0"/>
              </a:rPr>
              <a:t>	Total </a:t>
            </a:r>
            <a:r>
              <a:rPr lang="id-ID" sz="3000" dirty="0">
                <a:latin typeface="Tw Cen MT" pitchFamily="34" charset="0"/>
              </a:rPr>
              <a:t>station terutama cocok untuk survey </a:t>
            </a:r>
            <a:r>
              <a:rPr lang="id-ID" sz="3000" dirty="0" smtClean="0">
                <a:latin typeface="Tw Cen MT" pitchFamily="34" charset="0"/>
              </a:rPr>
              <a:t>topografi </a:t>
            </a:r>
            <a:r>
              <a:rPr lang="id-ID" sz="3000" dirty="0">
                <a:latin typeface="Tw Cen MT" pitchFamily="34" charset="0"/>
              </a:rPr>
              <a:t>dimana surveyor membutuhkan posisi (x,y,z) dari </a:t>
            </a:r>
            <a:r>
              <a:rPr lang="id-ID" sz="3000" dirty="0" smtClean="0">
                <a:latin typeface="Tw Cen MT" pitchFamily="34" charset="0"/>
              </a:rPr>
              <a:t>sejumlah </a:t>
            </a:r>
            <a:r>
              <a:rPr lang="id-ID" sz="3000" dirty="0">
                <a:latin typeface="Tw Cen MT" pitchFamily="34" charset="0"/>
              </a:rPr>
              <a:t>detail yang cukup </a:t>
            </a:r>
            <a:r>
              <a:rPr lang="id-ID" sz="3000" dirty="0" smtClean="0">
                <a:latin typeface="Tw Cen MT" pitchFamily="34" charset="0"/>
              </a:rPr>
              <a:t>banyak</a:t>
            </a:r>
            <a:r>
              <a:rPr lang="id-ID" sz="3000" dirty="0">
                <a:latin typeface="Tw Cen MT" pitchFamily="34" charset="0"/>
              </a:rPr>
              <a:t> </a:t>
            </a:r>
            <a:r>
              <a:rPr lang="id-ID" sz="3000" dirty="0" smtClean="0">
                <a:latin typeface="Tw Cen MT" pitchFamily="34" charset="0"/>
              </a:rPr>
              <a:t>(700 s/d 1000 titik per hari)</a:t>
            </a:r>
            <a:endParaRPr lang="id-ID" sz="3000" dirty="0">
              <a:latin typeface="Tw Cen MT" pitchFamily="34" charset="0"/>
            </a:endParaRPr>
          </a:p>
          <a:p>
            <a:pPr>
              <a:buNone/>
            </a:pPr>
            <a:endParaRPr lang="id-ID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600" b="1" dirty="0" smtClean="0">
                <a:latin typeface="Tw Cen MT" pitchFamily="34" charset="0"/>
              </a:rPr>
              <a:t>Prosedur Pemetaan Topografi dengan Total Station (TS)</a:t>
            </a:r>
            <a:endParaRPr lang="id-ID" sz="3600" b="1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dirty="0" smtClean="0">
                <a:latin typeface="Tw Cen MT" pitchFamily="34" charset="0"/>
              </a:rPr>
              <a:t>Masukan Data Awal (Initial Data Entry)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Tw Cen MT" pitchFamily="34" charset="0"/>
              </a:rPr>
              <a:t>Mempelajari Keterangan Detil/Objek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Tw Cen MT" pitchFamily="34" charset="0"/>
              </a:rPr>
              <a:t>Masukan Data Titik Stasiun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Tw Cen MT" pitchFamily="34" charset="0"/>
              </a:rPr>
              <a:t>Data masukan dari Titik </a:t>
            </a:r>
            <a:r>
              <a:rPr lang="id-ID" dirty="0" smtClean="0">
                <a:latin typeface="Tw Cen MT" pitchFamily="34" charset="0"/>
              </a:rPr>
              <a:t>Detil</a:t>
            </a:r>
            <a:endParaRPr lang="id-ID" dirty="0" smtClean="0">
              <a:latin typeface="Tw Cen MT" pitchFamily="34" charset="0"/>
            </a:endParaRPr>
          </a:p>
          <a:p>
            <a:pPr>
              <a:buNone/>
            </a:pPr>
            <a:endParaRPr lang="id-ID" dirty="0" smtClean="0">
              <a:latin typeface="Tw Cen MT" pitchFamily="34" charset="0"/>
            </a:endParaRPr>
          </a:p>
          <a:p>
            <a:pPr>
              <a:buNone/>
            </a:pPr>
            <a:endParaRPr lang="id-ID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algn="l"/>
            <a:r>
              <a:rPr lang="id-ID" sz="3600" dirty="0" smtClean="0">
                <a:latin typeface="Tw Cen MT" pitchFamily="34" charset="0"/>
              </a:rPr>
              <a:t>1. Masukan Data Awal (Initial Data Entry)</a:t>
            </a:r>
            <a:br>
              <a:rPr lang="id-ID" sz="3600" dirty="0" smtClean="0">
                <a:latin typeface="Tw Cen MT" pitchFamily="34" charset="0"/>
              </a:rPr>
            </a:br>
            <a:endParaRPr lang="id-ID" sz="3600" b="1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500" dirty="0" smtClean="0">
                <a:latin typeface="Tw Cen MT" pitchFamily="34" charset="0"/>
              </a:rPr>
              <a:t>	Setalah TS dipasang di atas stasiun dan dibuat sumbu I vertikal, pada layar monitor akan tampil menu-menu yang harus diisi antara lain:</a:t>
            </a:r>
          </a:p>
          <a:p>
            <a:pPr marL="514350" indent="-514350">
              <a:buAutoNum type="arabicPeriod"/>
            </a:pPr>
            <a:r>
              <a:rPr lang="id-ID" sz="2500" dirty="0" smtClean="0">
                <a:latin typeface="Tw Cen MT" pitchFamily="34" charset="0"/>
              </a:rPr>
              <a:t>Koordinat dari stasiun tempat berdiri alat dan koordinat/azimut stasiun sebelumnya</a:t>
            </a:r>
          </a:p>
          <a:p>
            <a:pPr marL="514350" indent="-514350">
              <a:buAutoNum type="arabicPeriod"/>
            </a:pPr>
            <a:r>
              <a:rPr lang="id-ID" sz="2500" dirty="0" smtClean="0">
                <a:latin typeface="Tw Cen MT" pitchFamily="34" charset="0"/>
              </a:rPr>
              <a:t>Deskripsi atau keterangan dari projek</a:t>
            </a:r>
          </a:p>
          <a:p>
            <a:pPr marL="514350" indent="-514350">
              <a:buAutoNum type="arabicPeriod"/>
            </a:pPr>
            <a:r>
              <a:rPr lang="id-ID" sz="2500" dirty="0" smtClean="0">
                <a:latin typeface="Tw Cen MT" pitchFamily="34" charset="0"/>
              </a:rPr>
              <a:t>Tanggal pengukuran dan tim pengukur (surveyor)</a:t>
            </a:r>
          </a:p>
          <a:p>
            <a:pPr marL="514350" indent="-514350">
              <a:buAutoNum type="arabicPeriod"/>
            </a:pPr>
            <a:r>
              <a:rPr lang="id-ID" sz="2500" dirty="0" smtClean="0">
                <a:latin typeface="Tw Cen MT" pitchFamily="34" charset="0"/>
              </a:rPr>
              <a:t>Konstanta prisma</a:t>
            </a:r>
          </a:p>
          <a:p>
            <a:pPr marL="514350" indent="-514350">
              <a:buAutoNum type="arabicPeriod"/>
            </a:pPr>
            <a:r>
              <a:rPr lang="id-ID" sz="2500" dirty="0" smtClean="0">
                <a:latin typeface="Tw Cen MT" pitchFamily="34" charset="0"/>
              </a:rPr>
              <a:t>Jumlah dan macam pengukuran sudut dan jarak (untuk merata-rata hasil)</a:t>
            </a:r>
          </a:p>
          <a:p>
            <a:pPr marL="514350" indent="-514350">
              <a:buAutoNum type="arabicPeriod"/>
            </a:pPr>
            <a:r>
              <a:rPr lang="id-ID" sz="2500" dirty="0" smtClean="0">
                <a:latin typeface="Tw Cen MT" pitchFamily="34" charset="0"/>
              </a:rPr>
              <a:t>Pemilihan pengukuran biasa atau luar biasa</a:t>
            </a:r>
          </a:p>
          <a:p>
            <a:pPr marL="514350" indent="-514350">
              <a:buAutoNum type="arabicPeriod"/>
            </a:pPr>
            <a:r>
              <a:rPr lang="id-ID" sz="2500" dirty="0" smtClean="0">
                <a:latin typeface="Tw Cen MT" pitchFamily="34" charset="0"/>
              </a:rPr>
              <a:t>Penomoran secara otomatis pada objek yang akan dibidik</a:t>
            </a:r>
          </a:p>
          <a:p>
            <a:pPr marL="514350" indent="-514350">
              <a:buAutoNum type="arabicPeriod"/>
            </a:pPr>
            <a:r>
              <a:rPr lang="id-ID" sz="2500" dirty="0" smtClean="0">
                <a:latin typeface="Tw Cen MT" pitchFamily="34" charset="0"/>
              </a:rPr>
              <a:t>Memilih unit atau satuan jarak</a:t>
            </a:r>
          </a:p>
          <a:p>
            <a:pPr>
              <a:buNone/>
            </a:pPr>
            <a:endParaRPr lang="id-ID" sz="2500" dirty="0" smtClean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378</Words>
  <Application>Microsoft Office PowerPoint</Application>
  <PresentationFormat>On-screen Show (4:3)</PresentationFormat>
  <Paragraphs>123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PENGUKURAN DAN PEMATAAN SECARA OTOMATIS</vt:lpstr>
      <vt:lpstr>Slide 2</vt:lpstr>
      <vt:lpstr>Slide 3</vt:lpstr>
      <vt:lpstr>Slide 4</vt:lpstr>
      <vt:lpstr>Slide 5</vt:lpstr>
      <vt:lpstr>Slide 6</vt:lpstr>
      <vt:lpstr>Prosedur Pemetaan Topografi dengan Total Station (TS)</vt:lpstr>
      <vt:lpstr>Prosedur Pemetaan Topografi dengan Total Station (TS)</vt:lpstr>
      <vt:lpstr>1. Masukan Data Awal (Initial Data Entry) </vt:lpstr>
      <vt:lpstr>1. Masukan Data Awal (Initial Data Entry) </vt:lpstr>
      <vt:lpstr>2. Mempelajari Keterangan Detil/Objek </vt:lpstr>
      <vt:lpstr>2. Mempelajari Keterangan Detil/Objek </vt:lpstr>
      <vt:lpstr>3. Masukan Data Titik Stasiun </vt:lpstr>
      <vt:lpstr>4. Data masukan dari Titik Detil </vt:lpstr>
      <vt:lpstr>4. Data masukan dari Titik Detil </vt:lpstr>
      <vt:lpstr>4. Data masukan dari Titik Detil </vt:lpstr>
      <vt:lpstr>Transfer Data dan Prosesing Data</vt:lpstr>
      <vt:lpstr>Pembuatan Sketsa Grafis Lapangan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PENGUKURAN DAN PEMATAAN SECARA OTOMATIS</dc:title>
  <dc:creator>IDHAR_KU</dc:creator>
  <cp:lastModifiedBy>IDHAR_KU</cp:lastModifiedBy>
  <cp:revision>24</cp:revision>
  <dcterms:created xsi:type="dcterms:W3CDTF">2019-04-09T04:49:24Z</dcterms:created>
  <dcterms:modified xsi:type="dcterms:W3CDTF">2019-04-09T16:39:48Z</dcterms:modified>
</cp:coreProperties>
</file>