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5/20/2019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prinsip, metode penentuan posisi dan sistem GNSS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Surya </a:t>
            </a:r>
            <a:r>
              <a:rPr lang="en-US" dirty="0" err="1" smtClean="0"/>
              <a:t>Kurniawan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79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936" y="124546"/>
            <a:ext cx="10554574" cy="3636511"/>
          </a:xfrm>
        </p:spPr>
        <p:txBody>
          <a:bodyPr/>
          <a:lstStyle/>
          <a:p>
            <a:pPr fontAlgn="base"/>
            <a:r>
              <a:rPr lang="en-US" sz="2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RTK System</a:t>
            </a:r>
            <a:endParaRPr lang="en-US" sz="20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0" indent="0" fontAlgn="base">
              <a:buNone/>
            </a:pP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RTK (Real-Time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Kinematik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)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sistem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adalah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istilah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yang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digunakan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untuk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penentuan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posisi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metode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differential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secara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real-time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menggunakan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data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fase</a:t>
            </a:r>
            <a:r>
              <a:rPr lang="en-US" sz="2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. 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Pada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metode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ini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dapat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digunakan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untuk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menentukan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objek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diam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dan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bergerak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. </a:t>
            </a:r>
          </a:p>
          <a:p>
            <a:pPr marL="0" indent="0" fontAlgn="base">
              <a:buNone/>
            </a:pP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Cara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kerja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pada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metode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ini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adalah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stasiun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referensi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mengirim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data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fase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dan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data </a:t>
            </a:r>
            <a:r>
              <a:rPr lang="en-US" sz="2000" dirty="0" err="1"/>
              <a:t>pseudorange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pengguna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real-time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data </a:t>
            </a:r>
            <a:r>
              <a:rPr lang="en-US" sz="2000" dirty="0" err="1"/>
              <a:t>tertentu</a:t>
            </a:r>
            <a:r>
              <a:rPr lang="en-US" sz="2000" dirty="0"/>
              <a:t>. </a:t>
            </a:r>
            <a:r>
              <a:rPr lang="en-US" sz="2000" dirty="0" err="1"/>
              <a:t>Ketelitian</a:t>
            </a:r>
            <a:r>
              <a:rPr lang="en-US" sz="2000" dirty="0"/>
              <a:t> </a:t>
            </a:r>
            <a:r>
              <a:rPr lang="en-US" sz="2000" dirty="0" err="1"/>
              <a:t>posisi</a:t>
            </a:r>
            <a:r>
              <a:rPr lang="en-US" sz="2000" dirty="0"/>
              <a:t> yang </a:t>
            </a:r>
            <a:r>
              <a:rPr lang="en-US" sz="2000" dirty="0" err="1"/>
              <a:t>dihasilkan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1 – 5 cm.</a:t>
            </a:r>
          </a:p>
          <a:p>
            <a:pPr marL="0" indent="0" fontAlgn="base">
              <a:buNone/>
            </a:pPr>
            <a:r>
              <a:rPr lang="en-US" sz="2000" dirty="0" err="1"/>
              <a:t>Contoh</a:t>
            </a:r>
            <a:r>
              <a:rPr lang="en-US" sz="2000" dirty="0"/>
              <a:t> </a:t>
            </a:r>
            <a:r>
              <a:rPr lang="en-US" sz="2000" dirty="0" err="1"/>
              <a:t>aplikasi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survei</a:t>
            </a:r>
            <a:r>
              <a:rPr lang="en-US" sz="2000" dirty="0"/>
              <a:t> </a:t>
            </a:r>
            <a:r>
              <a:rPr lang="en-US" sz="2000" dirty="0" err="1"/>
              <a:t>kadaster</a:t>
            </a:r>
            <a:r>
              <a:rPr lang="en-US" sz="2000" dirty="0"/>
              <a:t>, stake out, </a:t>
            </a:r>
            <a:r>
              <a:rPr lang="en-US" sz="2000" dirty="0" err="1"/>
              <a:t>survei</a:t>
            </a:r>
            <a:r>
              <a:rPr lang="en-US" sz="2000" dirty="0"/>
              <a:t> </a:t>
            </a:r>
            <a:r>
              <a:rPr lang="en-US" sz="2000" dirty="0" err="1"/>
              <a:t>pertambangan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navigasi</a:t>
            </a:r>
            <a:r>
              <a:rPr lang="en-US" sz="2000" dirty="0"/>
              <a:t> </a:t>
            </a:r>
            <a:r>
              <a:rPr lang="en-US" sz="2000" dirty="0" err="1"/>
              <a:t>teliti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https://1.bp.blogspot.com/-7hZ76OHkkCc/WmNry9unm5I/AAAAAAAAAXU/64qXE8qb5DYCZRrXXiLuCqTAM0yzOpACgCLcBGAs/s320/rt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766" y="3065380"/>
            <a:ext cx="5738194" cy="403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049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 err="1"/>
              <a:t>Survei</a:t>
            </a:r>
            <a:r>
              <a:rPr lang="en-US" b="1" dirty="0"/>
              <a:t> </a:t>
            </a:r>
            <a:r>
              <a:rPr lang="en-US" b="1" dirty="0" err="1"/>
              <a:t>Statik</a:t>
            </a:r>
            <a:r>
              <a:rPr lang="en-US" dirty="0"/>
              <a:t> </a:t>
            </a:r>
          </a:p>
          <a:p>
            <a:pPr marL="0" indent="0" fontAlgn="base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posisinya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jaring</a:t>
            </a:r>
            <a:r>
              <a:rPr lang="en-US" dirty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. </a:t>
            </a:r>
          </a:p>
          <a:p>
            <a:pPr marL="0" indent="0" fontAlgn="base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pengamatannya</a:t>
            </a:r>
            <a:r>
              <a:rPr lang="en-US" dirty="0"/>
              <a:t> </a:t>
            </a:r>
            <a:r>
              <a:rPr lang="en-US" dirty="0" err="1"/>
              <a:t>koordinat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koordinatnya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jam/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diferensial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data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ketelitian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( mm – cm</a:t>
            </a:r>
            <a:r>
              <a:rPr lang="en-US" dirty="0" smtClean="0"/>
              <a:t>).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, </a:t>
            </a:r>
            <a:r>
              <a:rPr lang="en-US" dirty="0" err="1"/>
              <a:t>survei</a:t>
            </a:r>
            <a:r>
              <a:rPr lang="en-US" dirty="0"/>
              <a:t> monitoring, </a:t>
            </a:r>
            <a:r>
              <a:rPr lang="en-US" dirty="0" err="1"/>
              <a:t>dll.Metode-metode</a:t>
            </a:r>
            <a:r>
              <a:rPr lang="en-US" dirty="0"/>
              <a:t> (</a:t>
            </a:r>
            <a:r>
              <a:rPr lang="en-US" dirty="0" err="1"/>
              <a:t>pengembangan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statik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Rapid Static, Stop and Go, Pseudo-kinematic, </a:t>
            </a:r>
            <a:r>
              <a:rPr lang="en-US" dirty="0" err="1"/>
              <a:t>dan</a:t>
            </a:r>
            <a:r>
              <a:rPr lang="en-US" dirty="0"/>
              <a:t> Kinematic. 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106" y="323289"/>
            <a:ext cx="5037258" cy="24871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4047" y="4613181"/>
            <a:ext cx="4819960" cy="212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10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30" y="3324946"/>
            <a:ext cx="10554574" cy="3636511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b="1" dirty="0"/>
              <a:t>Rapid Static</a:t>
            </a:r>
            <a:endParaRPr lang="en-US" dirty="0"/>
          </a:p>
          <a:p>
            <a:pPr marL="0" indent="0" fontAlgn="base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statik</a:t>
            </a:r>
            <a:r>
              <a:rPr lang="en-US" dirty="0"/>
              <a:t>. </a:t>
            </a:r>
            <a:r>
              <a:rPr lang="en-US" dirty="0" err="1"/>
              <a:t>Lamanya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: 5 – 20 </a:t>
            </a:r>
            <a:r>
              <a:rPr lang="en-US" dirty="0" err="1"/>
              <a:t>menit</a:t>
            </a:r>
            <a:r>
              <a:rPr lang="en-US" dirty="0"/>
              <a:t>,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baseline,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satelit</a:t>
            </a:r>
            <a:r>
              <a:rPr lang="en-US" dirty="0"/>
              <a:t> yang </a:t>
            </a:r>
            <a:r>
              <a:rPr lang="en-US" dirty="0" err="1"/>
              <a:t>diamati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geometri</a:t>
            </a:r>
            <a:r>
              <a:rPr lang="en-US" dirty="0"/>
              <a:t> </a:t>
            </a:r>
            <a:r>
              <a:rPr lang="en-US" dirty="0" err="1"/>
              <a:t>satelit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diferensial</a:t>
            </a:r>
            <a:r>
              <a:rPr lang="en-US" dirty="0"/>
              <a:t>, </a:t>
            </a:r>
            <a:r>
              <a:rPr lang="en-US" dirty="0" err="1"/>
              <a:t>menggunakan</a:t>
            </a:r>
            <a:r>
              <a:rPr lang="en-US" dirty="0"/>
              <a:t> data </a:t>
            </a:r>
            <a:r>
              <a:rPr lang="en-US" dirty="0" err="1"/>
              <a:t>fase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utamanya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cycle ambiguity.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datanya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pengolah</a:t>
            </a:r>
            <a:r>
              <a:rPr lang="en-US" dirty="0"/>
              <a:t> data yang </a:t>
            </a:r>
            <a:r>
              <a:rPr lang="en-US" dirty="0" err="1"/>
              <a:t>canggih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agar </a:t>
            </a:r>
            <a:r>
              <a:rPr lang="en-US" dirty="0" err="1"/>
              <a:t>ketelitian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geometri</a:t>
            </a:r>
            <a:r>
              <a:rPr lang="en-US" dirty="0"/>
              <a:t> </a:t>
            </a:r>
            <a:r>
              <a:rPr lang="en-US" dirty="0" err="1"/>
              <a:t>satelit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residu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bias yang </a:t>
            </a:r>
            <a:r>
              <a:rPr lang="en-US" dirty="0" err="1"/>
              <a:t>kecil</a:t>
            </a:r>
            <a:r>
              <a:rPr lang="en-US" dirty="0"/>
              <a:t>,  </a:t>
            </a:r>
            <a:r>
              <a:rPr lang="en-US" dirty="0" err="1"/>
              <a:t>terhindar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multipath.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pengamatannya</a:t>
            </a:r>
            <a:r>
              <a:rPr lang="en-US" dirty="0"/>
              <a:t> </a:t>
            </a:r>
            <a:r>
              <a:rPr lang="en-US" dirty="0" err="1"/>
              <a:t>dianjurkan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receiver 2 </a:t>
            </a:r>
            <a:r>
              <a:rPr lang="en-US" dirty="0" err="1"/>
              <a:t>frekuensi</a:t>
            </a:r>
            <a:r>
              <a:rPr lang="en-US" dirty="0"/>
              <a:t>. </a:t>
            </a:r>
            <a:r>
              <a:rPr lang="en-US" dirty="0" err="1"/>
              <a:t>Ketelitian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level cm.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9941" b="9793"/>
          <a:stretch/>
        </p:blipFill>
        <p:spPr>
          <a:xfrm>
            <a:off x="6212821" y="-94131"/>
            <a:ext cx="4020391" cy="381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4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912" y="1939897"/>
            <a:ext cx="11646712" cy="53887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b="1" dirty="0"/>
              <a:t>Prinsip Dasar Penentuan Posisi Menggunakan </a:t>
            </a:r>
            <a:r>
              <a:rPr lang="nb-NO" b="1" dirty="0" smtClean="0"/>
              <a:t>GPS</a:t>
            </a:r>
          </a:p>
          <a:p>
            <a:pPr marL="0" indent="0" fontAlgn="base">
              <a:buNone/>
            </a:pPr>
            <a:r>
              <a:rPr lang="en-US" dirty="0"/>
              <a:t>R=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geosentrik</a:t>
            </a:r>
            <a:r>
              <a:rPr lang="en-US" dirty="0"/>
              <a:t> receiver (</a:t>
            </a:r>
            <a:r>
              <a:rPr lang="en-US" dirty="0" err="1"/>
              <a:t>dicari</a:t>
            </a:r>
            <a:r>
              <a:rPr lang="en-US" dirty="0"/>
              <a:t>/</a:t>
            </a:r>
            <a:r>
              <a:rPr lang="en-US" i="1" dirty="0"/>
              <a:t>sought</a:t>
            </a:r>
            <a:r>
              <a:rPr lang="en-US" dirty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 =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geosentrik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satelit</a:t>
            </a:r>
            <a:r>
              <a:rPr lang="en-US" dirty="0"/>
              <a:t> (</a:t>
            </a:r>
            <a:r>
              <a:rPr lang="en-US" dirty="0" err="1"/>
              <a:t>diketahui</a:t>
            </a:r>
            <a:r>
              <a:rPr lang="en-US" dirty="0"/>
              <a:t>/</a:t>
            </a:r>
            <a:r>
              <a:rPr lang="en-US" i="1" dirty="0"/>
              <a:t>known</a:t>
            </a:r>
            <a:r>
              <a:rPr lang="en-US" dirty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l-GR" dirty="0"/>
              <a:t>ρ =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toposentrik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(</a:t>
            </a:r>
            <a:r>
              <a:rPr lang="en-US" dirty="0" err="1"/>
              <a:t>diperlukan</a:t>
            </a:r>
            <a:r>
              <a:rPr lang="en-US" dirty="0"/>
              <a:t>/</a:t>
            </a:r>
            <a:r>
              <a:rPr lang="en-US" i="1" dirty="0"/>
              <a:t>required</a:t>
            </a:r>
            <a:r>
              <a:rPr lang="en-US" dirty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Apabila</a:t>
            </a:r>
            <a:r>
              <a:rPr lang="en-US" dirty="0"/>
              <a:t>  </a:t>
            </a:r>
            <a:r>
              <a:rPr lang="el-GR" dirty="0"/>
              <a:t>ρ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:</a:t>
            </a:r>
          </a:p>
          <a:p>
            <a:pPr marL="0" indent="0" fontAlgn="base">
              <a:buNone/>
            </a:pPr>
            <a:r>
              <a:rPr lang="en-US" dirty="0"/>
              <a:t>R + </a:t>
            </a:r>
            <a:r>
              <a:rPr lang="el-GR" dirty="0"/>
              <a:t>ρ - </a:t>
            </a:r>
            <a:r>
              <a:rPr lang="en-US" dirty="0"/>
              <a:t>r = 0</a:t>
            </a:r>
          </a:p>
          <a:p>
            <a:pPr marL="0" indent="0" fontAlgn="base">
              <a:buNone/>
            </a:pPr>
            <a:r>
              <a:rPr lang="en-US" dirty="0"/>
              <a:t>R= r - </a:t>
            </a:r>
            <a:r>
              <a:rPr lang="el-GR" dirty="0"/>
              <a:t>ρ</a:t>
            </a:r>
          </a:p>
          <a:p>
            <a:pPr marL="0" indent="0" fontAlgn="base">
              <a:buNone/>
            </a:pPr>
            <a:r>
              <a:rPr lang="el-GR" dirty="0"/>
              <a:t/>
            </a:r>
            <a:br>
              <a:rPr lang="el-GR" dirty="0"/>
            </a:br>
            <a:r>
              <a:rPr lang="id-ID" dirty="0"/>
              <a:t>Parameter yang akan ditentukan adalah vektor posisi geosentrik pengamat ( R ). Untuk itu, karena vektor posisi geosentrik dari satelit ( r ) telah diketahui, maka yang perlu ditentukan adalah vektor posisi toposentrik suatu titik ( </a:t>
            </a:r>
            <a:r>
              <a:rPr lang="el-GR" dirty="0"/>
              <a:t>ρ ), </a:t>
            </a:r>
            <a:r>
              <a:rPr lang="id-ID" dirty="0"/>
              <a:t>adapun posisi yang diberikan oleh GPS adalah posisi tiga dimensi (L, B, H ataupun X, Y, Z) yang dinyatakan dalam ellipsoid referensi World Geodetic System 1984 (WGS’84), dengan parameter ellipsoid sebagai berikut :</a:t>
            </a:r>
          </a:p>
          <a:p>
            <a:pPr marL="0" indent="0" fontAlgn="base">
              <a:buNone/>
            </a:pPr>
            <a:r>
              <a:rPr lang="id-ID" dirty="0"/>
              <a:t/>
            </a:r>
            <a:br>
              <a:rPr lang="id-ID" dirty="0"/>
            </a:br>
            <a:endParaRPr lang="id-ID" dirty="0"/>
          </a:p>
          <a:p>
            <a:pPr marL="0" indent="0" fontAlgn="base">
              <a:buNone/>
            </a:pPr>
            <a:r>
              <a:rPr lang="id-ID" dirty="0"/>
              <a:t>a = 6378137,000 m</a:t>
            </a:r>
          </a:p>
          <a:p>
            <a:pPr marL="0" indent="0" fontAlgn="base">
              <a:buNone/>
            </a:pPr>
            <a:r>
              <a:rPr lang="id-ID" dirty="0"/>
              <a:t>b = 6356752,314 m </a:t>
            </a:r>
          </a:p>
          <a:p>
            <a:pPr marL="0" indent="0" fontAlgn="base">
              <a:buNone/>
            </a:pPr>
            <a:r>
              <a:rPr lang="id-ID" dirty="0"/>
              <a:t>f = 1/298,257223563</a:t>
            </a:r>
          </a:p>
          <a:p>
            <a:pPr marL="0" indent="0">
              <a:buNone/>
            </a:pPr>
            <a:endParaRPr lang="nb-NO" b="1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s://2.bp.blogspot.com/-UWDVSEZpWoc/WmIelvWwY3I/AAAAAAAAAVk/S2s9nLADtIE57DOaPx3KE4UA1n6tXELwwCLcBGAs/s320/prinsip%2Bdas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397" y="900954"/>
            <a:ext cx="5135251" cy="3402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79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71" y="1926451"/>
            <a:ext cx="10942980" cy="4393666"/>
          </a:xfrm>
        </p:spPr>
        <p:txBody>
          <a:bodyPr/>
          <a:lstStyle/>
          <a:p>
            <a:pPr marL="0" indent="0" fontAlgn="base">
              <a:buNone/>
            </a:pPr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Penentuan</a:t>
            </a:r>
            <a:r>
              <a:rPr lang="en-US" b="1" dirty="0"/>
              <a:t> </a:t>
            </a:r>
            <a:r>
              <a:rPr lang="en-US" b="1" dirty="0" err="1"/>
              <a:t>Posisi</a:t>
            </a:r>
            <a:r>
              <a:rPr lang="en-US" b="1" dirty="0"/>
              <a:t> </a:t>
            </a:r>
            <a:r>
              <a:rPr lang="en-US" b="1" dirty="0" err="1"/>
              <a:t>Menggunakan</a:t>
            </a:r>
            <a:r>
              <a:rPr lang="en-US" b="1" dirty="0"/>
              <a:t> GPS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GPS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fontAlgn="base">
              <a:buFont typeface="+mj-lt"/>
              <a:buAutoNum type="arabicPeriod"/>
            </a:pPr>
            <a:r>
              <a:rPr lang="en-US" dirty="0" smtClean="0"/>
              <a:t>Absolute</a:t>
            </a:r>
          </a:p>
          <a:p>
            <a:pPr fontAlgn="base">
              <a:buFont typeface="+mj-lt"/>
              <a:buAutoNum type="arabicPeriod"/>
            </a:pPr>
            <a:r>
              <a:rPr lang="en-US" dirty="0" smtClean="0"/>
              <a:t>Differential</a:t>
            </a:r>
          </a:p>
          <a:p>
            <a:pPr fontAlgn="base">
              <a:buFont typeface="+mj-lt"/>
              <a:buAutoNum type="arabicPeriod"/>
            </a:pPr>
            <a:endParaRPr lang="en-US" dirty="0"/>
          </a:p>
          <a:p>
            <a:pPr fontAlgn="base">
              <a:buFont typeface="+mj-lt"/>
              <a:buAutoNum type="arabicPeriod"/>
            </a:pPr>
            <a:endParaRPr lang="en-US" dirty="0" smtClean="0"/>
          </a:p>
          <a:p>
            <a:pPr fontAlgn="base">
              <a:buFont typeface="+mj-lt"/>
              <a:buAutoNum type="arabicPeriod"/>
            </a:pPr>
            <a:endParaRPr lang="en-US" dirty="0"/>
          </a:p>
          <a:p>
            <a:pPr fontAlgn="base">
              <a:buFont typeface="+mj-lt"/>
              <a:buAutoNum type="arabicPeriod"/>
            </a:pPr>
            <a:endParaRPr lang="en-US" dirty="0" smtClean="0"/>
          </a:p>
          <a:p>
            <a:pPr fontAlgn="base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960" y="2685489"/>
            <a:ext cx="8105557" cy="403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546" y="168405"/>
            <a:ext cx="10554574" cy="3636511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1" dirty="0"/>
              <a:t> </a:t>
            </a:r>
            <a:r>
              <a:rPr lang="en-US" sz="2000" b="1" dirty="0" err="1"/>
              <a:t>Penentuan</a:t>
            </a:r>
            <a:r>
              <a:rPr lang="en-US" sz="2000" b="1" dirty="0"/>
              <a:t> </a:t>
            </a:r>
            <a:r>
              <a:rPr lang="en-US" sz="2000" b="1" dirty="0" err="1"/>
              <a:t>Posisi</a:t>
            </a:r>
            <a:r>
              <a:rPr lang="en-US" sz="2000" b="1" dirty="0"/>
              <a:t> </a:t>
            </a:r>
            <a:r>
              <a:rPr lang="en-US" sz="2000" b="1" dirty="0" err="1"/>
              <a:t>Secara</a:t>
            </a:r>
            <a:r>
              <a:rPr lang="en-US" sz="2000" b="1" dirty="0"/>
              <a:t> Absolute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penentuan</a:t>
            </a:r>
            <a:r>
              <a:rPr lang="en-US" sz="2000" dirty="0"/>
              <a:t> </a:t>
            </a:r>
            <a:r>
              <a:rPr lang="en-US" sz="2000" dirty="0" err="1"/>
              <a:t>posisi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absolute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pengukuran</a:t>
            </a:r>
            <a:r>
              <a:rPr lang="en-US" sz="2000" dirty="0"/>
              <a:t> </a:t>
            </a:r>
            <a:r>
              <a:rPr lang="en-US" sz="2000" dirty="0" err="1"/>
              <a:t>jarak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simultan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satelite</a:t>
            </a:r>
            <a:r>
              <a:rPr lang="en-US" sz="2000" dirty="0"/>
              <a:t>. </a:t>
            </a: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jarak</a:t>
            </a:r>
            <a:r>
              <a:rPr lang="en-US" sz="2000" dirty="0"/>
              <a:t> </a:t>
            </a:r>
            <a:r>
              <a:rPr lang="en-US" sz="2000" dirty="0" err="1"/>
              <a:t>fase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ambiguitas</a:t>
            </a:r>
            <a:r>
              <a:rPr lang="en-US" sz="2000" dirty="0"/>
              <a:t> </a:t>
            </a:r>
            <a:r>
              <a:rPr lang="en-US" sz="2000" dirty="0" err="1"/>
              <a:t>fase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ditentukan</a:t>
            </a:r>
            <a:r>
              <a:rPr lang="en-US" sz="2000" dirty="0"/>
              <a:t> </a:t>
            </a:r>
            <a:r>
              <a:rPr lang="en-US" sz="2000" dirty="0" err="1"/>
              <a:t>sebelumnya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diestimasi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penentuan</a:t>
            </a:r>
            <a:r>
              <a:rPr lang="en-US" sz="2000" dirty="0"/>
              <a:t> </a:t>
            </a:r>
            <a:r>
              <a:rPr lang="en-US" sz="2000" dirty="0" err="1"/>
              <a:t>posisi</a:t>
            </a:r>
            <a:r>
              <a:rPr lang="en-US" sz="2000" dirty="0"/>
              <a:t>, </a:t>
            </a:r>
            <a:r>
              <a:rPr lang="en-US" sz="2000" i="1" dirty="0"/>
              <a:t>Precise Point Positioning </a:t>
            </a:r>
            <a:r>
              <a:rPr lang="en-US" sz="2000" dirty="0"/>
              <a:t>(PPP).</a:t>
            </a:r>
          </a:p>
          <a:p>
            <a:pPr marL="0" indent="0" fontAlgn="base">
              <a:buNone/>
            </a:pP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/>
              <a:t>kualitas</a:t>
            </a:r>
            <a:r>
              <a:rPr lang="en-US" sz="2000" dirty="0"/>
              <a:t> data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geometri</a:t>
            </a:r>
            <a:r>
              <a:rPr lang="en-US" sz="2000" dirty="0"/>
              <a:t> </a:t>
            </a:r>
            <a:r>
              <a:rPr lang="en-US" sz="2000" dirty="0" err="1"/>
              <a:t>satelitnya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ketelitiannya</a:t>
            </a:r>
            <a:r>
              <a:rPr lang="en-US" sz="2000" dirty="0"/>
              <a:t>.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terbatas</a:t>
            </a:r>
            <a:r>
              <a:rPr lang="en-US" sz="2000" dirty="0"/>
              <a:t> </a:t>
            </a:r>
            <a:r>
              <a:rPr lang="en-US" sz="2000" dirty="0" err="1"/>
              <a:t>untukaplikasi</a:t>
            </a:r>
            <a:r>
              <a:rPr lang="en-US" sz="2000" dirty="0"/>
              <a:t> </a:t>
            </a:r>
            <a:r>
              <a:rPr lang="en-US" sz="2000" dirty="0" err="1"/>
              <a:t>penentuan</a:t>
            </a:r>
            <a:r>
              <a:rPr lang="en-US" sz="2000" dirty="0"/>
              <a:t> </a:t>
            </a:r>
            <a:r>
              <a:rPr lang="en-US" sz="2000" dirty="0" err="1"/>
              <a:t>posisi</a:t>
            </a:r>
            <a:r>
              <a:rPr lang="en-US" sz="2000" dirty="0"/>
              <a:t> yang </a:t>
            </a:r>
            <a:r>
              <a:rPr lang="en-US" sz="2000" dirty="0" err="1"/>
              <a:t>tidak</a:t>
            </a:r>
            <a:r>
              <a:rPr lang="en-US" sz="2000" dirty="0"/>
              <a:t> </a:t>
            </a:r>
            <a:r>
              <a:rPr lang="en-US" sz="2000" dirty="0" err="1"/>
              <a:t>memerlukan</a:t>
            </a:r>
            <a:r>
              <a:rPr lang="en-US" sz="2000" dirty="0"/>
              <a:t> </a:t>
            </a:r>
            <a:r>
              <a:rPr lang="en-US" sz="2000" dirty="0" err="1"/>
              <a:t>ketelitian</a:t>
            </a:r>
            <a:r>
              <a:rPr lang="en-US" sz="2000" dirty="0"/>
              <a:t> </a:t>
            </a:r>
            <a:r>
              <a:rPr lang="en-US" sz="2000" dirty="0" err="1"/>
              <a:t>tinggi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/>
              <a:t>demikian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penentuan</a:t>
            </a:r>
            <a:r>
              <a:rPr lang="en-US" sz="2000" dirty="0"/>
              <a:t> </a:t>
            </a:r>
            <a:r>
              <a:rPr lang="en-US" sz="2000" dirty="0" err="1"/>
              <a:t>posisi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absolute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dimaksudkan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keperluan</a:t>
            </a:r>
            <a:r>
              <a:rPr lang="en-US" sz="2000" dirty="0"/>
              <a:t> </a:t>
            </a:r>
            <a:r>
              <a:rPr lang="en-US" sz="2000" dirty="0" err="1"/>
              <a:t>navigasi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reconnaissance. 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451" y="3804916"/>
            <a:ext cx="6149164" cy="279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3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596" y="1832322"/>
            <a:ext cx="10554574" cy="3636511"/>
          </a:xfrm>
        </p:spPr>
        <p:txBody>
          <a:bodyPr/>
          <a:lstStyle/>
          <a:p>
            <a:pPr marL="0" indent="0" fontAlgn="base">
              <a:buNone/>
            </a:pPr>
            <a:r>
              <a:rPr lang="en-US" b="1" dirty="0" err="1"/>
              <a:t>Penentuan</a:t>
            </a:r>
            <a:r>
              <a:rPr lang="en-US" b="1" dirty="0"/>
              <a:t> </a:t>
            </a:r>
            <a:r>
              <a:rPr lang="en-US" b="1" dirty="0" err="1"/>
              <a:t>Posisi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Absolute </a:t>
            </a:r>
            <a:r>
              <a:rPr lang="en-US" b="1" dirty="0" err="1"/>
              <a:t>Realtime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absolute </a:t>
            </a:r>
            <a:r>
              <a:rPr lang="en-US" dirty="0" err="1"/>
              <a:t>realtime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data </a:t>
            </a:r>
            <a:r>
              <a:rPr lang="en-US" dirty="0" err="1"/>
              <a:t>pengamatan</a:t>
            </a:r>
            <a:r>
              <a:rPr lang="en-US" dirty="0"/>
              <a:t> 1 epoch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epoch </a:t>
            </a:r>
            <a:r>
              <a:rPr lang="en-US" dirty="0" err="1"/>
              <a:t>terdapat</a:t>
            </a:r>
            <a:r>
              <a:rPr lang="en-US" dirty="0"/>
              <a:t> 4 parameter yang </a:t>
            </a:r>
            <a:r>
              <a:rPr lang="en-US" dirty="0" err="1"/>
              <a:t>diestimasikan</a:t>
            </a:r>
            <a:r>
              <a:rPr lang="en-US" dirty="0"/>
              <a:t>:</a:t>
            </a:r>
          </a:p>
          <a:p>
            <a:pPr marL="0" indent="0" fontAlgn="base">
              <a:buNone/>
            </a:pPr>
            <a:r>
              <a:rPr lang="en-US" dirty="0"/>
              <a:t>Parameter </a:t>
            </a:r>
            <a:r>
              <a:rPr lang="en-US" dirty="0" err="1"/>
              <a:t>koordinat</a:t>
            </a:r>
            <a:r>
              <a:rPr lang="en-US" dirty="0"/>
              <a:t> (X,Y,Z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L,B,h</a:t>
            </a:r>
            <a:r>
              <a:rPr lang="en-US" dirty="0"/>
              <a:t>)</a:t>
            </a:r>
          </a:p>
          <a:p>
            <a:pPr marL="0" indent="0" fontAlgn="base">
              <a:buNone/>
            </a:pPr>
            <a:r>
              <a:rPr lang="en-US" dirty="0"/>
              <a:t>1 parameter </a:t>
            </a:r>
            <a:r>
              <a:rPr lang="en-US" dirty="0" err="1"/>
              <a:t>kesalahan</a:t>
            </a:r>
            <a:r>
              <a:rPr lang="en-US" dirty="0"/>
              <a:t> jam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receiver</a:t>
            </a:r>
          </a:p>
          <a:p>
            <a:pPr marL="0" indent="0" fontAlgn="base">
              <a:buNone/>
            </a:pPr>
            <a:r>
              <a:rPr lang="en-US" dirty="0" err="1"/>
              <a:t>Umumnya</a:t>
            </a:r>
            <a:r>
              <a:rPr lang="en-US" dirty="0"/>
              <a:t> </a:t>
            </a:r>
            <a:r>
              <a:rPr lang="en-US" dirty="0" err="1"/>
              <a:t>jarak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 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semu</a:t>
            </a:r>
            <a:r>
              <a:rPr lang="en-US" dirty="0"/>
              <a:t> (</a:t>
            </a:r>
            <a:r>
              <a:rPr lang="en-US" dirty="0" err="1"/>
              <a:t>pseudorange</a:t>
            </a:r>
            <a:r>
              <a:rPr lang="en-US" dirty="0"/>
              <a:t>).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receiver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receiver GPS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navigasi</a:t>
            </a:r>
            <a:r>
              <a:rPr lang="en-US" dirty="0"/>
              <a:t>.</a:t>
            </a:r>
            <a:r>
              <a:rPr lang="en-US" b="1" dirty="0"/>
              <a:t> </a:t>
            </a:r>
            <a:r>
              <a:rPr lang="en-US" dirty="0" err="1"/>
              <a:t>Kemudian</a:t>
            </a:r>
            <a:r>
              <a:rPr lang="en-US" dirty="0"/>
              <a:t> agar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, </a:t>
            </a:r>
            <a:r>
              <a:rPr lang="en-US" dirty="0" err="1"/>
              <a:t>diperlukan</a:t>
            </a:r>
            <a:r>
              <a:rPr lang="en-US" dirty="0"/>
              <a:t> minimal 4 </a:t>
            </a:r>
            <a:r>
              <a:rPr lang="en-US" dirty="0" err="1"/>
              <a:t>satelit</a:t>
            </a:r>
            <a:r>
              <a:rPr lang="en-US" dirty="0"/>
              <a:t> GPS yang </a:t>
            </a:r>
            <a:r>
              <a:rPr lang="en-US" dirty="0" err="1"/>
              <a:t>teramati</a:t>
            </a:r>
            <a:r>
              <a:rPr lang="en-US" dirty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4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epoch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4</a:t>
            </a:r>
            <a:r>
              <a:rPr lang="en-US" dirty="0" smtClean="0"/>
              <a:t>.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s://4.bp.blogspot.com/-7bRa-CjMt1Q/WmLfcX0u45I/AAAAAAAAAWc/PoBQbPn-680dWelH_-fmq08oCCT8UmpOQCLcBGAs/s200/pengmat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528" y="4443426"/>
            <a:ext cx="2649071" cy="242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971" t="7450" r="9117" b="17896"/>
          <a:stretch/>
        </p:blipFill>
        <p:spPr>
          <a:xfrm>
            <a:off x="4477871" y="4881282"/>
            <a:ext cx="4222376" cy="188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600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88" t="3828" r="7794" b="8606"/>
          <a:stretch/>
        </p:blipFill>
        <p:spPr>
          <a:xfrm>
            <a:off x="268940" y="2464245"/>
            <a:ext cx="4818110" cy="35062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87050" y="2464245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sz="2400" dirty="0" err="1">
                <a:latin typeface="Verdana" panose="020B0604030504040204" pitchFamily="34" charset="0"/>
              </a:rPr>
              <a:t>Berdasarkan</a:t>
            </a:r>
            <a:r>
              <a:rPr lang="en-US" sz="2400" dirty="0">
                <a:latin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</a:rPr>
              <a:t>Gambar</a:t>
            </a:r>
            <a:r>
              <a:rPr lang="en-US" sz="2400" dirty="0">
                <a:latin typeface="Verdana" panose="020B0604030504040204" pitchFamily="34" charset="0"/>
              </a:rPr>
              <a:t> 5 </a:t>
            </a:r>
            <a:r>
              <a:rPr lang="en-US" sz="2400" dirty="0" err="1">
                <a:latin typeface="Verdana" panose="020B0604030504040204" pitchFamily="34" charset="0"/>
              </a:rPr>
              <a:t>diatas</a:t>
            </a:r>
            <a:r>
              <a:rPr lang="en-US" sz="2400" dirty="0">
                <a:latin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</a:rPr>
              <a:t>dapat</a:t>
            </a:r>
            <a:r>
              <a:rPr lang="en-US" sz="2400" dirty="0">
                <a:latin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</a:rPr>
              <a:t>dilihat</a:t>
            </a:r>
            <a:r>
              <a:rPr lang="en-US" sz="2400" dirty="0">
                <a:latin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</a:rPr>
              <a:t>bahwa</a:t>
            </a:r>
            <a:r>
              <a:rPr lang="en-US" sz="2400" dirty="0">
                <a:latin typeface="Verdana" panose="020B0604030504040204" pitchFamily="34" charset="0"/>
              </a:rPr>
              <a:t>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dirty="0" err="1">
                <a:latin typeface="Verdana" panose="020B0604030504040204" pitchFamily="34" charset="0"/>
              </a:rPr>
              <a:t>Posisi</a:t>
            </a:r>
            <a:r>
              <a:rPr lang="en-US" sz="2400" dirty="0">
                <a:latin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</a:rPr>
              <a:t>dari</a:t>
            </a:r>
            <a:r>
              <a:rPr lang="en-US" sz="2400" dirty="0">
                <a:latin typeface="Verdana" panose="020B0604030504040204" pitchFamily="34" charset="0"/>
              </a:rPr>
              <a:t> receiver GPS </a:t>
            </a:r>
            <a:r>
              <a:rPr lang="en-US" sz="2400" dirty="0" err="1">
                <a:latin typeface="Verdana" panose="020B0604030504040204" pitchFamily="34" charset="0"/>
              </a:rPr>
              <a:t>akan</a:t>
            </a:r>
            <a:r>
              <a:rPr lang="en-US" sz="2400" dirty="0">
                <a:latin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</a:rPr>
              <a:t>diestimasi</a:t>
            </a:r>
            <a:r>
              <a:rPr lang="en-US" sz="2400" dirty="0">
                <a:latin typeface="Verdana" panose="020B0604030504040204" pitchFamily="34" charset="0"/>
              </a:rPr>
              <a:t> : (X,Y,Z)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dirty="0" err="1">
                <a:latin typeface="Verdana" panose="020B0604030504040204" pitchFamily="34" charset="0"/>
              </a:rPr>
              <a:t>Koordinat</a:t>
            </a:r>
            <a:r>
              <a:rPr lang="en-US" sz="2400" dirty="0">
                <a:latin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</a:rPr>
              <a:t>dari</a:t>
            </a:r>
            <a:r>
              <a:rPr lang="en-US" sz="2400" dirty="0">
                <a:latin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</a:rPr>
              <a:t>ke</a:t>
            </a:r>
            <a:r>
              <a:rPr lang="en-US" sz="2400" dirty="0">
                <a:latin typeface="Verdana" panose="020B0604030504040204" pitchFamily="34" charset="0"/>
              </a:rPr>
              <a:t> 4 </a:t>
            </a:r>
            <a:r>
              <a:rPr lang="en-US" sz="2400" dirty="0" err="1">
                <a:latin typeface="Verdana" panose="020B0604030504040204" pitchFamily="34" charset="0"/>
              </a:rPr>
              <a:t>satelit</a:t>
            </a:r>
            <a:r>
              <a:rPr lang="en-US" sz="2400" dirty="0">
                <a:latin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</a:rPr>
              <a:t>diketahui</a:t>
            </a:r>
            <a:r>
              <a:rPr lang="en-US" sz="2400" dirty="0">
                <a:latin typeface="Verdana" panose="020B0604030504040204" pitchFamily="34" charset="0"/>
              </a:rPr>
              <a:t> 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dirty="0" err="1">
                <a:latin typeface="Verdana" panose="020B0604030504040204" pitchFamily="34" charset="0"/>
              </a:rPr>
              <a:t>Jarak</a:t>
            </a:r>
            <a:r>
              <a:rPr lang="en-US" sz="2400" dirty="0">
                <a:latin typeface="Verdana" panose="020B0604030504040204" pitchFamily="34" charset="0"/>
              </a:rPr>
              <a:t> yang </a:t>
            </a:r>
            <a:r>
              <a:rPr lang="en-US" sz="2400" dirty="0" err="1">
                <a:latin typeface="Verdana" panose="020B0604030504040204" pitchFamily="34" charset="0"/>
              </a:rPr>
              <a:t>diukur</a:t>
            </a:r>
            <a:r>
              <a:rPr lang="en-US" sz="2400" dirty="0">
                <a:latin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</a:rPr>
              <a:t>adalah</a:t>
            </a:r>
            <a:r>
              <a:rPr lang="en-US" sz="2400" dirty="0">
                <a:latin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</a:rPr>
              <a:t>jarak</a:t>
            </a:r>
            <a:r>
              <a:rPr lang="en-US" sz="2400" dirty="0">
                <a:latin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</a:rPr>
              <a:t>semu</a:t>
            </a:r>
            <a:r>
              <a:rPr lang="en-US" sz="2400" dirty="0">
                <a:latin typeface="Verdana" panose="020B0604030504040204" pitchFamily="34" charset="0"/>
              </a:rPr>
              <a:t> (</a:t>
            </a:r>
            <a:r>
              <a:rPr lang="en-US" sz="2400" dirty="0" err="1">
                <a:latin typeface="Verdana" panose="020B0604030504040204" pitchFamily="34" charset="0"/>
              </a:rPr>
              <a:t>pseudorange</a:t>
            </a:r>
            <a:r>
              <a:rPr lang="en-US" sz="2400" dirty="0">
                <a:latin typeface="Verdana" panose="020B0604030504040204" pitchFamily="34" charset="0"/>
              </a:rPr>
              <a:t>)</a:t>
            </a:r>
            <a:endParaRPr lang="en-US" sz="2400" b="0" i="0" dirty="0"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485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/>
              <a:t>Penentuan</a:t>
            </a:r>
            <a:r>
              <a:rPr lang="en-US" b="1" dirty="0"/>
              <a:t> </a:t>
            </a:r>
            <a:r>
              <a:rPr lang="en-US" b="1" dirty="0" err="1"/>
              <a:t>Posisi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Differential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differential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(relative positioning).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minimal 2 receiver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receiver </a:t>
            </a:r>
            <a:r>
              <a:rPr lang="en-US" dirty="0" err="1"/>
              <a:t>dipasang</a:t>
            </a:r>
            <a:r>
              <a:rPr lang="en-US" dirty="0"/>
              <a:t> 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koordinatnya</a:t>
            </a:r>
            <a:r>
              <a:rPr lang="en-US" dirty="0"/>
              <a:t> (</a:t>
            </a:r>
            <a:r>
              <a:rPr lang="en-US" dirty="0" err="1"/>
              <a:t>stasiun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/>
              <a:t>)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stasiun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 smtClean="0"/>
              <a:t>.</a:t>
            </a:r>
          </a:p>
          <a:p>
            <a:pPr marL="0" indent="0" fontAlgn="base">
              <a:buNone/>
            </a:pP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diferensiasi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efek-efek</a:t>
            </a:r>
            <a:r>
              <a:rPr lang="en-US" dirty="0"/>
              <a:t> 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bias,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  </a:t>
            </a:r>
            <a:r>
              <a:rPr lang="en-US" dirty="0" err="1"/>
              <a:t>ketelitian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. </a:t>
            </a:r>
            <a:r>
              <a:rPr lang="en-US" dirty="0" err="1"/>
              <a:t>Efektivitas</a:t>
            </a:r>
            <a:r>
              <a:rPr lang="en-US" dirty="0"/>
              <a:t> proses </a:t>
            </a:r>
            <a:r>
              <a:rPr lang="en-US" dirty="0" err="1"/>
              <a:t>diferensiasi</a:t>
            </a:r>
            <a:r>
              <a:rPr lang="en-US" dirty="0"/>
              <a:t> 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baseline  (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).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pengamatannya</a:t>
            </a:r>
            <a:r>
              <a:rPr lang="en-US" dirty="0"/>
              <a:t> </a:t>
            </a:r>
            <a:r>
              <a:rPr lang="en-US" dirty="0" err="1"/>
              <a:t>titik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posisinya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(</a:t>
            </a:r>
            <a:r>
              <a:rPr lang="en-US" dirty="0" err="1"/>
              <a:t>statik</a:t>
            </a:r>
            <a:r>
              <a:rPr lang="en-US" dirty="0"/>
              <a:t>)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. </a:t>
            </a:r>
            <a:r>
              <a:rPr lang="en-US" dirty="0" err="1"/>
              <a:t>Jarak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 </a:t>
            </a:r>
            <a:r>
              <a:rPr lang="en-US" dirty="0" err="1"/>
              <a:t>pseudorange</a:t>
            </a:r>
            <a:r>
              <a:rPr lang="en-US" dirty="0"/>
              <a:t>, phase,  phase-smoothed </a:t>
            </a:r>
            <a:r>
              <a:rPr lang="en-US" dirty="0" err="1"/>
              <a:t>pseudorange</a:t>
            </a:r>
            <a:r>
              <a:rPr lang="en-US" dirty="0"/>
              <a:t>. </a:t>
            </a:r>
          </a:p>
          <a:p>
            <a:pPr marL="0" indent="0" fontAlgn="base">
              <a:buNone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ketelitian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berkisar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44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efek dari diferensiasi data GPS 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48" y="2867585"/>
            <a:ext cx="6925235" cy="31163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014883" y="2745485"/>
            <a:ext cx="508746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2000" dirty="0" err="1">
                <a:latin typeface="inherit"/>
              </a:rPr>
              <a:t>Catatan</a:t>
            </a:r>
            <a:r>
              <a:rPr lang="en-US" sz="2000" dirty="0">
                <a:latin typeface="inherit"/>
              </a:rPr>
              <a:t> :</a:t>
            </a:r>
            <a:endParaRPr lang="en-US" sz="2000" dirty="0">
              <a:latin typeface="Verdana" panose="020B060403050404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 err="1">
                <a:latin typeface="inherit"/>
              </a:rPr>
              <a:t>Efektifitas</a:t>
            </a:r>
            <a:r>
              <a:rPr lang="en-US" sz="2000" dirty="0">
                <a:latin typeface="inherit"/>
              </a:rPr>
              <a:t> </a:t>
            </a:r>
            <a:r>
              <a:rPr lang="en-US" sz="2000" dirty="0" err="1">
                <a:latin typeface="inherit"/>
              </a:rPr>
              <a:t>dari</a:t>
            </a:r>
            <a:r>
              <a:rPr lang="en-US" sz="2000" dirty="0">
                <a:latin typeface="inherit"/>
              </a:rPr>
              <a:t> </a:t>
            </a:r>
            <a:r>
              <a:rPr lang="en-US" sz="2000" dirty="0" err="1">
                <a:latin typeface="inherit"/>
              </a:rPr>
              <a:t>reduksi</a:t>
            </a:r>
            <a:r>
              <a:rPr lang="en-US" sz="2000" dirty="0">
                <a:latin typeface="inherit"/>
              </a:rPr>
              <a:t>  </a:t>
            </a:r>
            <a:r>
              <a:rPr lang="en-US" sz="2000" dirty="0" err="1">
                <a:latin typeface="inherit"/>
              </a:rPr>
              <a:t>kesalahan</a:t>
            </a:r>
            <a:r>
              <a:rPr lang="en-US" sz="2000" dirty="0">
                <a:latin typeface="inherit"/>
              </a:rPr>
              <a:t> &amp; bias </a:t>
            </a:r>
            <a:r>
              <a:rPr lang="en-US" sz="2000" dirty="0" err="1">
                <a:latin typeface="inherit"/>
              </a:rPr>
              <a:t>sangat</a:t>
            </a:r>
            <a:r>
              <a:rPr lang="en-US" sz="2000" dirty="0">
                <a:latin typeface="inherit"/>
              </a:rPr>
              <a:t> </a:t>
            </a:r>
            <a:r>
              <a:rPr lang="en-US" sz="2000" dirty="0" err="1">
                <a:latin typeface="inherit"/>
              </a:rPr>
              <a:t>bergantung</a:t>
            </a:r>
            <a:r>
              <a:rPr lang="en-US" sz="2000" dirty="0">
                <a:latin typeface="inherit"/>
              </a:rPr>
              <a:t> </a:t>
            </a:r>
            <a:r>
              <a:rPr lang="en-US" sz="2000" dirty="0" err="1">
                <a:latin typeface="inherit"/>
              </a:rPr>
              <a:t>pada</a:t>
            </a:r>
            <a:r>
              <a:rPr lang="en-US" sz="2000" dirty="0">
                <a:latin typeface="inherit"/>
              </a:rPr>
              <a:t>  </a:t>
            </a:r>
            <a:r>
              <a:rPr lang="en-US" sz="2000" dirty="0" err="1">
                <a:latin typeface="inherit"/>
              </a:rPr>
              <a:t>panjang</a:t>
            </a:r>
            <a:r>
              <a:rPr lang="en-US" sz="2000" dirty="0">
                <a:latin typeface="inherit"/>
              </a:rPr>
              <a:t> baseline</a:t>
            </a:r>
            <a:endParaRPr lang="en-US" sz="2000" dirty="0">
              <a:latin typeface="Verdana" panose="020B060403050404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US" sz="2000" dirty="0" err="1">
                <a:latin typeface="inherit"/>
              </a:rPr>
              <a:t>Untuk</a:t>
            </a:r>
            <a:r>
              <a:rPr lang="en-US" sz="2000" dirty="0">
                <a:latin typeface="inherit"/>
              </a:rPr>
              <a:t> </a:t>
            </a:r>
            <a:r>
              <a:rPr lang="en-US" sz="2000" dirty="0" err="1">
                <a:latin typeface="inherit"/>
              </a:rPr>
              <a:t>aplikasi</a:t>
            </a:r>
            <a:r>
              <a:rPr lang="en-US" sz="2000" dirty="0">
                <a:latin typeface="inherit"/>
              </a:rPr>
              <a:t> yang </a:t>
            </a:r>
            <a:r>
              <a:rPr lang="en-US" sz="2000" dirty="0" err="1">
                <a:latin typeface="inherit"/>
              </a:rPr>
              <a:t>memerlukan</a:t>
            </a:r>
            <a:r>
              <a:rPr lang="en-US" sz="2000" dirty="0">
                <a:latin typeface="inherit"/>
              </a:rPr>
              <a:t> </a:t>
            </a:r>
            <a:r>
              <a:rPr lang="en-US" sz="2000" dirty="0" err="1">
                <a:latin typeface="inherit"/>
              </a:rPr>
              <a:t>ketelitian</a:t>
            </a:r>
            <a:r>
              <a:rPr lang="en-US" sz="2000" dirty="0">
                <a:latin typeface="inherit"/>
              </a:rPr>
              <a:t> </a:t>
            </a:r>
            <a:r>
              <a:rPr lang="en-US" sz="2000" dirty="0" err="1">
                <a:latin typeface="inherit"/>
              </a:rPr>
              <a:t>tinggi</a:t>
            </a:r>
            <a:r>
              <a:rPr lang="en-US" sz="2000" dirty="0">
                <a:latin typeface="inherit"/>
              </a:rPr>
              <a:t>, </a:t>
            </a:r>
            <a:r>
              <a:rPr lang="en-US" sz="2000" dirty="0" err="1">
                <a:latin typeface="inherit"/>
              </a:rPr>
              <a:t>residu</a:t>
            </a:r>
            <a:r>
              <a:rPr lang="en-US" sz="2000" dirty="0">
                <a:latin typeface="inherit"/>
              </a:rPr>
              <a:t> </a:t>
            </a:r>
            <a:r>
              <a:rPr lang="en-US" sz="2000" dirty="0" err="1">
                <a:latin typeface="inherit"/>
              </a:rPr>
              <a:t>kesalahan</a:t>
            </a:r>
            <a:r>
              <a:rPr lang="en-US" sz="2000" dirty="0">
                <a:latin typeface="inherit"/>
              </a:rPr>
              <a:t> </a:t>
            </a:r>
            <a:r>
              <a:rPr lang="en-US" sz="2000" dirty="0" err="1">
                <a:latin typeface="inherit"/>
              </a:rPr>
              <a:t>dan</a:t>
            </a:r>
            <a:r>
              <a:rPr lang="en-US" sz="2000" dirty="0">
                <a:latin typeface="inherit"/>
              </a:rPr>
              <a:t> bias  </a:t>
            </a:r>
            <a:r>
              <a:rPr lang="en-US" sz="2000" dirty="0" err="1">
                <a:latin typeface="inherit"/>
              </a:rPr>
              <a:t>harus</a:t>
            </a:r>
            <a:r>
              <a:rPr lang="en-US" sz="2000" dirty="0">
                <a:latin typeface="inherit"/>
              </a:rPr>
              <a:t> </a:t>
            </a:r>
            <a:r>
              <a:rPr lang="en-US" sz="2000" dirty="0" err="1">
                <a:latin typeface="inherit"/>
              </a:rPr>
              <a:t>dimodelkan</a:t>
            </a:r>
            <a:r>
              <a:rPr lang="en-US" sz="2000" dirty="0">
                <a:latin typeface="inherit"/>
              </a:rPr>
              <a:t> </a:t>
            </a:r>
            <a:r>
              <a:rPr lang="en-US" sz="2000" dirty="0" err="1">
                <a:latin typeface="inherit"/>
              </a:rPr>
              <a:t>dan</a:t>
            </a:r>
            <a:r>
              <a:rPr lang="en-US" sz="2000" dirty="0">
                <a:latin typeface="inherit"/>
              </a:rPr>
              <a:t>/</a:t>
            </a:r>
            <a:r>
              <a:rPr lang="en-US" sz="2000" dirty="0" err="1">
                <a:latin typeface="inherit"/>
              </a:rPr>
              <a:t>atau</a:t>
            </a:r>
            <a:r>
              <a:rPr lang="en-US" sz="2000" dirty="0">
                <a:latin typeface="inherit"/>
              </a:rPr>
              <a:t> </a:t>
            </a:r>
            <a:r>
              <a:rPr lang="en-US" sz="2000" dirty="0" err="1">
                <a:latin typeface="inherit"/>
              </a:rPr>
              <a:t>diestimasikan</a:t>
            </a:r>
            <a:endParaRPr lang="en-US" sz="2000" dirty="0">
              <a:latin typeface="Verdana" panose="020B0604030504040204" pitchFamily="34" charset="0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42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DGPS System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DGPS (Differential GPS)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  real-time differential positioning system </a:t>
            </a:r>
            <a:r>
              <a:rPr lang="en-US" dirty="0" err="1"/>
              <a:t>menggunakan</a:t>
            </a:r>
            <a:r>
              <a:rPr lang="en-US" dirty="0"/>
              <a:t> data </a:t>
            </a:r>
            <a:r>
              <a:rPr lang="en-US" dirty="0" err="1"/>
              <a:t>pseudorange.Stasiun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real-time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data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 2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yang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pseudoranges</a:t>
            </a:r>
            <a:r>
              <a:rPr lang="en-US" dirty="0"/>
              <a:t> correction(RTCM SC-104) </a:t>
            </a:r>
            <a:r>
              <a:rPr lang="en-US" dirty="0" err="1"/>
              <a:t>dan</a:t>
            </a:r>
            <a:r>
              <a:rPr lang="en-US" dirty="0"/>
              <a:t> position correction.</a:t>
            </a:r>
          </a:p>
          <a:p>
            <a:pPr marL="0" indent="0" fontAlgn="base">
              <a:buNone/>
            </a:pPr>
            <a:r>
              <a:rPr lang="en-US" dirty="0" err="1"/>
              <a:t>Umumnya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pseudoranges</a:t>
            </a:r>
            <a:r>
              <a:rPr lang="en-US" dirty="0"/>
              <a:t> correction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ketelitian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1 – 3 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yang </a:t>
            </a:r>
            <a:r>
              <a:rPr lang="en-US" dirty="0" err="1"/>
              <a:t>bergerak</a:t>
            </a:r>
            <a:r>
              <a:rPr lang="en-US" dirty="0"/>
              <a:t>.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marine survey.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97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49</TotalTime>
  <Words>146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inherit</vt:lpstr>
      <vt:lpstr>Verdana</vt:lpstr>
      <vt:lpstr>Wingdings 2</vt:lpstr>
      <vt:lpstr>Quotable</vt:lpstr>
      <vt:lpstr>prinsip, metode penentuan posisi dan sistem GNSS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prinsip, metode penentuan posisi dan sistem GNSS</dc:title>
  <dc:creator>Hp</dc:creator>
  <cp:lastModifiedBy>Hp</cp:lastModifiedBy>
  <cp:revision>4</cp:revision>
  <dcterms:created xsi:type="dcterms:W3CDTF">2019-05-20T07:49:37Z</dcterms:created>
  <dcterms:modified xsi:type="dcterms:W3CDTF">2019-05-20T08:38:47Z</dcterms:modified>
</cp:coreProperties>
</file>