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6" r:id="rId12"/>
    <p:sldId id="268" r:id="rId13"/>
    <p:sldId id="269" r:id="rId14"/>
    <p:sldId id="27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FAF817E-2F57-409B-AFBF-8172E973892D}" type="datetimeFigureOut">
              <a:rPr lang="id-ID" smtClean="0"/>
              <a:t>01/03/2019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FAF817E-2F57-409B-AFBF-8172E973892D}" type="datetimeFigureOut">
              <a:rPr lang="id-ID" smtClean="0"/>
              <a:t>01/03/2019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FAF817E-2F57-409B-AFBF-8172E973892D}" type="datetimeFigureOut">
              <a:rPr lang="id-ID" smtClean="0"/>
              <a:t>01/03/2019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FAF817E-2F57-409B-AFBF-8172E973892D}" type="datetimeFigureOut">
              <a:rPr lang="id-ID" smtClean="0"/>
              <a:t>01/03/2019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AF817E-2F57-409B-AFBF-8172E973892D}" type="datetimeFigureOut">
              <a:rPr lang="id-ID" smtClean="0"/>
              <a:t>01/03/2019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FAF817E-2F57-409B-AFBF-8172E973892D}" type="datetimeFigureOut">
              <a:rPr lang="id-ID" smtClean="0"/>
              <a:t>01/03/2019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FAF817E-2F57-409B-AFBF-8172E973892D}" type="datetimeFigureOut">
              <a:rPr lang="id-ID" smtClean="0"/>
              <a:t>01/03/2019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FAF817E-2F57-409B-AFBF-8172E973892D}" type="datetimeFigureOut">
              <a:rPr lang="id-ID" smtClean="0"/>
              <a:t>01/03/2019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F817E-2F57-409B-AFBF-8172E973892D}" type="datetimeFigureOut">
              <a:rPr lang="id-ID" smtClean="0"/>
              <a:t>01/03/2019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F817E-2F57-409B-AFBF-8172E973892D}" type="datetimeFigureOut">
              <a:rPr lang="id-ID" smtClean="0"/>
              <a:t>01/03/2019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F817E-2F57-409B-AFBF-8172E973892D}" type="datetimeFigureOut">
              <a:rPr lang="id-ID" smtClean="0"/>
              <a:t>01/03/2019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A8F349-2296-442B-922B-0624005435D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F817E-2F57-409B-AFBF-8172E973892D}" type="datetimeFigureOut">
              <a:rPr lang="id-ID" smtClean="0"/>
              <a:t>01/03/2019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8F349-2296-442B-922B-0624005435D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5"/>
            <a:ext cx="7772400" cy="1743086"/>
          </a:xfrm>
        </p:spPr>
        <p:txBody>
          <a:bodyPr>
            <a:normAutofit fontScale="90000"/>
          </a:bodyPr>
          <a:lstStyle/>
          <a:p>
            <a:r>
              <a:rPr lang="id-ID" dirty="0" smtClean="0"/>
              <a:t>PENGGUNAAN PERANGKAT LUNAK UNTUK PENGOLAHAN DATA PENGUKURAN </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id-ID" dirty="0"/>
              <a:t>	</a:t>
            </a:r>
            <a:r>
              <a:rPr lang="id-ID" sz="2400" dirty="0" smtClean="0"/>
              <a:t>Rumus perhitungan menggunakan MS. Excels  seperti tabel berikut:</a:t>
            </a:r>
          </a:p>
          <a:p>
            <a:pPr>
              <a:buNone/>
            </a:pPr>
            <a:endParaRPr lang="id-ID" sz="2800" dirty="0"/>
          </a:p>
        </p:txBody>
      </p:sp>
      <p:pic>
        <p:nvPicPr>
          <p:cNvPr id="6146" name="Picture 2"/>
          <p:cNvPicPr>
            <a:picLocks noChangeAspect="1" noChangeArrowheads="1"/>
          </p:cNvPicPr>
          <p:nvPr/>
        </p:nvPicPr>
        <p:blipFill>
          <a:blip r:embed="rId2"/>
          <a:srcRect/>
          <a:stretch>
            <a:fillRect/>
          </a:stretch>
        </p:blipFill>
        <p:spPr bwMode="auto">
          <a:xfrm>
            <a:off x="1071538" y="2143116"/>
            <a:ext cx="7197069" cy="207170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id-ID" dirty="0"/>
              <a:t>	</a:t>
            </a:r>
            <a:r>
              <a:rPr lang="id-ID" sz="2400" dirty="0" smtClean="0"/>
              <a:t>Proses perhitungan menggunakan MS. Excels  seperti tabel berikut:</a:t>
            </a:r>
          </a:p>
          <a:p>
            <a:pPr>
              <a:buNone/>
            </a:pPr>
            <a:endParaRPr lang="id-ID" sz="2800" dirty="0"/>
          </a:p>
        </p:txBody>
      </p:sp>
      <p:pic>
        <p:nvPicPr>
          <p:cNvPr id="5122" name="Picture 2"/>
          <p:cNvPicPr>
            <a:picLocks noChangeAspect="1" noChangeArrowheads="1"/>
          </p:cNvPicPr>
          <p:nvPr/>
        </p:nvPicPr>
        <p:blipFill>
          <a:blip r:embed="rId2"/>
          <a:srcRect/>
          <a:stretch>
            <a:fillRect/>
          </a:stretch>
        </p:blipFill>
        <p:spPr bwMode="auto">
          <a:xfrm>
            <a:off x="357158" y="1947863"/>
            <a:ext cx="8454721" cy="313399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id-ID" sz="2400" dirty="0" smtClean="0"/>
              <a:t>	Dari </a:t>
            </a:r>
            <a:r>
              <a:rPr lang="id-ID" sz="2400" dirty="0"/>
              <a:t>tabel terlihat bahwa bacaan benang bawah lebih besar dari bacaan benang atas (BB &gt; BA) ini tandanya bahwa alat yang digunakan adalah alat yang belum dilengkapi lensa pembalik (alat lama), jika menggunakan alat yang baru rumus hitung dengan excel sama saja hanya dalam hitungan jarak optis tidak perlu memakai ABS, bisa langsung (A = 100*(D8-F8 )). </a:t>
            </a:r>
            <a:endParaRPr lang="id-ID" sz="2400" dirty="0" smtClean="0"/>
          </a:p>
          <a:p>
            <a:pPr>
              <a:buNone/>
            </a:pPr>
            <a:endParaRPr lang="id-ID" sz="2400" dirty="0"/>
          </a:p>
          <a:p>
            <a:pPr>
              <a:buNone/>
            </a:pPr>
            <a:r>
              <a:rPr lang="id-ID" sz="2400" dirty="0" smtClean="0"/>
              <a:t>	Pemakaian </a:t>
            </a:r>
            <a:r>
              <a:rPr lang="id-ID" sz="2400" dirty="0"/>
              <a:t>tanda $ (seperti pada rumus F, G, H yaitu rumus menghitung koordinat titik detail) dimana yang menjadi acuan adalah titik tempat berdiri alat (umumnya alat berdiri di titik kerangka dasar horisontal/Poligon ), yaitu koordinat titik BM yang diwakili oleh kolom Q7, R7 dan S7. </a:t>
            </a:r>
            <a:endParaRPr lang="id-ID"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buNone/>
            </a:pPr>
            <a:r>
              <a:rPr lang="id-ID" dirty="0"/>
              <a:t>	</a:t>
            </a:r>
            <a:r>
              <a:rPr lang="id-ID" sz="2400" dirty="0" smtClean="0"/>
              <a:t>Hasil perhitungannya menggunakan MS. Excels  seperti tabel berikut:</a:t>
            </a:r>
          </a:p>
          <a:p>
            <a:pPr>
              <a:buNone/>
            </a:pPr>
            <a:endParaRPr lang="id-ID" sz="2800" dirty="0"/>
          </a:p>
        </p:txBody>
      </p:sp>
      <p:pic>
        <p:nvPicPr>
          <p:cNvPr id="7170" name="Picture 2"/>
          <p:cNvPicPr>
            <a:picLocks noChangeAspect="1" noChangeArrowheads="1"/>
          </p:cNvPicPr>
          <p:nvPr/>
        </p:nvPicPr>
        <p:blipFill>
          <a:blip r:embed="rId2"/>
          <a:srcRect/>
          <a:stretch>
            <a:fillRect/>
          </a:stretch>
        </p:blipFill>
        <p:spPr bwMode="auto">
          <a:xfrm>
            <a:off x="614363" y="2100263"/>
            <a:ext cx="7915275" cy="26574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7"/>
            <a:ext cx="8229600" cy="3500462"/>
          </a:xfrm>
        </p:spPr>
        <p:txBody>
          <a:bodyPr>
            <a:normAutofit/>
          </a:bodyPr>
          <a:lstStyle/>
          <a:p>
            <a:pPr>
              <a:buNone/>
            </a:pPr>
            <a:r>
              <a:rPr lang="id-ID" dirty="0"/>
              <a:t>	</a:t>
            </a:r>
            <a:r>
              <a:rPr lang="id-ID" sz="2400" dirty="0"/>
              <a:t>Karena penggambaran akan dilakukan dengan menggunakan software AutoCad LD </a:t>
            </a:r>
            <a:endParaRPr lang="id-ID" sz="2400" dirty="0" smtClean="0"/>
          </a:p>
          <a:p>
            <a:pPr>
              <a:buNone/>
            </a:pPr>
            <a:r>
              <a:rPr lang="id-ID" sz="2400" dirty="0"/>
              <a:t>	</a:t>
            </a:r>
            <a:r>
              <a:rPr lang="id-ID" sz="2400" dirty="0" smtClean="0"/>
              <a:t>	maka </a:t>
            </a:r>
            <a:r>
              <a:rPr lang="id-ID" sz="2400" dirty="0"/>
              <a:t>diperlukan data X, Y, Z/H sehingga cukup dicopy </a:t>
            </a:r>
            <a:r>
              <a:rPr lang="id-ID" sz="2400" dirty="0" smtClean="0"/>
              <a:t>	data </a:t>
            </a:r>
            <a:r>
              <a:rPr lang="id-ID" sz="2400" dirty="0"/>
              <a:t>XYZ </a:t>
            </a:r>
            <a:r>
              <a:rPr lang="id-ID" sz="2400" dirty="0" smtClean="0"/>
              <a:t>saja.</a:t>
            </a:r>
          </a:p>
          <a:p>
            <a:pPr>
              <a:buNone/>
            </a:pPr>
            <a:r>
              <a:rPr lang="id-ID" sz="2400" dirty="0" smtClean="0"/>
              <a:t>	Caranya : </a:t>
            </a:r>
          </a:p>
          <a:p>
            <a:pPr>
              <a:buNone/>
            </a:pPr>
            <a:r>
              <a:rPr lang="id-ID" sz="2400" dirty="0"/>
              <a:t>	</a:t>
            </a:r>
            <a:r>
              <a:rPr lang="id-ID" sz="2400" dirty="0" smtClean="0"/>
              <a:t>	Block </a:t>
            </a:r>
            <a:r>
              <a:rPr lang="id-ID" sz="2400" dirty="0"/>
              <a:t>data </a:t>
            </a:r>
            <a:r>
              <a:rPr lang="id-ID" sz="2400" dirty="0" smtClean="0"/>
              <a:t>Copy </a:t>
            </a:r>
            <a:r>
              <a:rPr lang="id-ID" sz="2400" dirty="0"/>
              <a:t>Klik file Klik New Tempat kursor (misal di </a:t>
            </a:r>
            <a:r>
              <a:rPr lang="id-ID" sz="2400" dirty="0" smtClean="0"/>
              <a:t>	kolom </a:t>
            </a:r>
            <a:r>
              <a:rPr lang="id-ID" sz="2400" dirty="0"/>
              <a:t>B1) Klik kanan pada Mouse Paste spesial Klik Ok </a:t>
            </a:r>
            <a:endParaRPr lang="id-ID"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Perangkat Lunak MS. Excel </a:t>
            </a:r>
            <a:endParaRPr lang="id-ID" dirty="0"/>
          </a:p>
        </p:txBody>
      </p:sp>
      <p:sp>
        <p:nvSpPr>
          <p:cNvPr id="3" name="Content Placeholder 2"/>
          <p:cNvSpPr>
            <a:spLocks noGrp="1"/>
          </p:cNvSpPr>
          <p:nvPr>
            <p:ph idx="1"/>
          </p:nvPr>
        </p:nvSpPr>
        <p:spPr/>
        <p:txBody>
          <a:bodyPr/>
          <a:lstStyle/>
          <a:p>
            <a:pPr>
              <a:buNone/>
            </a:pPr>
            <a:r>
              <a:rPr lang="id-ID" dirty="0" smtClean="0"/>
              <a:t>	Penggunaan MS. Excel digunakan dalam  pengolahan data hasil ukuran di lapangan.</a:t>
            </a:r>
          </a:p>
          <a:p>
            <a:pPr>
              <a:buNone/>
            </a:pPr>
            <a:endParaRPr lang="id-ID" dirty="0"/>
          </a:p>
          <a:p>
            <a:pPr>
              <a:buNone/>
            </a:pPr>
            <a:r>
              <a:rPr lang="id-ID" dirty="0" smtClean="0"/>
              <a:t>	Hasil ukuran yang berupa bacaan sudut dan jarak dihitung dengan membuat formula di MS.Excel.</a:t>
            </a:r>
          </a:p>
          <a:p>
            <a:pPr>
              <a:buNone/>
            </a:pPr>
            <a:endParaRPr lang="id-ID" dirty="0" smtClean="0"/>
          </a:p>
          <a:p>
            <a:pPr>
              <a:buNone/>
            </a:pPr>
            <a:r>
              <a:rPr lang="id-ID"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8229600" cy="4197361"/>
          </a:xfrm>
        </p:spPr>
        <p:txBody>
          <a:bodyPr>
            <a:normAutofit fontScale="85000" lnSpcReduction="20000"/>
          </a:bodyPr>
          <a:lstStyle/>
          <a:p>
            <a:pPr>
              <a:buNone/>
            </a:pPr>
            <a:r>
              <a:rPr lang="id-ID" dirty="0"/>
              <a:t>	</a:t>
            </a:r>
            <a:r>
              <a:rPr lang="id-ID" dirty="0" smtClean="0"/>
              <a:t> </a:t>
            </a:r>
            <a:r>
              <a:rPr lang="id-ID" dirty="0"/>
              <a:t>Di dalam penghitungan </a:t>
            </a:r>
            <a:r>
              <a:rPr lang="id-ID" dirty="0" smtClean="0"/>
              <a:t>excel</a:t>
            </a:r>
            <a:r>
              <a:rPr lang="id-ID" dirty="0"/>
              <a:t>, sudut dalam satuan derajat, menit dan detik harus di desimalkan menjadi satu satuan yaitu dalam </a:t>
            </a:r>
            <a:r>
              <a:rPr lang="id-ID" b="1" i="1" dirty="0"/>
              <a:t>derajat</a:t>
            </a:r>
            <a:r>
              <a:rPr lang="id-ID" dirty="0"/>
              <a:t>, </a:t>
            </a:r>
            <a:endParaRPr lang="id-ID" dirty="0" smtClean="0"/>
          </a:p>
          <a:p>
            <a:pPr>
              <a:buNone/>
            </a:pPr>
            <a:r>
              <a:rPr lang="id-ID" dirty="0"/>
              <a:t>	</a:t>
            </a:r>
            <a:endParaRPr lang="id-ID" dirty="0" smtClean="0"/>
          </a:p>
          <a:p>
            <a:pPr>
              <a:buNone/>
            </a:pPr>
            <a:r>
              <a:rPr lang="id-ID" dirty="0"/>
              <a:t>	</a:t>
            </a:r>
            <a:r>
              <a:rPr lang="id-ID" dirty="0" smtClean="0"/>
              <a:t>contoh </a:t>
            </a:r>
            <a:endParaRPr lang="id-ID" dirty="0"/>
          </a:p>
          <a:p>
            <a:pPr>
              <a:buNone/>
            </a:pPr>
            <a:r>
              <a:rPr lang="id-ID" dirty="0" smtClean="0"/>
              <a:t>		120</a:t>
            </a:r>
            <a:r>
              <a:rPr lang="id-ID" dirty="0"/>
              <a:t>° 30´ 00” = 120.5° </a:t>
            </a:r>
            <a:endParaRPr lang="id-ID" dirty="0" smtClean="0"/>
          </a:p>
          <a:p>
            <a:pPr>
              <a:buNone/>
            </a:pPr>
            <a:r>
              <a:rPr lang="id-ID" dirty="0" smtClean="0"/>
              <a:t>		313° 33´ 20” = 313.555555555556° </a:t>
            </a:r>
          </a:p>
          <a:p>
            <a:pPr>
              <a:buNone/>
            </a:pPr>
            <a:r>
              <a:rPr lang="id-ID" dirty="0" smtClean="0"/>
              <a:t>		267</a:t>
            </a:r>
            <a:r>
              <a:rPr lang="id-ID" dirty="0"/>
              <a:t>° 45´ 34” = 267.759444444444° </a:t>
            </a:r>
            <a:endParaRPr lang="id-ID" dirty="0" smtClean="0"/>
          </a:p>
          <a:p>
            <a:pPr>
              <a:buNone/>
            </a:pPr>
            <a:endParaRPr lang="id-ID" dirty="0" smtClean="0"/>
          </a:p>
          <a:p>
            <a:pPr>
              <a:buNone/>
            </a:pPr>
            <a:r>
              <a:rPr lang="id-ID" dirty="0"/>
              <a:t>	</a:t>
            </a:r>
          </a:p>
        </p:txBody>
      </p:sp>
      <p:sp>
        <p:nvSpPr>
          <p:cNvPr id="4" name="Title 3"/>
          <p:cNvSpPr>
            <a:spLocks noGrp="1"/>
          </p:cNvSpPr>
          <p:nvPr>
            <p:ph type="title"/>
          </p:nvPr>
        </p:nvSpPr>
        <p:spPr/>
        <p:txBody>
          <a:bodyPr>
            <a:normAutofit fontScale="90000"/>
          </a:bodyPr>
          <a:lstStyle/>
          <a:p>
            <a:r>
              <a:rPr lang="id-ID" dirty="0" smtClean="0"/>
              <a:t>MS. Excel untuk Pengolahan Data Ukuran Poligon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id-ID" dirty="0" smtClean="0"/>
              <a:t>	</a:t>
            </a:r>
            <a:r>
              <a:rPr lang="sv-SE" dirty="0" smtClean="0"/>
              <a:t> </a:t>
            </a:r>
            <a:r>
              <a:rPr lang="id-ID" dirty="0" smtClean="0"/>
              <a:t>Pengubahan sudut dalam satuan derajat, menit dan detik menjadi desimal  d</a:t>
            </a:r>
            <a:r>
              <a:rPr lang="sv-SE" dirty="0" smtClean="0"/>
              <a:t>apat </a:t>
            </a:r>
            <a:r>
              <a:rPr lang="sv-SE" dirty="0"/>
              <a:t>dilakukan dengan </a:t>
            </a:r>
            <a:r>
              <a:rPr lang="sv-SE" dirty="0" smtClean="0"/>
              <a:t>cara</a:t>
            </a:r>
            <a:r>
              <a:rPr lang="id-ID" dirty="0" smtClean="0"/>
              <a:t> mengubah:</a:t>
            </a:r>
            <a:endParaRPr lang="sv-SE" dirty="0"/>
          </a:p>
          <a:p>
            <a:pPr>
              <a:buNone/>
            </a:pPr>
            <a:r>
              <a:rPr lang="id-ID" dirty="0" smtClean="0"/>
              <a:t>		</a:t>
            </a:r>
          </a:p>
          <a:p>
            <a:pPr>
              <a:buNone/>
            </a:pPr>
            <a:r>
              <a:rPr lang="id-ID" dirty="0"/>
              <a:t>	</a:t>
            </a:r>
            <a:r>
              <a:rPr lang="id-ID" dirty="0" smtClean="0"/>
              <a:t>		1</a:t>
            </a:r>
            <a:r>
              <a:rPr lang="id-ID" dirty="0"/>
              <a:t>° = 60’ = 3600” </a:t>
            </a:r>
          </a:p>
          <a:p>
            <a:pPr>
              <a:buNone/>
            </a:pPr>
            <a:r>
              <a:rPr lang="id-ID" dirty="0" smtClean="0"/>
              <a:t>			1</a:t>
            </a:r>
            <a:r>
              <a:rPr lang="id-ID" dirty="0"/>
              <a:t>’ = 60” </a:t>
            </a:r>
          </a:p>
          <a:p>
            <a:pPr>
              <a:buNone/>
            </a:pPr>
            <a:r>
              <a:rPr lang="id-ID" dirty="0"/>
              <a:t>	</a:t>
            </a:r>
          </a:p>
        </p:txBody>
      </p:sp>
      <p:sp>
        <p:nvSpPr>
          <p:cNvPr id="4" name="Title 3"/>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15040"/>
          </a:xfrm>
        </p:spPr>
        <p:txBody>
          <a:bodyPr>
            <a:normAutofit/>
          </a:bodyPr>
          <a:lstStyle/>
          <a:p>
            <a:pPr>
              <a:buNone/>
            </a:pPr>
            <a:r>
              <a:rPr lang="id-ID" dirty="0" smtClean="0"/>
              <a:t>	</a:t>
            </a:r>
            <a:r>
              <a:rPr lang="sv-SE" dirty="0" smtClean="0"/>
              <a:t> </a:t>
            </a:r>
            <a:r>
              <a:rPr lang="id-ID" sz="2400" dirty="0" smtClean="0"/>
              <a:t>Untuk hasil </a:t>
            </a:r>
            <a:r>
              <a:rPr lang="id-ID" sz="2400" dirty="0"/>
              <a:t>penghitungan </a:t>
            </a:r>
            <a:r>
              <a:rPr lang="id-ID" sz="2400" dirty="0" smtClean="0"/>
              <a:t>azimut  yang merupakan </a:t>
            </a:r>
            <a:r>
              <a:rPr lang="id-ID" sz="2400" dirty="0"/>
              <a:t>satu satuan derajat dalam decimal yang harus ditampilkan dalam satuan derajat, menit dan </a:t>
            </a:r>
            <a:r>
              <a:rPr lang="id-ID" sz="2400" dirty="0" smtClean="0"/>
              <a:t>detik.</a:t>
            </a:r>
          </a:p>
          <a:p>
            <a:pPr>
              <a:buNone/>
            </a:pPr>
            <a:r>
              <a:rPr lang="id-ID" sz="2400" dirty="0"/>
              <a:t>	</a:t>
            </a:r>
            <a:r>
              <a:rPr lang="id-ID" sz="2400" dirty="0" smtClean="0"/>
              <a:t>Caranya perhitungannya dengan </a:t>
            </a:r>
            <a:r>
              <a:rPr lang="id-ID" sz="2400" dirty="0"/>
              <a:t>mengunakan formula </a:t>
            </a:r>
            <a:r>
              <a:rPr lang="id-ID" sz="2400" b="1" i="1" dirty="0"/>
              <a:t>“INT” </a:t>
            </a:r>
            <a:r>
              <a:rPr lang="id-ID" sz="2400" dirty="0"/>
              <a:t>pada Excel, lihat gambar </a:t>
            </a:r>
            <a:endParaRPr lang="id-ID" sz="2400" dirty="0" smtClean="0"/>
          </a:p>
          <a:p>
            <a:pPr>
              <a:buNone/>
            </a:pPr>
            <a:endParaRPr lang="id-ID" sz="2400" dirty="0"/>
          </a:p>
        </p:txBody>
      </p:sp>
      <p:pic>
        <p:nvPicPr>
          <p:cNvPr id="1027" name="Picture 3"/>
          <p:cNvPicPr>
            <a:picLocks noChangeAspect="1" noChangeArrowheads="1"/>
          </p:cNvPicPr>
          <p:nvPr/>
        </p:nvPicPr>
        <p:blipFill>
          <a:blip r:embed="rId2"/>
          <a:srcRect/>
          <a:stretch>
            <a:fillRect/>
          </a:stretch>
        </p:blipFill>
        <p:spPr bwMode="auto">
          <a:xfrm>
            <a:off x="2143108" y="3071810"/>
            <a:ext cx="6096043" cy="314327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lnSpcReduction="10000"/>
          </a:bodyPr>
          <a:lstStyle/>
          <a:p>
            <a:pPr>
              <a:buNone/>
            </a:pPr>
            <a:r>
              <a:rPr lang="id-ID" dirty="0" smtClean="0"/>
              <a:t>	Dalam </a:t>
            </a:r>
            <a:r>
              <a:rPr lang="id-ID" dirty="0"/>
              <a:t>penghitungan Trigonometri menggunakan Excel satuan sudutnya harus berupa </a:t>
            </a:r>
            <a:r>
              <a:rPr lang="id-ID" b="1" i="1" dirty="0"/>
              <a:t>radians</a:t>
            </a:r>
            <a:r>
              <a:rPr lang="id-ID" dirty="0"/>
              <a:t> bukan pada satuan derajat, jadi perlu digunakan fungsi </a:t>
            </a:r>
            <a:r>
              <a:rPr lang="id-ID" b="1" dirty="0"/>
              <a:t>“radians” </a:t>
            </a:r>
            <a:r>
              <a:rPr lang="id-ID" dirty="0"/>
              <a:t>dan </a:t>
            </a:r>
            <a:r>
              <a:rPr lang="id-ID" b="1" dirty="0"/>
              <a:t>“degress”. </a:t>
            </a:r>
            <a:endParaRPr lang="id-ID" b="1" dirty="0" smtClean="0"/>
          </a:p>
          <a:p>
            <a:pPr>
              <a:buNone/>
            </a:pPr>
            <a:r>
              <a:rPr lang="id-ID" b="1" dirty="0"/>
              <a:t>	</a:t>
            </a:r>
            <a:r>
              <a:rPr lang="id-ID" sz="2600" dirty="0" smtClean="0"/>
              <a:t>Keterangan:</a:t>
            </a:r>
            <a:endParaRPr lang="id-ID" sz="2600" dirty="0"/>
          </a:p>
          <a:p>
            <a:pPr>
              <a:buNone/>
            </a:pPr>
            <a:r>
              <a:rPr lang="id-ID" sz="2600" dirty="0"/>
              <a:t>	</a:t>
            </a:r>
            <a:r>
              <a:rPr lang="id-ID" sz="2600" dirty="0" smtClean="0"/>
              <a:t>	</a:t>
            </a:r>
            <a:r>
              <a:rPr lang="id-ID" sz="2600" b="1" dirty="0" smtClean="0"/>
              <a:t>“</a:t>
            </a:r>
            <a:r>
              <a:rPr lang="id-ID" sz="2600" b="1" dirty="0"/>
              <a:t>radians” </a:t>
            </a:r>
            <a:r>
              <a:rPr lang="id-ID" sz="2600" dirty="0"/>
              <a:t>merupakan fungsi excel yang </a:t>
            </a:r>
            <a:r>
              <a:rPr lang="id-ID" sz="2600" dirty="0" smtClean="0"/>
              <a:t>	berguna 	mengubah </a:t>
            </a:r>
            <a:r>
              <a:rPr lang="id-ID" sz="2600" dirty="0"/>
              <a:t>satuan derajat ke bentuk </a:t>
            </a:r>
            <a:r>
              <a:rPr lang="id-ID" sz="2600" dirty="0" smtClean="0"/>
              <a:t>radians</a:t>
            </a:r>
            <a:r>
              <a:rPr lang="id-ID" sz="2600" dirty="0"/>
              <a:t>, </a:t>
            </a:r>
            <a:r>
              <a:rPr lang="id-ID" sz="2600" dirty="0" smtClean="0"/>
              <a:t>atau 	hasil </a:t>
            </a:r>
            <a:r>
              <a:rPr lang="id-ID" sz="2600" dirty="0"/>
              <a:t>bagi dengan 180/PI( ); </a:t>
            </a:r>
          </a:p>
          <a:p>
            <a:pPr>
              <a:buNone/>
            </a:pPr>
            <a:r>
              <a:rPr lang="id-ID" sz="2600" dirty="0"/>
              <a:t>	</a:t>
            </a:r>
            <a:r>
              <a:rPr lang="id-ID" sz="2600" dirty="0" smtClean="0"/>
              <a:t>	</a:t>
            </a:r>
            <a:r>
              <a:rPr lang="id-ID" sz="2600" b="1" dirty="0" smtClean="0"/>
              <a:t>“</a:t>
            </a:r>
            <a:r>
              <a:rPr lang="id-ID" sz="2600" b="1" dirty="0"/>
              <a:t>degress” </a:t>
            </a:r>
            <a:r>
              <a:rPr lang="id-ID" sz="2600" dirty="0"/>
              <a:t>berfungsi untuk mengubah satuan </a:t>
            </a:r>
            <a:r>
              <a:rPr lang="id-ID" sz="2600" dirty="0" smtClean="0"/>
              <a:t>	radians </a:t>
            </a:r>
            <a:r>
              <a:rPr lang="id-ID" sz="2600" dirty="0"/>
              <a:t>ke bentuk derajat atau hasil kali </a:t>
            </a:r>
            <a:r>
              <a:rPr lang="id-ID" sz="2600" dirty="0" smtClean="0"/>
              <a:t>	dengan 	180/PI</a:t>
            </a:r>
            <a:r>
              <a:rPr lang="id-ID" sz="2600" dirty="0"/>
              <a:t>( ). </a:t>
            </a:r>
            <a:r>
              <a:rPr lang="id-ID"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id-ID" dirty="0" smtClean="0"/>
              <a:t>Radians {a/180/PI( )}</a:t>
            </a:r>
          </a:p>
          <a:p>
            <a:pPr>
              <a:buNone/>
            </a:pPr>
            <a:endParaRPr lang="id-ID" dirty="0"/>
          </a:p>
        </p:txBody>
      </p:sp>
      <p:pic>
        <p:nvPicPr>
          <p:cNvPr id="3075" name="Picture 3"/>
          <p:cNvPicPr>
            <a:picLocks noChangeAspect="1" noChangeArrowheads="1"/>
          </p:cNvPicPr>
          <p:nvPr/>
        </p:nvPicPr>
        <p:blipFill>
          <a:blip r:embed="rId2"/>
          <a:srcRect/>
          <a:stretch>
            <a:fillRect/>
          </a:stretch>
        </p:blipFill>
        <p:spPr bwMode="auto">
          <a:xfrm>
            <a:off x="1571604" y="2000240"/>
            <a:ext cx="6143668" cy="320622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r>
              <a:rPr lang="id-ID" dirty="0"/>
              <a:t>Degrees {a*180/PI( )}</a:t>
            </a:r>
          </a:p>
        </p:txBody>
      </p:sp>
      <p:pic>
        <p:nvPicPr>
          <p:cNvPr id="4098" name="Picture 2"/>
          <p:cNvPicPr>
            <a:picLocks noChangeAspect="1" noChangeArrowheads="1"/>
          </p:cNvPicPr>
          <p:nvPr/>
        </p:nvPicPr>
        <p:blipFill>
          <a:blip r:embed="rId2"/>
          <a:srcRect/>
          <a:stretch>
            <a:fillRect/>
          </a:stretch>
        </p:blipFill>
        <p:spPr bwMode="auto">
          <a:xfrm>
            <a:off x="1785918" y="1643050"/>
            <a:ext cx="5299401" cy="364333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8229600" cy="4197361"/>
          </a:xfrm>
        </p:spPr>
        <p:txBody>
          <a:bodyPr>
            <a:normAutofit/>
          </a:bodyPr>
          <a:lstStyle/>
          <a:p>
            <a:pPr>
              <a:buNone/>
            </a:pPr>
            <a:r>
              <a:rPr lang="id-ID" dirty="0"/>
              <a:t>	</a:t>
            </a:r>
            <a:r>
              <a:rPr lang="id-ID" dirty="0" smtClean="0"/>
              <a:t> </a:t>
            </a:r>
            <a:r>
              <a:rPr lang="id-ID" sz="2800" dirty="0"/>
              <a:t>Data masukan </a:t>
            </a:r>
            <a:r>
              <a:rPr lang="id-ID" sz="2800" dirty="0" smtClean="0"/>
              <a:t>yang digunakan adalah :</a:t>
            </a:r>
          </a:p>
          <a:p>
            <a:pPr>
              <a:buFont typeface="Wingdings" pitchFamily="2" charset="2"/>
              <a:buChar char="§"/>
            </a:pPr>
            <a:r>
              <a:rPr lang="id-ID" sz="2800" dirty="0" smtClean="0"/>
              <a:t>BT</a:t>
            </a:r>
            <a:r>
              <a:rPr lang="id-ID" sz="2800" dirty="0"/>
              <a:t>, BA, BB, </a:t>
            </a:r>
            <a:endParaRPr lang="id-ID" sz="2800" dirty="0" smtClean="0"/>
          </a:p>
          <a:p>
            <a:pPr>
              <a:buFont typeface="Wingdings" pitchFamily="2" charset="2"/>
              <a:buChar char="§"/>
            </a:pPr>
            <a:r>
              <a:rPr lang="id-ID" sz="2800" dirty="0" smtClean="0"/>
              <a:t>sudut </a:t>
            </a:r>
            <a:r>
              <a:rPr lang="id-ID" sz="2800" dirty="0"/>
              <a:t>horizontal, </a:t>
            </a:r>
            <a:endParaRPr lang="id-ID" sz="2800" dirty="0" smtClean="0"/>
          </a:p>
          <a:p>
            <a:pPr>
              <a:buFont typeface="Wingdings" pitchFamily="2" charset="2"/>
              <a:buChar char="§"/>
            </a:pPr>
            <a:r>
              <a:rPr lang="id-ID" sz="2800" dirty="0"/>
              <a:t>s</a:t>
            </a:r>
            <a:r>
              <a:rPr lang="id-ID" sz="2800" dirty="0" smtClean="0"/>
              <a:t>udut </a:t>
            </a:r>
            <a:r>
              <a:rPr lang="id-ID" sz="2800" dirty="0"/>
              <a:t>vertikal </a:t>
            </a:r>
            <a:endParaRPr lang="id-ID" sz="2800" dirty="0" smtClean="0"/>
          </a:p>
          <a:p>
            <a:pPr>
              <a:buFont typeface="Wingdings" pitchFamily="2" charset="2"/>
              <a:buChar char="§"/>
            </a:pPr>
            <a:r>
              <a:rPr lang="id-ID" sz="2800" dirty="0" smtClean="0"/>
              <a:t>koordinat </a:t>
            </a:r>
            <a:r>
              <a:rPr lang="id-ID" sz="2800" dirty="0"/>
              <a:t>titik kerangka/titik ikat (digunakan </a:t>
            </a:r>
            <a:r>
              <a:rPr lang="id-ID" sz="2800" dirty="0" smtClean="0"/>
              <a:t>sebagai </a:t>
            </a:r>
            <a:r>
              <a:rPr lang="id-ID" sz="2800" dirty="0"/>
              <a:t>titik acuan untuk menghitung </a:t>
            </a:r>
            <a:r>
              <a:rPr lang="id-ID" sz="2800" dirty="0" smtClean="0"/>
              <a:t>koordinat </a:t>
            </a:r>
            <a:r>
              <a:rPr lang="id-ID" sz="2800" dirty="0"/>
              <a:t>titik </a:t>
            </a:r>
            <a:r>
              <a:rPr lang="id-ID" sz="2800" dirty="0" smtClean="0"/>
              <a:t>detail)</a:t>
            </a:r>
          </a:p>
          <a:p>
            <a:pPr>
              <a:buNone/>
            </a:pPr>
            <a:r>
              <a:rPr lang="id-ID" sz="2800" dirty="0"/>
              <a:t>	</a:t>
            </a:r>
          </a:p>
        </p:txBody>
      </p:sp>
      <p:sp>
        <p:nvSpPr>
          <p:cNvPr id="4" name="Title 3"/>
          <p:cNvSpPr>
            <a:spLocks noGrp="1"/>
          </p:cNvSpPr>
          <p:nvPr>
            <p:ph type="title"/>
          </p:nvPr>
        </p:nvSpPr>
        <p:spPr/>
        <p:txBody>
          <a:bodyPr>
            <a:normAutofit fontScale="90000"/>
          </a:bodyPr>
          <a:lstStyle/>
          <a:p>
            <a:r>
              <a:rPr lang="id-ID" dirty="0" smtClean="0"/>
              <a:t>MS. Excel untuk Pengolahan Data Ukuran Bidang Tanah</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41</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PENGGUNAAN PERANGKAT LUNAK UNTUK PENGOLAHAN DATA PENGUKURAN </vt:lpstr>
      <vt:lpstr>A. Perangkat Lunak MS. Excel </vt:lpstr>
      <vt:lpstr>MS. Excel untuk Pengolahan Data Ukuran Poligon</vt:lpstr>
      <vt:lpstr>Slide 4</vt:lpstr>
      <vt:lpstr>Slide 5</vt:lpstr>
      <vt:lpstr>Slide 6</vt:lpstr>
      <vt:lpstr>Slide 7</vt:lpstr>
      <vt:lpstr>Slide 8</vt:lpstr>
      <vt:lpstr>MS. Excel untuk Pengolahan Data Ukuran Bidang Tanah</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Pengolahan Data Digital</dc:title>
  <dc:creator>IDHAR_KU</dc:creator>
  <cp:lastModifiedBy>IDHAR_KU</cp:lastModifiedBy>
  <cp:revision>10</cp:revision>
  <dcterms:created xsi:type="dcterms:W3CDTF">2019-02-28T17:51:05Z</dcterms:created>
  <dcterms:modified xsi:type="dcterms:W3CDTF">2019-02-28T18:39:08Z</dcterms:modified>
</cp:coreProperties>
</file>