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6" r:id="rId11"/>
    <p:sldId id="267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5415-8D96-4BE9-A895-703B8C445F5D}" type="datetimeFigureOut">
              <a:rPr lang="id-ID" smtClean="0"/>
              <a:pPr/>
              <a:t>18/04/2019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8848-C292-4B0A-9512-F0DDE6255E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5415-8D96-4BE9-A895-703B8C445F5D}" type="datetimeFigureOut">
              <a:rPr lang="id-ID" smtClean="0"/>
              <a:pPr/>
              <a:t>18/04/2019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8848-C292-4B0A-9512-F0DDE6255E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5415-8D96-4BE9-A895-703B8C445F5D}" type="datetimeFigureOut">
              <a:rPr lang="id-ID" smtClean="0"/>
              <a:pPr/>
              <a:t>18/04/2019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8848-C292-4B0A-9512-F0DDE6255E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5415-8D96-4BE9-A895-703B8C445F5D}" type="datetimeFigureOut">
              <a:rPr lang="id-ID" smtClean="0"/>
              <a:pPr/>
              <a:t>18/04/2019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8848-C292-4B0A-9512-F0DDE6255E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5415-8D96-4BE9-A895-703B8C445F5D}" type="datetimeFigureOut">
              <a:rPr lang="id-ID" smtClean="0"/>
              <a:pPr/>
              <a:t>18/04/2019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8848-C292-4B0A-9512-F0DDE6255E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5415-8D96-4BE9-A895-703B8C445F5D}" type="datetimeFigureOut">
              <a:rPr lang="id-ID" smtClean="0"/>
              <a:pPr/>
              <a:t>18/04/2019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8848-C292-4B0A-9512-F0DDE6255E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5415-8D96-4BE9-A895-703B8C445F5D}" type="datetimeFigureOut">
              <a:rPr lang="id-ID" smtClean="0"/>
              <a:pPr/>
              <a:t>18/04/2019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8848-C292-4B0A-9512-F0DDE6255E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5415-8D96-4BE9-A895-703B8C445F5D}" type="datetimeFigureOut">
              <a:rPr lang="id-ID" smtClean="0"/>
              <a:pPr/>
              <a:t>18/04/2019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8848-C292-4B0A-9512-F0DDE6255E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5415-8D96-4BE9-A895-703B8C445F5D}" type="datetimeFigureOut">
              <a:rPr lang="id-ID" smtClean="0"/>
              <a:pPr/>
              <a:t>18/04/2019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8848-C292-4B0A-9512-F0DDE6255E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5415-8D96-4BE9-A895-703B8C445F5D}" type="datetimeFigureOut">
              <a:rPr lang="id-ID" smtClean="0"/>
              <a:pPr/>
              <a:t>18/04/2019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8848-C292-4B0A-9512-F0DDE6255E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C5415-8D96-4BE9-A895-703B8C445F5D}" type="datetimeFigureOut">
              <a:rPr lang="id-ID" smtClean="0"/>
              <a:pPr/>
              <a:t>18/04/2019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D8848-C292-4B0A-9512-F0DDE6255E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C5415-8D96-4BE9-A895-703B8C445F5D}" type="datetimeFigureOut">
              <a:rPr lang="id-ID" smtClean="0"/>
              <a:pPr/>
              <a:t>18/04/2019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D8848-C292-4B0A-9512-F0DDE6255EE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MS Excel Untuk Pengolahan Data Ukuran Poligon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000" dirty="0"/>
              <a:t>	</a:t>
            </a:r>
            <a:r>
              <a:rPr lang="id-ID" sz="2800" dirty="0"/>
              <a:t>Hasil hitungan diperoleh seperti pada tabel berikut : 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 t="19003" r="10425"/>
          <a:stretch>
            <a:fillRect/>
          </a:stretch>
        </p:blipFill>
        <p:spPr bwMode="auto">
          <a:xfrm>
            <a:off x="1000100" y="1571612"/>
            <a:ext cx="757242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000" dirty="0"/>
              <a:t>	</a:t>
            </a:r>
            <a:r>
              <a:rPr lang="id-ID" sz="2800" dirty="0"/>
              <a:t>Hasil hitungan </a:t>
            </a:r>
            <a:r>
              <a:rPr lang="id-ID" sz="2800" dirty="0" smtClean="0"/>
              <a:t>poligon: </a:t>
            </a:r>
            <a:endParaRPr lang="id-ID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1676739"/>
            <a:ext cx="5386403" cy="412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Hitungan Poligon Terbuka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/>
              <a:t>Diketahui : </a:t>
            </a:r>
          </a:p>
          <a:p>
            <a:pPr>
              <a:buNone/>
            </a:pPr>
            <a:r>
              <a:rPr lang="id-ID" dirty="0" smtClean="0"/>
              <a:t>	- </a:t>
            </a:r>
            <a:r>
              <a:rPr lang="id-ID" dirty="0"/>
              <a:t>Koordinat titik awal A ( 1500,000 ; 5000,000 ) m </a:t>
            </a:r>
          </a:p>
          <a:p>
            <a:pPr>
              <a:buNone/>
            </a:pPr>
            <a:r>
              <a:rPr lang="id-ID" dirty="0" smtClean="0"/>
              <a:t>	- </a:t>
            </a:r>
            <a:r>
              <a:rPr lang="id-ID" dirty="0"/>
              <a:t>Sudut jurusan AB ( aAB ) = 100o 45' 25“ 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de-DE" dirty="0" smtClean="0"/>
              <a:t>- </a:t>
            </a:r>
            <a:r>
              <a:rPr lang="de-DE" dirty="0"/>
              <a:t>Jarak AB ( dAB ) = 150,452 m </a:t>
            </a:r>
          </a:p>
          <a:p>
            <a:pPr>
              <a:buNone/>
            </a:pPr>
            <a:r>
              <a:rPr lang="id-ID" dirty="0" smtClean="0"/>
              <a:t>	- </a:t>
            </a:r>
            <a:r>
              <a:rPr lang="id-ID" dirty="0"/>
              <a:t>Hasil pengukuran poligon diperoleh data sebagai  </a:t>
            </a:r>
            <a:r>
              <a:rPr lang="id-ID" dirty="0" smtClean="0"/>
              <a:t> 	berikut </a:t>
            </a:r>
            <a:r>
              <a:rPr lang="id-ID" dirty="0"/>
              <a:t>: </a:t>
            </a:r>
          </a:p>
          <a:p>
            <a:pPr>
              <a:buNone/>
            </a:pPr>
            <a:r>
              <a:rPr lang="id-ID" dirty="0" smtClean="0"/>
              <a:t>		</a:t>
            </a:r>
            <a:r>
              <a:rPr lang="pt-BR" dirty="0" smtClean="0"/>
              <a:t>- </a:t>
            </a:r>
            <a:r>
              <a:rPr lang="pt-BR" dirty="0"/>
              <a:t>Sudut : B = 138o 45' 24“ </a:t>
            </a:r>
            <a:endParaRPr lang="pt-BR" dirty="0" smtClean="0"/>
          </a:p>
          <a:p>
            <a:pPr>
              <a:buNone/>
            </a:pPr>
            <a:r>
              <a:rPr lang="id-ID" dirty="0" smtClean="0"/>
              <a:t>		- Jarak : dAB = 150,452 m </a:t>
            </a:r>
          </a:p>
          <a:p>
            <a:pPr>
              <a:buNone/>
            </a:pPr>
            <a:r>
              <a:rPr lang="id-ID" dirty="0" smtClean="0"/>
              <a:t>		- </a:t>
            </a:r>
            <a:r>
              <a:rPr lang="id-ID" dirty="0"/>
              <a:t>dCD = 135,550 m </a:t>
            </a:r>
          </a:p>
          <a:p>
            <a:pPr>
              <a:buNone/>
            </a:pPr>
            <a:r>
              <a:rPr lang="id-ID" dirty="0" smtClean="0"/>
              <a:t>		- </a:t>
            </a:r>
            <a:r>
              <a:rPr lang="id-ID" dirty="0"/>
              <a:t>C = 210o 55' 33“ </a:t>
            </a:r>
          </a:p>
          <a:p>
            <a:pPr>
              <a:buNone/>
            </a:pPr>
            <a:r>
              <a:rPr lang="id-ID" dirty="0" smtClean="0"/>
              <a:t>		- </a:t>
            </a:r>
            <a:r>
              <a:rPr lang="id-ID" dirty="0"/>
              <a:t>dBC = 142,255 m </a:t>
            </a:r>
            <a:endParaRPr lang="id-ID" dirty="0" smtClean="0"/>
          </a:p>
          <a:p>
            <a:pPr>
              <a:buNone/>
            </a:pPr>
            <a:r>
              <a:rPr lang="de-DE" dirty="0"/>
              <a:t>Pertanyaan : Hitung koordinat titik B, C dan D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	XB </a:t>
            </a:r>
            <a:r>
              <a:rPr lang="id-ID" dirty="0"/>
              <a:t>= XA + XAB dan YB = YA + YAB ;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dimana </a:t>
            </a:r>
            <a:r>
              <a:rPr lang="id-ID" dirty="0"/>
              <a:t>: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</a:t>
            </a:r>
            <a:r>
              <a:rPr lang="id-ID" sz="2800" dirty="0" smtClean="0"/>
              <a:t>XAB </a:t>
            </a:r>
            <a:r>
              <a:rPr lang="id-ID" sz="2800" dirty="0"/>
              <a:t>= dAB sin AB dan YAB = dAB cos AB </a:t>
            </a:r>
          </a:p>
          <a:p>
            <a:pPr>
              <a:buNone/>
            </a:pPr>
            <a:r>
              <a:rPr lang="id-ID" dirty="0" smtClean="0"/>
              <a:t>	XC </a:t>
            </a:r>
            <a:r>
              <a:rPr lang="id-ID" dirty="0"/>
              <a:t>= XB + XBC dan YC = YB + YBC </a:t>
            </a:r>
            <a:r>
              <a:rPr lang="id-ID" dirty="0" smtClean="0"/>
              <a:t>;</a:t>
            </a:r>
          </a:p>
          <a:p>
            <a:pPr>
              <a:buNone/>
            </a:pPr>
            <a:r>
              <a:rPr lang="id-ID" dirty="0" smtClean="0"/>
              <a:t> 	dimana :</a:t>
            </a:r>
          </a:p>
          <a:p>
            <a:pPr>
              <a:buNone/>
            </a:pPr>
            <a:r>
              <a:rPr lang="id-ID" dirty="0" smtClean="0"/>
              <a:t>		</a:t>
            </a:r>
            <a:r>
              <a:rPr lang="id-ID" sz="2800" dirty="0" smtClean="0"/>
              <a:t>XBC </a:t>
            </a:r>
            <a:r>
              <a:rPr lang="id-ID" sz="2800" dirty="0"/>
              <a:t>= dBC sin aBC dan YBC = dBC cos BC </a:t>
            </a:r>
          </a:p>
          <a:p>
            <a:pPr>
              <a:buNone/>
            </a:pPr>
            <a:r>
              <a:rPr lang="id-ID" dirty="0" smtClean="0"/>
              <a:t>	BC </a:t>
            </a:r>
            <a:r>
              <a:rPr lang="id-ID" dirty="0"/>
              <a:t>=AB - </a:t>
            </a:r>
            <a:r>
              <a:rPr lang="id-ID" dirty="0" smtClean="0"/>
              <a:t>180</a:t>
            </a:r>
            <a:r>
              <a:rPr lang="id-ID" dirty="0" smtClean="0">
                <a:latin typeface="Calibri"/>
              </a:rPr>
              <a:t>⁰</a:t>
            </a:r>
            <a:r>
              <a:rPr lang="id-ID" dirty="0" smtClean="0"/>
              <a:t> </a:t>
            </a:r>
            <a:r>
              <a:rPr lang="id-ID" dirty="0"/>
              <a:t>+ bB =</a:t>
            </a:r>
            <a:r>
              <a:rPr lang="id-ID" dirty="0" smtClean="0"/>
              <a:t>59</a:t>
            </a:r>
            <a:r>
              <a:rPr lang="id-ID" dirty="0" smtClean="0">
                <a:latin typeface="Calibri"/>
              </a:rPr>
              <a:t>⁰</a:t>
            </a:r>
            <a:r>
              <a:rPr lang="id-ID" dirty="0" smtClean="0"/>
              <a:t> </a:t>
            </a:r>
            <a:r>
              <a:rPr lang="id-ID" dirty="0"/>
              <a:t>30' 49" </a:t>
            </a:r>
          </a:p>
          <a:p>
            <a:pPr>
              <a:buNone/>
            </a:pPr>
            <a:r>
              <a:rPr lang="id-ID" dirty="0" smtClean="0"/>
              <a:t>	XD </a:t>
            </a:r>
            <a:r>
              <a:rPr lang="id-ID" dirty="0"/>
              <a:t>= XC + XCD dan YD = YB + YCD ;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dimana :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	</a:t>
            </a:r>
            <a:r>
              <a:rPr lang="id-ID" sz="3000" dirty="0" smtClean="0"/>
              <a:t>DXCD </a:t>
            </a:r>
            <a:r>
              <a:rPr lang="id-ID" sz="3000" dirty="0"/>
              <a:t>= dCD sin CD dan YCD = dCD cos CD </a:t>
            </a:r>
          </a:p>
          <a:p>
            <a:pPr>
              <a:buNone/>
            </a:pPr>
            <a:r>
              <a:rPr lang="id-ID" dirty="0" smtClean="0"/>
              <a:t>		</a:t>
            </a:r>
            <a:r>
              <a:rPr lang="id-ID" sz="3000" dirty="0" smtClean="0"/>
              <a:t>CD </a:t>
            </a:r>
            <a:r>
              <a:rPr lang="id-ID" sz="3000" dirty="0"/>
              <a:t>= aBC - </a:t>
            </a:r>
            <a:r>
              <a:rPr lang="id-ID" sz="3000" dirty="0" smtClean="0"/>
              <a:t>180</a:t>
            </a:r>
            <a:r>
              <a:rPr lang="id-ID" sz="3000" dirty="0" smtClean="0">
                <a:latin typeface="Calibri"/>
              </a:rPr>
              <a:t>⁰</a:t>
            </a:r>
            <a:r>
              <a:rPr lang="id-ID" sz="3000" dirty="0" smtClean="0"/>
              <a:t> </a:t>
            </a:r>
            <a:r>
              <a:rPr lang="id-ID" sz="3000" dirty="0"/>
              <a:t>+ bC =</a:t>
            </a:r>
            <a:r>
              <a:rPr lang="id-ID" sz="3000" dirty="0" smtClean="0"/>
              <a:t>90</a:t>
            </a:r>
            <a:r>
              <a:rPr lang="id-ID" sz="3000" dirty="0" smtClean="0">
                <a:latin typeface="Calibri"/>
              </a:rPr>
              <a:t>⁰</a:t>
            </a:r>
            <a:r>
              <a:rPr lang="id-ID" sz="3000" dirty="0" smtClean="0"/>
              <a:t> </a:t>
            </a:r>
            <a:r>
              <a:rPr lang="id-ID" sz="3000" dirty="0"/>
              <a:t>26' 22“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/>
              <a:t>Dihitung </a:t>
            </a:r>
            <a:r>
              <a:rPr lang="id-ID" sz="2800" dirty="0"/>
              <a:t>dengan menggunakan kalkulator diperoleh : </a:t>
            </a:r>
            <a:endParaRPr lang="id-ID" sz="2800" dirty="0" smtClean="0"/>
          </a:p>
          <a:p>
            <a:pPr>
              <a:buNone/>
            </a:pPr>
            <a:endParaRPr lang="id-ID" sz="2800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s-ES" sz="2400" dirty="0" smtClean="0"/>
              <a:t>XB </a:t>
            </a:r>
            <a:r>
              <a:rPr lang="es-ES" sz="2400" dirty="0"/>
              <a:t>=1500,000+150,452 x sin 100o 45' 25“=1647,808 m 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pt-BR" sz="2400" dirty="0" smtClean="0"/>
              <a:t>YB </a:t>
            </a:r>
            <a:r>
              <a:rPr lang="pt-BR" sz="2400" dirty="0"/>
              <a:t>= 1500,000 + 150,452 xcos 100o 45' 25“= 4971,919 m 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es-ES" sz="2400" dirty="0" smtClean="0"/>
              <a:t>XC </a:t>
            </a:r>
            <a:r>
              <a:rPr lang="es-ES" sz="2400" dirty="0"/>
              <a:t>= 1647,808+ 142,255x sin 59o 30' 49" = 1770,396 m 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pt-BR" sz="2400" dirty="0" smtClean="0"/>
              <a:t>YC </a:t>
            </a:r>
            <a:r>
              <a:rPr lang="pt-BR" sz="2400" dirty="0"/>
              <a:t>= 4971,919+ 150,452x cos 59o 30' 49" = 5044,090 m 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es-ES" sz="2400" dirty="0" smtClean="0"/>
              <a:t>XD=1770,396 </a:t>
            </a:r>
            <a:r>
              <a:rPr lang="es-ES" sz="2400" dirty="0"/>
              <a:t>+ 135,550 x sin 90o 26' 22" = 1905,942 m </a:t>
            </a:r>
          </a:p>
          <a:p>
            <a:pPr>
              <a:buNone/>
            </a:pPr>
            <a:r>
              <a:rPr lang="id-ID" sz="2400" dirty="0" smtClean="0"/>
              <a:t>	</a:t>
            </a:r>
            <a:r>
              <a:rPr lang="pt-BR" sz="2400" dirty="0" smtClean="0"/>
              <a:t>YD </a:t>
            </a:r>
            <a:r>
              <a:rPr lang="pt-BR" sz="2400" dirty="0"/>
              <a:t>= 5044,090 + 135,550 x cos 90o 26' 22" =5043,050 m </a:t>
            </a:r>
            <a:endParaRPr lang="id-ID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Apabila </a:t>
            </a:r>
            <a:r>
              <a:rPr lang="id-ID" sz="2400" dirty="0"/>
              <a:t>dihitung dengan </a:t>
            </a:r>
            <a:r>
              <a:rPr lang="id-ID" sz="2400" dirty="0" smtClean="0"/>
              <a:t>MS Excel </a:t>
            </a:r>
            <a:r>
              <a:rPr lang="id-ID" sz="2400" dirty="0"/>
              <a:t>hasilnya sebagai berikut </a:t>
            </a:r>
            <a:r>
              <a:rPr lang="id-ID" sz="2400" dirty="0" smtClean="0"/>
              <a:t>:</a:t>
            </a:r>
          </a:p>
          <a:p>
            <a:pPr>
              <a:buNone/>
            </a:pPr>
            <a:endParaRPr lang="id-ID" sz="2800" dirty="0"/>
          </a:p>
          <a:p>
            <a:pPr>
              <a:buNone/>
            </a:pPr>
            <a:endParaRPr lang="id-ID" sz="28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 t="19938" r="32362"/>
          <a:stretch>
            <a:fillRect/>
          </a:stretch>
        </p:blipFill>
        <p:spPr bwMode="auto">
          <a:xfrm>
            <a:off x="1571604" y="1571612"/>
            <a:ext cx="6286544" cy="464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Diperoleh koordinat sebagai </a:t>
            </a:r>
            <a:r>
              <a:rPr lang="id-ID" sz="2400" dirty="0"/>
              <a:t>berikut </a:t>
            </a:r>
            <a:r>
              <a:rPr lang="id-ID" sz="2400" dirty="0" smtClean="0"/>
              <a:t>:</a:t>
            </a:r>
          </a:p>
          <a:p>
            <a:pPr>
              <a:buNone/>
            </a:pPr>
            <a:endParaRPr lang="id-ID" sz="2800" dirty="0"/>
          </a:p>
          <a:p>
            <a:pPr>
              <a:buNone/>
            </a:pPr>
            <a:endParaRPr lang="id-ID" sz="2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t="18692" r="40838"/>
          <a:stretch>
            <a:fillRect/>
          </a:stretch>
        </p:blipFill>
        <p:spPr bwMode="auto">
          <a:xfrm>
            <a:off x="1214414" y="1428736"/>
            <a:ext cx="642942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Hitungan Poligon Tertutup</a:t>
            </a:r>
            <a:endParaRPr lang="id-ID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rcRect t="18069" r="13583"/>
          <a:stretch>
            <a:fillRect/>
          </a:stretch>
        </p:blipFill>
        <p:spPr bwMode="auto">
          <a:xfrm>
            <a:off x="457200" y="1592320"/>
            <a:ext cx="8401050" cy="4244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" name="Picture 5"/>
          <p:cNvPicPr/>
          <p:nvPr/>
        </p:nvPicPr>
        <p:blipFill>
          <a:blip r:embed="rId2"/>
          <a:srcRect t="25545" r="28374"/>
          <a:stretch>
            <a:fillRect/>
          </a:stretch>
        </p:blipFill>
        <p:spPr bwMode="auto">
          <a:xfrm>
            <a:off x="571472" y="1214422"/>
            <a:ext cx="821537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/>
          <p:nvPr/>
        </p:nvPicPr>
        <p:blipFill>
          <a:blip r:embed="rId2"/>
          <a:srcRect t="35826" r="39674" b="23364"/>
          <a:stretch>
            <a:fillRect/>
          </a:stretch>
        </p:blipFill>
        <p:spPr bwMode="auto">
          <a:xfrm>
            <a:off x="428596" y="1428736"/>
            <a:ext cx="785818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35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MS Excel Untuk Pengolahan Data Ukuran Poligon</vt:lpstr>
      <vt:lpstr>Hitungan Poligon Terbuka</vt:lpstr>
      <vt:lpstr>Slide 3</vt:lpstr>
      <vt:lpstr>Slide 4</vt:lpstr>
      <vt:lpstr>Slide 5</vt:lpstr>
      <vt:lpstr>Slide 6</vt:lpstr>
      <vt:lpstr>Hitungan Poligon Tertutup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Excel Untuk Pengolahan Data Ukuran Poligon</dc:title>
  <dc:creator>IDHAR_KU</dc:creator>
  <cp:lastModifiedBy>IDHAR_KU</cp:lastModifiedBy>
  <cp:revision>9</cp:revision>
  <dcterms:created xsi:type="dcterms:W3CDTF">2019-02-28T18:36:53Z</dcterms:created>
  <dcterms:modified xsi:type="dcterms:W3CDTF">2019-04-18T07:37:11Z</dcterms:modified>
</cp:coreProperties>
</file>