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4" r:id="rId9"/>
    <p:sldId id="262"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7" d="100"/>
          <a:sy n="47" d="100"/>
        </p:scale>
        <p:origin x="-240" y="-4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B5-C940-403E-92D9-38A248554558}" type="datetimeFigureOut">
              <a:rPr lang="id-ID" smtClean="0"/>
              <a:pPr/>
              <a:t>18/04/2019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B7EDAF-4658-4504-B43E-CE0E64ED1A2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8E2B5-C940-403E-92D9-38A248554558}" type="datetimeFigureOut">
              <a:rPr lang="id-ID" smtClean="0"/>
              <a:pPr/>
              <a:t>18/04/2019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7EDAF-4658-4504-B43E-CE0E64ED1A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1885962"/>
          </a:xfrm>
        </p:spPr>
        <p:txBody>
          <a:bodyPr>
            <a:normAutofit fontScale="90000"/>
          </a:bodyPr>
          <a:lstStyle/>
          <a:p>
            <a:r>
              <a:rPr lang="id-ID" dirty="0" smtClean="0">
                <a:latin typeface="Tw Cen MT" pitchFamily="34" charset="0"/>
              </a:rPr>
              <a:t>Penggunaan MS Excel untuk Pengolahan Data Ukuran Bidang Tanah</a:t>
            </a:r>
            <a:endParaRPr lang="id-ID" dirty="0">
              <a:latin typeface="Tw Cen MT" pitchFamily="34" charset="0"/>
            </a:endParaRPr>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7"/>
            <a:ext cx="8229600" cy="3500462"/>
          </a:xfrm>
          <a:solidFill>
            <a:schemeClr val="accent6">
              <a:lumMod val="40000"/>
              <a:lumOff val="60000"/>
            </a:schemeClr>
          </a:solidFill>
        </p:spPr>
        <p:txBody>
          <a:bodyPr>
            <a:normAutofit/>
          </a:bodyPr>
          <a:lstStyle/>
          <a:p>
            <a:pPr>
              <a:buNone/>
            </a:pPr>
            <a:r>
              <a:rPr lang="id-ID" sz="2400" dirty="0" smtClean="0">
                <a:latin typeface="Tw Cen MT" pitchFamily="34" charset="0"/>
              </a:rPr>
              <a:t>	Karena </a:t>
            </a:r>
            <a:r>
              <a:rPr lang="id-ID" sz="2400" dirty="0">
                <a:latin typeface="Tw Cen MT" pitchFamily="34" charset="0"/>
              </a:rPr>
              <a:t>penggambaran akan dilakukan dengan </a:t>
            </a:r>
            <a:r>
              <a:rPr lang="id-ID" sz="2400" dirty="0" smtClean="0">
                <a:latin typeface="Tw Cen MT" pitchFamily="34" charset="0"/>
              </a:rPr>
              <a:t>menggunakan  software </a:t>
            </a:r>
            <a:r>
              <a:rPr lang="id-ID" sz="2400" dirty="0">
                <a:latin typeface="Tw Cen MT" pitchFamily="34" charset="0"/>
              </a:rPr>
              <a:t>AutoCad LD </a:t>
            </a:r>
            <a:endParaRPr lang="id-ID" sz="2400" dirty="0" smtClean="0">
              <a:latin typeface="Tw Cen MT" pitchFamily="34" charset="0"/>
            </a:endParaRPr>
          </a:p>
          <a:p>
            <a:pPr>
              <a:buNone/>
            </a:pPr>
            <a:r>
              <a:rPr lang="id-ID" sz="2400" dirty="0">
                <a:latin typeface="Tw Cen MT" pitchFamily="34" charset="0"/>
              </a:rPr>
              <a:t>	</a:t>
            </a:r>
            <a:r>
              <a:rPr lang="id-ID" sz="2400" dirty="0" smtClean="0">
                <a:latin typeface="Tw Cen MT" pitchFamily="34" charset="0"/>
              </a:rPr>
              <a:t>	</a:t>
            </a:r>
            <a:r>
              <a:rPr lang="id-ID" sz="2000" dirty="0" smtClean="0">
                <a:latin typeface="Tw Cen MT" pitchFamily="34" charset="0"/>
              </a:rPr>
              <a:t>maka </a:t>
            </a:r>
            <a:r>
              <a:rPr lang="id-ID" sz="2000" dirty="0">
                <a:latin typeface="Tw Cen MT" pitchFamily="34" charset="0"/>
              </a:rPr>
              <a:t>diperlukan data X, Y, Z/H sehingga cukup dicopy </a:t>
            </a:r>
            <a:r>
              <a:rPr lang="id-ID" sz="2000" dirty="0" smtClean="0">
                <a:latin typeface="Tw Cen MT" pitchFamily="34" charset="0"/>
              </a:rPr>
              <a:t>data </a:t>
            </a:r>
            <a:r>
              <a:rPr lang="id-ID" sz="2000" dirty="0">
                <a:latin typeface="Tw Cen MT" pitchFamily="34" charset="0"/>
              </a:rPr>
              <a:t>XYZ </a:t>
            </a:r>
            <a:r>
              <a:rPr lang="id-ID" sz="2000" dirty="0" smtClean="0">
                <a:latin typeface="Tw Cen MT" pitchFamily="34" charset="0"/>
              </a:rPr>
              <a:t>saja.</a:t>
            </a:r>
          </a:p>
          <a:p>
            <a:pPr>
              <a:buNone/>
            </a:pPr>
            <a:r>
              <a:rPr lang="id-ID" sz="2400" dirty="0" smtClean="0">
                <a:latin typeface="Tw Cen MT" pitchFamily="34" charset="0"/>
              </a:rPr>
              <a:t>	Caranya : </a:t>
            </a:r>
          </a:p>
          <a:p>
            <a:pPr>
              <a:buNone/>
            </a:pPr>
            <a:r>
              <a:rPr lang="id-ID" sz="2400" dirty="0">
                <a:latin typeface="Tw Cen MT" pitchFamily="34" charset="0"/>
              </a:rPr>
              <a:t>	</a:t>
            </a:r>
            <a:r>
              <a:rPr lang="id-ID" sz="2400" dirty="0" smtClean="0">
                <a:latin typeface="Tw Cen MT" pitchFamily="34" charset="0"/>
              </a:rPr>
              <a:t>	</a:t>
            </a:r>
            <a:r>
              <a:rPr lang="id-ID" sz="2000" dirty="0" smtClean="0">
                <a:latin typeface="Tw Cen MT" pitchFamily="34" charset="0"/>
              </a:rPr>
              <a:t>Block </a:t>
            </a:r>
            <a:r>
              <a:rPr lang="id-ID" sz="2000" dirty="0">
                <a:latin typeface="Tw Cen MT" pitchFamily="34" charset="0"/>
              </a:rPr>
              <a:t>data </a:t>
            </a:r>
            <a:r>
              <a:rPr lang="id-ID" sz="2000" dirty="0" smtClean="0">
                <a:latin typeface="Tw Cen MT" pitchFamily="34" charset="0"/>
              </a:rPr>
              <a:t>Copy </a:t>
            </a:r>
            <a:r>
              <a:rPr lang="id-ID" sz="2000" dirty="0">
                <a:latin typeface="Tw Cen MT" pitchFamily="34" charset="0"/>
              </a:rPr>
              <a:t>Klik file Klik New Tempat kursor (misal di </a:t>
            </a:r>
            <a:r>
              <a:rPr lang="id-ID" sz="2000" dirty="0" smtClean="0">
                <a:latin typeface="Tw Cen MT" pitchFamily="34" charset="0"/>
              </a:rPr>
              <a:t>kolom </a:t>
            </a:r>
            <a:r>
              <a:rPr lang="id-ID" sz="2000" dirty="0">
                <a:latin typeface="Tw Cen MT" pitchFamily="34" charset="0"/>
              </a:rPr>
              <a:t>B1) Klik kanan pada Mouse Paste spesial Klik Ok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id-ID" dirty="0" smtClean="0"/>
              <a:t>		</a:t>
            </a:r>
          </a:p>
          <a:p>
            <a:pPr>
              <a:buNone/>
            </a:pPr>
            <a:r>
              <a:rPr lang="id-ID" dirty="0"/>
              <a:t>	</a:t>
            </a:r>
            <a:r>
              <a:rPr lang="id-ID" dirty="0" smtClean="0"/>
              <a:t>	Pengolahan data ukuran poligon:</a:t>
            </a:r>
          </a:p>
          <a:p>
            <a:pPr>
              <a:buNone/>
            </a:pPr>
            <a:endParaRPr lang="id-ID" dirty="0"/>
          </a:p>
          <a:p>
            <a:pPr>
              <a:buNone/>
            </a:pPr>
            <a:r>
              <a:rPr lang="id-ID" dirty="0" smtClean="0"/>
              <a:t> </a:t>
            </a:r>
          </a:p>
          <a:p>
            <a:pPr>
              <a:buNone/>
            </a:pPr>
            <a:r>
              <a:rPr lang="id-ID" dirty="0"/>
              <a:t>	</a:t>
            </a:r>
            <a:r>
              <a:rPr lang="id-ID" dirty="0" smtClean="0"/>
              <a:t>			sudut horizontal</a:t>
            </a:r>
          </a:p>
          <a:p>
            <a:pPr>
              <a:buNone/>
            </a:pPr>
            <a:r>
              <a:rPr lang="id-ID" dirty="0"/>
              <a:t>	</a:t>
            </a:r>
            <a:r>
              <a:rPr lang="id-ID" dirty="0" smtClean="0"/>
              <a:t>				azimut</a:t>
            </a:r>
          </a:p>
          <a:p>
            <a:pPr>
              <a:buNone/>
            </a:pPr>
            <a:r>
              <a:rPr lang="id-ID" dirty="0"/>
              <a:t>	</a:t>
            </a:r>
            <a:r>
              <a:rPr lang="id-ID" dirty="0" smtClean="0"/>
              <a:t>				jarak</a:t>
            </a:r>
            <a:endParaRPr lang="id-ID" dirty="0"/>
          </a:p>
        </p:txBody>
      </p:sp>
      <p:sp>
        <p:nvSpPr>
          <p:cNvPr id="4" name="Down Arrow 3"/>
          <p:cNvSpPr/>
          <p:nvPr/>
        </p:nvSpPr>
        <p:spPr>
          <a:xfrm>
            <a:off x="3428992" y="1785926"/>
            <a:ext cx="235745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id-ID" dirty="0" smtClean="0"/>
              <a:t>		</a:t>
            </a:r>
          </a:p>
          <a:p>
            <a:pPr>
              <a:buNone/>
            </a:pPr>
            <a:r>
              <a:rPr lang="id-ID" dirty="0"/>
              <a:t>	</a:t>
            </a:r>
            <a:r>
              <a:rPr lang="id-ID" dirty="0" smtClean="0"/>
              <a:t>	Pengolahan data bidang tanah:</a:t>
            </a:r>
          </a:p>
          <a:p>
            <a:pPr>
              <a:buNone/>
            </a:pPr>
            <a:endParaRPr lang="id-ID" dirty="0"/>
          </a:p>
          <a:p>
            <a:pPr>
              <a:buNone/>
            </a:pPr>
            <a:r>
              <a:rPr lang="id-ID" dirty="0" smtClean="0"/>
              <a:t> </a:t>
            </a:r>
          </a:p>
          <a:p>
            <a:pPr>
              <a:buNone/>
            </a:pPr>
            <a:r>
              <a:rPr lang="id-ID" dirty="0"/>
              <a:t>	</a:t>
            </a:r>
            <a:r>
              <a:rPr lang="id-ID" dirty="0" smtClean="0"/>
              <a:t>			     BT, BA, BB</a:t>
            </a:r>
          </a:p>
          <a:p>
            <a:pPr>
              <a:buNone/>
            </a:pPr>
            <a:r>
              <a:rPr lang="id-ID" dirty="0"/>
              <a:t>	</a:t>
            </a:r>
            <a:r>
              <a:rPr lang="id-ID" dirty="0" smtClean="0"/>
              <a:t>		</a:t>
            </a:r>
            <a:r>
              <a:rPr lang="id-ID" dirty="0"/>
              <a:t>	</a:t>
            </a:r>
            <a:r>
              <a:rPr lang="id-ID" dirty="0" smtClean="0"/>
              <a:t>Sudut Horizontal </a:t>
            </a:r>
          </a:p>
          <a:p>
            <a:pPr>
              <a:buNone/>
            </a:pPr>
            <a:r>
              <a:rPr lang="id-ID" dirty="0"/>
              <a:t>	</a:t>
            </a:r>
            <a:r>
              <a:rPr lang="id-ID" dirty="0" smtClean="0"/>
              <a:t>			Sudut vertikal</a:t>
            </a:r>
          </a:p>
          <a:p>
            <a:pPr>
              <a:buNone/>
            </a:pPr>
            <a:r>
              <a:rPr lang="id-ID" dirty="0"/>
              <a:t>	</a:t>
            </a:r>
            <a:r>
              <a:rPr lang="id-ID" dirty="0" smtClean="0"/>
              <a:t>		Koordinat titik kerangka /titik ikat</a:t>
            </a:r>
          </a:p>
          <a:p>
            <a:pPr>
              <a:buNone/>
            </a:pPr>
            <a:r>
              <a:rPr lang="id-ID" dirty="0"/>
              <a:t>	</a:t>
            </a:r>
            <a:r>
              <a:rPr lang="id-ID" dirty="0" smtClean="0"/>
              <a:t>				</a:t>
            </a:r>
            <a:endParaRPr lang="id-ID" dirty="0"/>
          </a:p>
        </p:txBody>
      </p:sp>
      <p:sp>
        <p:nvSpPr>
          <p:cNvPr id="4" name="Down Arrow 3"/>
          <p:cNvSpPr/>
          <p:nvPr/>
        </p:nvSpPr>
        <p:spPr>
          <a:xfrm>
            <a:off x="3428992" y="1785926"/>
            <a:ext cx="235745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a:solidFill>
            <a:schemeClr val="accent6">
              <a:lumMod val="40000"/>
              <a:lumOff val="60000"/>
            </a:schemeClr>
          </a:solidFill>
        </p:spPr>
        <p:txBody>
          <a:bodyPr>
            <a:normAutofit/>
          </a:bodyPr>
          <a:lstStyle/>
          <a:p>
            <a:pPr>
              <a:buNone/>
            </a:pPr>
            <a:r>
              <a:rPr lang="id-ID" dirty="0"/>
              <a:t>	</a:t>
            </a:r>
            <a:r>
              <a:rPr lang="id-ID" dirty="0" smtClean="0"/>
              <a:t> </a:t>
            </a:r>
            <a:r>
              <a:rPr lang="id-ID" sz="2800" dirty="0"/>
              <a:t>Data masukan </a:t>
            </a:r>
            <a:r>
              <a:rPr lang="id-ID" sz="2800" dirty="0" smtClean="0"/>
              <a:t>yang digunakan adalah :</a:t>
            </a:r>
          </a:p>
          <a:p>
            <a:pPr>
              <a:buFont typeface="Wingdings" pitchFamily="2" charset="2"/>
              <a:buChar char="§"/>
            </a:pPr>
            <a:r>
              <a:rPr lang="id-ID" sz="2800" dirty="0" smtClean="0"/>
              <a:t>BT</a:t>
            </a:r>
            <a:r>
              <a:rPr lang="id-ID" sz="2800" dirty="0"/>
              <a:t>, BA, BB, </a:t>
            </a:r>
            <a:endParaRPr lang="id-ID" sz="2800" dirty="0" smtClean="0"/>
          </a:p>
          <a:p>
            <a:pPr>
              <a:buFont typeface="Wingdings" pitchFamily="2" charset="2"/>
              <a:buChar char="§"/>
            </a:pPr>
            <a:r>
              <a:rPr lang="id-ID" sz="2800" dirty="0" smtClean="0"/>
              <a:t>sudut </a:t>
            </a:r>
            <a:r>
              <a:rPr lang="id-ID" sz="2800" dirty="0"/>
              <a:t>horizontal, </a:t>
            </a:r>
            <a:endParaRPr lang="id-ID" sz="2800" dirty="0" smtClean="0"/>
          </a:p>
          <a:p>
            <a:pPr>
              <a:buFont typeface="Wingdings" pitchFamily="2" charset="2"/>
              <a:buChar char="§"/>
            </a:pPr>
            <a:r>
              <a:rPr lang="id-ID" sz="2800" dirty="0"/>
              <a:t>s</a:t>
            </a:r>
            <a:r>
              <a:rPr lang="id-ID" sz="2800" dirty="0" smtClean="0"/>
              <a:t>udut </a:t>
            </a:r>
            <a:r>
              <a:rPr lang="id-ID" sz="2800" dirty="0"/>
              <a:t>vertikal </a:t>
            </a:r>
            <a:endParaRPr lang="id-ID" sz="2800" dirty="0" smtClean="0"/>
          </a:p>
          <a:p>
            <a:pPr>
              <a:buFont typeface="Wingdings" pitchFamily="2" charset="2"/>
              <a:buChar char="§"/>
            </a:pPr>
            <a:r>
              <a:rPr lang="id-ID" sz="2800" dirty="0" smtClean="0"/>
              <a:t>koordinat </a:t>
            </a:r>
            <a:r>
              <a:rPr lang="id-ID" sz="2800" dirty="0"/>
              <a:t>titik kerangka/titik ikat (digunakan </a:t>
            </a:r>
            <a:r>
              <a:rPr lang="id-ID" sz="2800" dirty="0" smtClean="0"/>
              <a:t>sebagai </a:t>
            </a:r>
            <a:r>
              <a:rPr lang="id-ID" sz="2800" dirty="0"/>
              <a:t>titik acuan untuk menghitung </a:t>
            </a:r>
            <a:r>
              <a:rPr lang="id-ID" sz="2800" dirty="0" smtClean="0"/>
              <a:t>koordinat </a:t>
            </a:r>
            <a:r>
              <a:rPr lang="id-ID" sz="2800" dirty="0"/>
              <a:t>titik </a:t>
            </a:r>
            <a:r>
              <a:rPr lang="id-ID" sz="2800" dirty="0" smtClean="0"/>
              <a:t>detail)</a:t>
            </a:r>
          </a:p>
          <a:p>
            <a:pPr>
              <a:buNone/>
            </a:pPr>
            <a:r>
              <a:rPr lang="id-ID" sz="28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id-ID" dirty="0" smtClean="0"/>
              <a:t>		</a:t>
            </a:r>
          </a:p>
          <a:p>
            <a:pPr>
              <a:buNone/>
            </a:pPr>
            <a:r>
              <a:rPr lang="id-ID" dirty="0"/>
              <a:t>	</a:t>
            </a:r>
            <a:r>
              <a:rPr lang="id-ID" dirty="0" smtClean="0"/>
              <a:t>Koordinat  titik kerangka /titik ikat digunakan sebagai titik ikat acuan untuk menghitung koordinat titik detil</a:t>
            </a:r>
          </a:p>
          <a:p>
            <a:pPr>
              <a:buNone/>
            </a:pPr>
            <a:endParaRPr lang="id-ID" dirty="0"/>
          </a:p>
          <a:p>
            <a:pPr>
              <a:buNone/>
            </a:pPr>
            <a:r>
              <a:rPr lang="id-ID" dirty="0" smtClean="0"/>
              <a:t>	Titik ikat bisa langsung menggunakan Titik Dasar teknik</a:t>
            </a:r>
          </a:p>
          <a:p>
            <a:pPr>
              <a:buNone/>
            </a:pPr>
            <a:r>
              <a:rPr lang="id-ID" dirty="0"/>
              <a:t>	</a:t>
            </a: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id-ID" dirty="0" smtClean="0"/>
              <a:t>		</a:t>
            </a:r>
          </a:p>
          <a:p>
            <a:pPr>
              <a:buNone/>
            </a:pPr>
            <a:r>
              <a:rPr lang="id-ID" dirty="0"/>
              <a:t>	</a:t>
            </a:r>
            <a:r>
              <a:rPr lang="id-ID" dirty="0" smtClean="0"/>
              <a:t>Proses hitungan seperti diperlihatkan pada tabel dibawah ini:</a:t>
            </a:r>
          </a:p>
          <a:p>
            <a:pPr>
              <a:buNone/>
            </a:pPr>
            <a:endParaRPr lang="id-ID" dirty="0"/>
          </a:p>
          <a:p>
            <a:pPr>
              <a:buNone/>
            </a:pPr>
            <a:endParaRPr lang="id-ID" dirty="0" smtClean="0"/>
          </a:p>
          <a:p>
            <a:pPr>
              <a:buNone/>
            </a:pPr>
            <a:endParaRPr lang="id-ID" dirty="0"/>
          </a:p>
          <a:p>
            <a:pPr>
              <a:buNone/>
            </a:pPr>
            <a:endParaRPr lang="id-ID" dirty="0" smtClean="0"/>
          </a:p>
          <a:p>
            <a:pPr>
              <a:buNone/>
            </a:pPr>
            <a:r>
              <a:rPr lang="id-ID" dirty="0"/>
              <a:t>	</a:t>
            </a:r>
            <a:r>
              <a:rPr lang="id-ID" dirty="0" smtClean="0"/>
              <a:t>				</a:t>
            </a:r>
            <a:endParaRPr lang="id-ID" dirty="0"/>
          </a:p>
        </p:txBody>
      </p:sp>
      <p:pic>
        <p:nvPicPr>
          <p:cNvPr id="5" name="Picture 4"/>
          <p:cNvPicPr/>
          <p:nvPr/>
        </p:nvPicPr>
        <p:blipFill>
          <a:blip r:embed="rId2"/>
          <a:srcRect t="21495" r="7766"/>
          <a:stretch>
            <a:fillRect/>
          </a:stretch>
        </p:blipFill>
        <p:spPr bwMode="auto">
          <a:xfrm>
            <a:off x="1214414" y="2071678"/>
            <a:ext cx="6786610" cy="414340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buNone/>
            </a:pPr>
            <a:r>
              <a:rPr lang="id-ID" dirty="0" smtClean="0"/>
              <a:t>		</a:t>
            </a:r>
          </a:p>
          <a:p>
            <a:pPr>
              <a:buNone/>
            </a:pPr>
            <a:r>
              <a:rPr lang="id-ID" dirty="0"/>
              <a:t>	</a:t>
            </a:r>
            <a:r>
              <a:rPr lang="id-ID" dirty="0" smtClean="0"/>
              <a:t>Formula  hitungan seperti diperlihatkan pada dibawah ini:</a:t>
            </a:r>
          </a:p>
          <a:p>
            <a:pPr>
              <a:buNone/>
            </a:pPr>
            <a:endParaRPr lang="id-ID" dirty="0"/>
          </a:p>
          <a:p>
            <a:pPr>
              <a:buNone/>
            </a:pPr>
            <a:endParaRPr lang="id-ID" dirty="0" smtClean="0"/>
          </a:p>
          <a:p>
            <a:pPr>
              <a:buNone/>
            </a:pPr>
            <a:endParaRPr lang="id-ID" dirty="0"/>
          </a:p>
          <a:p>
            <a:pPr>
              <a:buNone/>
            </a:pPr>
            <a:endParaRPr lang="id-ID" dirty="0" smtClean="0"/>
          </a:p>
          <a:p>
            <a:pPr>
              <a:buNone/>
            </a:pPr>
            <a:r>
              <a:rPr lang="id-ID" dirty="0"/>
              <a:t>	</a:t>
            </a:r>
            <a:r>
              <a:rPr lang="id-ID" dirty="0" smtClean="0"/>
              <a:t>				</a:t>
            </a:r>
            <a:endParaRPr lang="id-ID" dirty="0"/>
          </a:p>
        </p:txBody>
      </p:sp>
      <p:sp>
        <p:nvSpPr>
          <p:cNvPr id="5" name="TextBox 4"/>
          <p:cNvSpPr txBox="1"/>
          <p:nvPr/>
        </p:nvSpPr>
        <p:spPr>
          <a:xfrm>
            <a:off x="285720" y="3714752"/>
            <a:ext cx="5286412" cy="369332"/>
          </a:xfrm>
          <a:prstGeom prst="rect">
            <a:avLst/>
          </a:prstGeom>
          <a:noFill/>
        </p:spPr>
        <p:txBody>
          <a:bodyPr wrap="square" rtlCol="0">
            <a:spAutoFit/>
          </a:bodyPr>
          <a:lstStyle/>
          <a:p>
            <a:endParaRPr lang="id-ID" dirty="0"/>
          </a:p>
        </p:txBody>
      </p:sp>
      <p:pic>
        <p:nvPicPr>
          <p:cNvPr id="6" name="Picture 5"/>
          <p:cNvPicPr/>
          <p:nvPr/>
        </p:nvPicPr>
        <p:blipFill>
          <a:blip r:embed="rId2"/>
          <a:srcRect t="30841" r="42998" b="29595"/>
          <a:stretch>
            <a:fillRect/>
          </a:stretch>
        </p:blipFill>
        <p:spPr bwMode="auto">
          <a:xfrm>
            <a:off x="928662" y="2214554"/>
            <a:ext cx="7143800" cy="378621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accent4">
              <a:lumMod val="20000"/>
              <a:lumOff val="80000"/>
            </a:schemeClr>
          </a:solidFill>
        </p:spPr>
        <p:txBody>
          <a:bodyPr>
            <a:normAutofit/>
          </a:bodyPr>
          <a:lstStyle/>
          <a:p>
            <a:pPr algn="just">
              <a:buNone/>
            </a:pPr>
            <a:r>
              <a:rPr lang="id-ID" sz="2400" dirty="0" smtClean="0">
                <a:latin typeface="Tw Cen MT" pitchFamily="34" charset="0"/>
              </a:rPr>
              <a:t>	Dari </a:t>
            </a:r>
            <a:r>
              <a:rPr lang="id-ID" sz="2400" dirty="0">
                <a:latin typeface="Tw Cen MT" pitchFamily="34" charset="0"/>
              </a:rPr>
              <a:t>tabel terlihat bahwa bacaan benang bawah lebih besar dari bacaan benang atas (BB &gt; BA) ini tandanya bahwa alat yang digunakan adalah alat yang belum dilengkapi lensa pembalik (alat lama), jika menggunakan alat yang baru rumus hitung dengan excel sama saja hanya dalam hitungan jarak optis tidak perlu memakai ABS, bisa langsung (A = 100*(D8-F8 )). </a:t>
            </a:r>
            <a:endParaRPr lang="id-ID" sz="2400" dirty="0" smtClean="0">
              <a:latin typeface="Tw Cen MT" pitchFamily="34" charset="0"/>
            </a:endParaRPr>
          </a:p>
          <a:p>
            <a:pPr algn="just">
              <a:buNone/>
            </a:pPr>
            <a:endParaRPr lang="id-ID" sz="2400" dirty="0">
              <a:latin typeface="Tw Cen MT" pitchFamily="34" charset="0"/>
            </a:endParaRPr>
          </a:p>
          <a:p>
            <a:pPr algn="just">
              <a:buNone/>
            </a:pPr>
            <a:r>
              <a:rPr lang="id-ID" sz="2400" dirty="0" smtClean="0">
                <a:latin typeface="Tw Cen MT" pitchFamily="34" charset="0"/>
              </a:rPr>
              <a:t>	Pemakaian </a:t>
            </a:r>
            <a:r>
              <a:rPr lang="id-ID" sz="2400" dirty="0">
                <a:latin typeface="Tw Cen MT" pitchFamily="34" charset="0"/>
              </a:rPr>
              <a:t>tanda $ (seperti pada rumus F, G, H yaitu rumus menghitung koordinat titik detail) dimana yang menjadi acuan adalah titik tempat berdiri alat (umumnya alat berdiri di titik kerangka dasar horisontal/Poligon ), yaitu koordinat titik BM yang diwakili oleh kolom Q7, R7 dan S7. </a:t>
            </a:r>
            <a:endParaRPr lang="id-ID" sz="2800" dirty="0">
              <a:latin typeface="Tw Cen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Hasil </a:t>
            </a:r>
            <a:r>
              <a:rPr lang="id-ID" smtClean="0"/>
              <a:t>hitungan detil/data bidang tanah </a:t>
            </a:r>
            <a:endParaRPr lang="id-ID" dirty="0"/>
          </a:p>
        </p:txBody>
      </p:sp>
      <p:pic>
        <p:nvPicPr>
          <p:cNvPr id="4" name="Content Placeholder 3"/>
          <p:cNvPicPr>
            <a:picLocks noGrp="1"/>
          </p:cNvPicPr>
          <p:nvPr>
            <p:ph idx="1"/>
          </p:nvPr>
        </p:nvPicPr>
        <p:blipFill>
          <a:blip r:embed="rId2"/>
          <a:srcRect t="21184"/>
          <a:stretch>
            <a:fillRect/>
          </a:stretch>
        </p:blipFill>
        <p:spPr bwMode="auto">
          <a:xfrm>
            <a:off x="457200" y="2134783"/>
            <a:ext cx="8229600" cy="345679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Penggunaan MS Excel untuk Pengolahan Data Ukuran Bidang Tanah</vt:lpstr>
      <vt:lpstr>Slide 2</vt:lpstr>
      <vt:lpstr>Slide 3</vt:lpstr>
      <vt:lpstr>Slide 4</vt:lpstr>
      <vt:lpstr>Slide 5</vt:lpstr>
      <vt:lpstr>Slide 6</vt:lpstr>
      <vt:lpstr>Slide 7</vt:lpstr>
      <vt:lpstr>Slide 8</vt:lpstr>
      <vt:lpstr>Hasil hitungan detil/data bidang tanah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Penggunaan MS Excel untuk Pengolahan Data Ukuran Bidang Tanah</dc:title>
  <dc:creator>IDHAR_KU</dc:creator>
  <cp:lastModifiedBy>IDHAR_KU</cp:lastModifiedBy>
  <cp:revision>4</cp:revision>
  <dcterms:created xsi:type="dcterms:W3CDTF">2019-04-17T17:04:18Z</dcterms:created>
  <dcterms:modified xsi:type="dcterms:W3CDTF">2019-04-18T07:17:59Z</dcterms:modified>
</cp:coreProperties>
</file>