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>
        <p:scale>
          <a:sx n="33" d="100"/>
          <a:sy n="33" d="100"/>
        </p:scale>
        <p:origin x="120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D0F99-DD29-4114-8407-5543C242784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CAF3-BF6B-4C29-ACDE-EBB36A622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dt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5646" y="4212359"/>
            <a:ext cx="6183923" cy="16705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 smtClean="0"/>
              <a:t>Oleh</a:t>
            </a:r>
            <a:r>
              <a:rPr lang="id-ID" altLang="en-US" sz="2800" b="1" dirty="0" smtClean="0"/>
              <a:t> : Prama Ardha Aryaguna</a:t>
            </a: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id-ID" altLang="en-US" sz="2800" b="1" dirty="0" smtClean="0"/>
              <a:t>Program Studi D3 Survei dan Pemetaan</a:t>
            </a:r>
            <a:endParaRPr lang="en-US" altLang="en-US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525" y="383732"/>
            <a:ext cx="3280475" cy="58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708" y="942815"/>
            <a:ext cx="8305800" cy="1616075"/>
          </a:xfrm>
        </p:spPr>
        <p:txBody>
          <a:bodyPr>
            <a:normAutofit fontScale="90000"/>
          </a:bodyPr>
          <a:lstStyle/>
          <a:p>
            <a:r>
              <a:rPr lang="id-ID" altLang="en-US" dirty="0" smtClean="0"/>
              <a:t>APLIKASI SISTEM INFORMASI GEOGRAFIS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6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96" y="0"/>
            <a:ext cx="5302807" cy="1035424"/>
          </a:xfrm>
        </p:spPr>
        <p:txBody>
          <a:bodyPr/>
          <a:lstStyle/>
          <a:p>
            <a:pPr algn="l"/>
            <a:r>
              <a:rPr lang="id-ID" b="1" dirty="0" smtClean="0"/>
              <a:t>BIDANG LINGKUNGAN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5425"/>
            <a:ext cx="12192000" cy="139849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Melakukan analisis dan pemantauan pencemaran udara, limbah berbahaya, pencemaran air, sungai, danau, laut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Evaluasi pengendapan lumpur atau sedimen, baik di sekitar danau, sungai, atau pantai</a:t>
            </a:r>
            <a:endParaRPr lang="id-ID" dirty="0"/>
          </a:p>
        </p:txBody>
      </p:sp>
      <p:pic>
        <p:nvPicPr>
          <p:cNvPr id="18434" name="Picture 2" descr="Image result for peta pol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29" y="2663480"/>
            <a:ext cx="5955371" cy="42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peta pol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443"/>
            <a:ext cx="6236630" cy="34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77" y="1"/>
            <a:ext cx="5073445" cy="833717"/>
          </a:xfrm>
        </p:spPr>
        <p:txBody>
          <a:bodyPr/>
          <a:lstStyle/>
          <a:p>
            <a:pPr algn="ctr"/>
            <a:r>
              <a:rPr lang="id-ID" b="1" dirty="0" smtClean="0"/>
              <a:t>BIDANG PERPAJAKAN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3718"/>
            <a:ext cx="12192000" cy="5486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3000" dirty="0" smtClean="0"/>
              <a:t>Memperkirakan potensi pendapatan dari sektor pajak PBB (Pajak Bumi dan Bangunan)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000" dirty="0" smtClean="0"/>
              <a:t>Membuat sistem informasi penarikan pajak dari sektor perikanan yang berasal dari perizinan dan pemasangan papan iklan komersial dan </a:t>
            </a:r>
            <a:r>
              <a:rPr lang="id-ID" sz="3000" i="1" dirty="0" smtClean="0"/>
              <a:t>billboard </a:t>
            </a:r>
            <a:r>
              <a:rPr lang="id-ID" sz="3000" dirty="0" smtClean="0"/>
              <a:t>yang terkait dengan data posisi, ruang, dan masa berlaku</a:t>
            </a:r>
          </a:p>
          <a:p>
            <a:pPr marL="457200" indent="-457200">
              <a:buFont typeface="+mj-lt"/>
              <a:buAutoNum type="arabicParenR"/>
            </a:pPr>
            <a:endParaRPr lang="id-ID" i="1" dirty="0"/>
          </a:p>
          <a:p>
            <a:pPr marL="457200" indent="-457200">
              <a:buFont typeface="+mj-lt"/>
              <a:buAutoNum type="arabicParenR"/>
            </a:pPr>
            <a:endParaRPr lang="id-ID" i="1" dirty="0" smtClean="0"/>
          </a:p>
          <a:p>
            <a:pPr marL="457200" indent="-457200">
              <a:buFont typeface="+mj-lt"/>
              <a:buAutoNum type="arabicParenR"/>
            </a:pPr>
            <a:endParaRPr lang="id-ID" i="1" dirty="0"/>
          </a:p>
          <a:p>
            <a:pPr marL="457200" indent="-457200">
              <a:buFont typeface="+mj-lt"/>
              <a:buAutoNum type="arabicParenR"/>
            </a:pPr>
            <a:endParaRPr lang="id-ID" i="1" dirty="0" smtClean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endParaRPr lang="id-ID" i="1" dirty="0"/>
          </a:p>
          <a:p>
            <a:pPr marL="0" indent="0">
              <a:buNone/>
            </a:pPr>
            <a:endParaRPr lang="id-ID" i="1" dirty="0"/>
          </a:p>
          <a:p>
            <a:pPr marL="0" indent="0">
              <a:buNone/>
              <a:tabLst>
                <a:tab pos="1612900" algn="l"/>
              </a:tabLst>
            </a:pPr>
            <a:r>
              <a:rPr lang="id-ID" sz="1800" i="1" dirty="0" smtClean="0"/>
              <a:t>	</a:t>
            </a:r>
            <a:endParaRPr lang="id-ID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8" y="3590365"/>
            <a:ext cx="5930152" cy="3267635"/>
          </a:xfrm>
          <a:prstGeom prst="rect">
            <a:avLst/>
          </a:prstGeom>
        </p:spPr>
      </p:pic>
      <p:pic>
        <p:nvPicPr>
          <p:cNvPr id="19458" name="Picture 2" descr="Image result for peta potensi sebaran i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236"/>
            <a:ext cx="6261848" cy="39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peta RDTR dan RTR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t="176" r="17505"/>
          <a:stretch/>
        </p:blipFill>
        <p:spPr bwMode="auto">
          <a:xfrm>
            <a:off x="7577989" y="3294036"/>
            <a:ext cx="4614012" cy="35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746" y="-1"/>
            <a:ext cx="5693816" cy="900953"/>
          </a:xfrm>
        </p:spPr>
        <p:txBody>
          <a:bodyPr/>
          <a:lstStyle/>
          <a:p>
            <a:pPr algn="l"/>
            <a:r>
              <a:rPr lang="id-ID" dirty="0" smtClean="0"/>
              <a:t>BIDANG PERENCANAAN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0953"/>
            <a:ext cx="12192000" cy="36865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Perencanaan permukiman transmigrasi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Perencanaan tata ruang wilayah 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Perencanaan kota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Perencanaan tata guna lahan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Analisis daerah rawan bencana alam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3600" dirty="0" smtClean="0"/>
              <a:t>Analisis dan pemantauan daerah-daerah kebakaran hutan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457200" indent="-457200">
              <a:buFont typeface="+mj-lt"/>
              <a:buAutoNum type="arabicParenR"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543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0"/>
            <a:ext cx="11513574" cy="847165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BIDANG SUMBER DAYA </a:t>
            </a:r>
            <a:r>
              <a:rPr lang="id-ID" b="1" dirty="0" smtClean="0"/>
              <a:t>ALAM dan KEBENCANAAN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847165"/>
            <a:ext cx="11897032" cy="60108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Manajemen dan kesesuaian lahan untuk pertanian, perkebunan, kehutanan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Perencanaan tata guna lahan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Analisis daerah rawan bencana alam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Analisis dan pemantauan daerah-daerah kebakaran hutan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Untuk </a:t>
            </a:r>
            <a:r>
              <a:rPr lang="id-ID" dirty="0"/>
              <a:t>mengetahui persebaran kawasan </a:t>
            </a:r>
            <a:r>
              <a:rPr lang="id-ID" dirty="0" smtClean="0"/>
              <a:t>lahan:</a:t>
            </a:r>
            <a:endParaRPr lang="id-ID" dirty="0"/>
          </a:p>
          <a:p>
            <a:pPr lvl="1">
              <a:buNone/>
            </a:pPr>
            <a:r>
              <a:rPr lang="fi-FI" dirty="0"/>
              <a:t>a) kawasan lahan potensial dan lahan kritis;</a:t>
            </a:r>
          </a:p>
          <a:p>
            <a:pPr lvl="1">
              <a:buNone/>
            </a:pPr>
            <a:r>
              <a:rPr lang="id-ID" dirty="0"/>
              <a:t>b) kawasan hutan yang masih baik dan hutan rusak;</a:t>
            </a:r>
          </a:p>
          <a:p>
            <a:pPr lvl="1">
              <a:buNone/>
            </a:pPr>
            <a:r>
              <a:rPr lang="fi-FI" dirty="0"/>
              <a:t>c) kawasan lahan pertanian dan perkebunan;</a:t>
            </a:r>
          </a:p>
          <a:p>
            <a:pPr lvl="1">
              <a:buNone/>
            </a:pPr>
            <a:r>
              <a:rPr lang="fi-FI" dirty="0"/>
              <a:t>d) pemanfaatan perubahan penggunaan lahan;</a:t>
            </a:r>
          </a:p>
          <a:p>
            <a:pPr lvl="1">
              <a:buNone/>
            </a:pPr>
            <a:r>
              <a:rPr lang="id-ID" dirty="0"/>
              <a:t>e) rehabilitasi dan konservasi lahan</a:t>
            </a:r>
            <a:r>
              <a:rPr lang="id-ID" dirty="0" smtClean="0"/>
              <a:t>.</a:t>
            </a:r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9" y="3105437"/>
            <a:ext cx="4437528" cy="35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SIG Keseha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57" y="1936377"/>
            <a:ext cx="7134343" cy="49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9" y="5472954"/>
            <a:ext cx="10600113" cy="968188"/>
          </a:xfrm>
        </p:spPr>
        <p:txBody>
          <a:bodyPr/>
          <a:lstStyle/>
          <a:p>
            <a:pPr algn="l"/>
            <a:r>
              <a:rPr lang="id-ID" b="1" dirty="0" smtClean="0"/>
              <a:t>BIDANG KESEHATAN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97031" cy="21289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Menentukan distribusi persebaran suatu penyakit, pola atau model penyebaran penyakit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Penentuan distribusi rumah sakit, puskesmas, fasilitas kesehatan maupun jumlah tenaga medis dapat pula dilakukan dengan </a:t>
            </a:r>
            <a:r>
              <a:rPr lang="id-ID" dirty="0" smtClean="0"/>
              <a:t>SIG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1139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76" y="450476"/>
            <a:ext cx="6034331" cy="900953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BIDANG HIDROGRAFI DAN KELAUTAN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9379"/>
            <a:ext cx="7639665" cy="5278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Kegiatan inventarisasi dan manajemen stasiun pengamatan pasang surut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Manajemen daerah pesisir pantai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Manajemen daerah wisata laut, taman laut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Manajemen </a:t>
            </a:r>
            <a:r>
              <a:rPr lang="id-ID" dirty="0" smtClean="0"/>
              <a:t>pesisir</a:t>
            </a:r>
            <a:endParaRPr lang="id-ID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22859"/>
            <a:ext cx="4552335" cy="64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87" y="0"/>
            <a:ext cx="10600113" cy="847165"/>
          </a:xfrm>
        </p:spPr>
        <p:txBody>
          <a:bodyPr/>
          <a:lstStyle/>
          <a:p>
            <a:pPr algn="l"/>
            <a:r>
              <a:rPr lang="id-ID" b="1" dirty="0" smtClean="0"/>
              <a:t>BIDANG UTILITAS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7165"/>
            <a:ext cx="12192000" cy="36363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Digunakan dalam inventarisasi dan manajemen informasi jaringan pipa air minum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Sistem informasi pelanggan perusahaan air minum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Perencanaan dan perluasan jaringan pipa air minum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Inventarisasi dan manajemen informasi jaringan listrik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Penentuan distribusi pendapatan tong sampah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WC </a:t>
            </a:r>
            <a:r>
              <a:rPr lang="id-ID" dirty="0" smtClean="0"/>
              <a:t>umum</a:t>
            </a:r>
            <a:endParaRPr lang="id-ID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39" y="3699297"/>
            <a:ext cx="5230761" cy="31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477" y="0"/>
            <a:ext cx="12398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28" y="0"/>
            <a:ext cx="9488056" cy="847165"/>
          </a:xfrm>
          <a:solidFill>
            <a:schemeClr val="bg1">
              <a:lumMod val="50000"/>
              <a:alpha val="37000"/>
            </a:schemeClr>
          </a:solidFill>
        </p:spPr>
        <p:txBody>
          <a:bodyPr/>
          <a:lstStyle/>
          <a:p>
            <a:pPr algn="l"/>
            <a:r>
              <a:rPr lang="id-ID" b="1" dirty="0" smtClean="0"/>
              <a:t>Bidang</a:t>
            </a:r>
            <a:r>
              <a:rPr lang="sv-SE" b="1" dirty="0" smtClean="0"/>
              <a:t> </a:t>
            </a:r>
            <a:r>
              <a:rPr lang="sv-SE" b="1" dirty="0"/>
              <a:t>pengawasan daerah bencana alam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477" y="847165"/>
            <a:ext cx="12398477" cy="3475848"/>
          </a:xfrm>
          <a:solidFill>
            <a:schemeClr val="bg1">
              <a:lumMod val="50000"/>
              <a:alpha val="37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Kemampuan SIG untuk pengawasan daerah bencana alam, misalnya:</a:t>
            </a:r>
          </a:p>
          <a:p>
            <a:pPr lvl="1">
              <a:buNone/>
            </a:pPr>
            <a:r>
              <a:rPr lang="pt-BR" dirty="0"/>
              <a:t>1) memantau luas wilayah bencana alam;</a:t>
            </a:r>
          </a:p>
          <a:p>
            <a:pPr lvl="1">
              <a:buNone/>
            </a:pPr>
            <a:r>
              <a:rPr lang="pt-BR" dirty="0"/>
              <a:t>2) pencegahan terjadinya bencana alam pada masa datang;</a:t>
            </a:r>
          </a:p>
          <a:p>
            <a:pPr lvl="1">
              <a:buNone/>
            </a:pPr>
            <a:r>
              <a:rPr lang="id-ID" dirty="0"/>
              <a:t>3) menyusun rencana-rencana pembangunan kembali daerah bencana;</a:t>
            </a:r>
          </a:p>
          <a:p>
            <a:pPr lvl="1">
              <a:buNone/>
            </a:pPr>
            <a:r>
              <a:rPr lang="id-ID" dirty="0"/>
              <a:t>4) penentuan tingkat bahaya erosi;</a:t>
            </a:r>
          </a:p>
          <a:p>
            <a:pPr lvl="1">
              <a:buNone/>
            </a:pPr>
            <a:r>
              <a:rPr lang="id-ID" dirty="0"/>
              <a:t>5) prediksi ketinggian banjir;</a:t>
            </a:r>
          </a:p>
          <a:p>
            <a:pPr lvl="1">
              <a:buNone/>
            </a:pPr>
            <a:r>
              <a:rPr lang="id-ID" dirty="0"/>
              <a:t>6) prediksi tingkat </a:t>
            </a:r>
            <a:r>
              <a:rPr lang="id-ID" dirty="0" smtClean="0"/>
              <a:t>kekeringan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682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peta sebaran pendu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6" y="-10959"/>
            <a:ext cx="9851923" cy="68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586" y="1"/>
            <a:ext cx="8416413" cy="833717"/>
          </a:xfrm>
          <a:solidFill>
            <a:schemeClr val="tx1">
              <a:lumMod val="85000"/>
              <a:lumOff val="15000"/>
              <a:alpha val="14000"/>
            </a:schemeClr>
          </a:solidFill>
        </p:spPr>
        <p:txBody>
          <a:bodyPr/>
          <a:lstStyle/>
          <a:p>
            <a:pPr algn="l"/>
            <a:r>
              <a:rPr lang="id-ID" b="1" dirty="0"/>
              <a:t>Bidang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3718"/>
            <a:ext cx="12192000" cy="2718825"/>
          </a:xfrm>
          <a:solidFill>
            <a:schemeClr val="bg1">
              <a:lumMod val="50000"/>
              <a:alpha val="13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/>
              <a:t>Dalam </a:t>
            </a:r>
            <a:r>
              <a:rPr lang="id-ID" dirty="0" smtClean="0"/>
              <a:t>bidang sosial </a:t>
            </a:r>
            <a:r>
              <a:rPr lang="id-ID" dirty="0"/>
              <a:t>SIG dapat dimanfaatkan pada hal-hal berikut.</a:t>
            </a:r>
          </a:p>
          <a:p>
            <a:pPr>
              <a:buNone/>
            </a:pPr>
            <a:r>
              <a:rPr lang="it-IT" dirty="0"/>
              <a:t>1) Mengetahui potensi dan persebaran penduduk.</a:t>
            </a:r>
          </a:p>
          <a:p>
            <a:pPr>
              <a:buNone/>
            </a:pPr>
            <a:r>
              <a:rPr lang="fi-FI" dirty="0"/>
              <a:t>2) Mengetahui luas dan persebaran lahan pertanian serta kemungkinan pola</a:t>
            </a:r>
            <a:r>
              <a:rPr lang="id-ID" dirty="0"/>
              <a:t> drainasenya.</a:t>
            </a:r>
          </a:p>
          <a:p>
            <a:pPr>
              <a:buNone/>
            </a:pPr>
            <a:r>
              <a:rPr lang="id-ID" dirty="0"/>
              <a:t>3) Untuk pendataan dan pengembangan jaringan transportasi.</a:t>
            </a:r>
          </a:p>
          <a:p>
            <a:pPr>
              <a:buNone/>
            </a:pPr>
            <a:r>
              <a:rPr lang="id-ID" dirty="0"/>
              <a:t>4) Untuk pendataan dan pengembangan pusat-pusat pertumbuhan </a:t>
            </a:r>
            <a:r>
              <a:rPr lang="id-ID" dirty="0" smtClean="0"/>
              <a:t>dan pembangunan</a:t>
            </a:r>
            <a:r>
              <a:rPr lang="id-ID" dirty="0"/>
              <a:t>.</a:t>
            </a:r>
          </a:p>
          <a:p>
            <a:pPr>
              <a:buNone/>
            </a:pPr>
            <a:r>
              <a:rPr lang="sv-SE" dirty="0"/>
              <a:t>5) Untuk pendataan dan pengembangan </a:t>
            </a:r>
            <a:r>
              <a:rPr lang="sv-SE" dirty="0" smtClean="0"/>
              <a:t>permukiman </a:t>
            </a:r>
            <a:r>
              <a:rPr lang="sv-SE" dirty="0"/>
              <a:t>penduduk, kawasan</a:t>
            </a:r>
            <a:r>
              <a:rPr lang="id-ID" dirty="0"/>
              <a:t> </a:t>
            </a:r>
            <a:r>
              <a:rPr lang="sv-SE" dirty="0"/>
              <a:t>industri, sekolah, rumah sakit, sarana hiburan dan rekreasi serta perkantoran</a:t>
            </a:r>
            <a:r>
              <a:rPr lang="sv-SE" dirty="0" smtClean="0"/>
              <a:t>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0520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PERMASALAHAN TERKAIT SPASIAL YANG MAMPU DISELESAIKAN MENGGUNAKAN KEILMUAN SISTEM INFORMASI GEOGRAFIS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316506" y="3025587"/>
            <a:ext cx="3617259" cy="63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MANFAAT SIG</a:t>
            </a:r>
            <a:endParaRPr lang="id-ID" sz="40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227294" y="3341594"/>
            <a:ext cx="1089212" cy="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3509683" y="2503712"/>
            <a:ext cx="2615453" cy="52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16506" y="1797742"/>
            <a:ext cx="1808630" cy="124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</p:cNvCxnSpPr>
          <p:nvPr/>
        </p:nvCxnSpPr>
        <p:spPr>
          <a:xfrm flipH="1" flipV="1">
            <a:off x="6024282" y="1129553"/>
            <a:ext cx="100854" cy="189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0"/>
          </p:cNvCxnSpPr>
          <p:nvPr/>
        </p:nvCxnSpPr>
        <p:spPr>
          <a:xfrm flipV="1">
            <a:off x="6125136" y="1770848"/>
            <a:ext cx="1438835" cy="125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0"/>
          </p:cNvCxnSpPr>
          <p:nvPr/>
        </p:nvCxnSpPr>
        <p:spPr>
          <a:xfrm flipV="1">
            <a:off x="6125136" y="2503712"/>
            <a:ext cx="2615452" cy="52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7933765" y="3341594"/>
            <a:ext cx="1089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</p:cNvCxnSpPr>
          <p:nvPr/>
        </p:nvCxnSpPr>
        <p:spPr>
          <a:xfrm flipH="1">
            <a:off x="3617259" y="3657600"/>
            <a:ext cx="2507877" cy="55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2"/>
            <a:endCxn id="57" idx="3"/>
          </p:cNvCxnSpPr>
          <p:nvPr/>
        </p:nvCxnSpPr>
        <p:spPr>
          <a:xfrm flipH="1">
            <a:off x="4222376" y="3657600"/>
            <a:ext cx="1902760" cy="143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29201" y="3731557"/>
            <a:ext cx="1069039" cy="1795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</p:cNvCxnSpPr>
          <p:nvPr/>
        </p:nvCxnSpPr>
        <p:spPr>
          <a:xfrm>
            <a:off x="6125136" y="3657600"/>
            <a:ext cx="705970" cy="1842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25136" y="3657600"/>
            <a:ext cx="1499346" cy="116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2"/>
          </p:cNvCxnSpPr>
          <p:nvPr/>
        </p:nvCxnSpPr>
        <p:spPr>
          <a:xfrm>
            <a:off x="6125136" y="3657600"/>
            <a:ext cx="2171699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9624" y="3173506"/>
            <a:ext cx="2870947" cy="591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BIDANG PENDIDIKAN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97858" y="2187706"/>
            <a:ext cx="2752165" cy="595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TRANSPORTASI &amp; PERHUBUNGAN</a:t>
            </a:r>
            <a:endParaRPr lang="id-ID" dirty="0"/>
          </a:p>
        </p:txBody>
      </p:sp>
      <p:sp>
        <p:nvSpPr>
          <p:cNvPr id="43" name="Rounded Rectangle 42"/>
          <p:cNvSpPr/>
          <p:nvPr/>
        </p:nvSpPr>
        <p:spPr>
          <a:xfrm>
            <a:off x="1559859" y="1356874"/>
            <a:ext cx="2756647" cy="66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TELEKOMUNIKASI</a:t>
            </a:r>
            <a:endParaRPr lang="id-ID" dirty="0"/>
          </a:p>
        </p:txBody>
      </p:sp>
      <p:sp>
        <p:nvSpPr>
          <p:cNvPr id="44" name="Rounded Rectangle 43"/>
          <p:cNvSpPr/>
          <p:nvPr/>
        </p:nvSpPr>
        <p:spPr>
          <a:xfrm>
            <a:off x="4585447" y="473207"/>
            <a:ext cx="2770094" cy="655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EKONOMI, BISNIS, &amp; MARKETING</a:t>
            </a:r>
            <a:endParaRPr lang="id-ID" dirty="0"/>
          </a:p>
        </p:txBody>
      </p:sp>
      <p:sp>
        <p:nvSpPr>
          <p:cNvPr id="45" name="Rounded Rectangle 44"/>
          <p:cNvSpPr/>
          <p:nvPr/>
        </p:nvSpPr>
        <p:spPr>
          <a:xfrm>
            <a:off x="7596468" y="1388408"/>
            <a:ext cx="3186953" cy="672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MILITER</a:t>
            </a:r>
            <a:endParaRPr lang="id-ID" dirty="0"/>
          </a:p>
        </p:txBody>
      </p:sp>
      <p:sp>
        <p:nvSpPr>
          <p:cNvPr id="47" name="Rounded Rectangle 46"/>
          <p:cNvSpPr/>
          <p:nvPr/>
        </p:nvSpPr>
        <p:spPr>
          <a:xfrm>
            <a:off x="8749555" y="2155074"/>
            <a:ext cx="3321424" cy="73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GEOLOGI, PERTAMBANGAN, &amp; PERMINYAKAN</a:t>
            </a:r>
            <a:endParaRPr lang="id-ID" dirty="0"/>
          </a:p>
        </p:txBody>
      </p:sp>
      <p:sp>
        <p:nvSpPr>
          <p:cNvPr id="49" name="Rounded Rectangle 48"/>
          <p:cNvSpPr/>
          <p:nvPr/>
        </p:nvSpPr>
        <p:spPr>
          <a:xfrm>
            <a:off x="9022977" y="3025587"/>
            <a:ext cx="3039035" cy="739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LINGKUNGAN</a:t>
            </a:r>
            <a:endParaRPr lang="id-ID" dirty="0"/>
          </a:p>
        </p:txBody>
      </p:sp>
      <p:sp>
        <p:nvSpPr>
          <p:cNvPr id="50" name="Rounded Rectangle 49"/>
          <p:cNvSpPr/>
          <p:nvPr/>
        </p:nvSpPr>
        <p:spPr>
          <a:xfrm>
            <a:off x="8296835" y="3939988"/>
            <a:ext cx="3361765" cy="64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PERPAJAKAN</a:t>
            </a:r>
            <a:endParaRPr lang="id-ID" dirty="0"/>
          </a:p>
        </p:txBody>
      </p:sp>
      <p:sp>
        <p:nvSpPr>
          <p:cNvPr id="51" name="Rounded Rectangle 50"/>
          <p:cNvSpPr/>
          <p:nvPr/>
        </p:nvSpPr>
        <p:spPr>
          <a:xfrm>
            <a:off x="7624482" y="4719919"/>
            <a:ext cx="3361765" cy="68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PERENCANAAN</a:t>
            </a:r>
            <a:endParaRPr lang="id-ID" dirty="0"/>
          </a:p>
        </p:txBody>
      </p:sp>
      <p:sp>
        <p:nvSpPr>
          <p:cNvPr id="53" name="Rounded Rectangle 52"/>
          <p:cNvSpPr/>
          <p:nvPr/>
        </p:nvSpPr>
        <p:spPr>
          <a:xfrm>
            <a:off x="6597461" y="5526741"/>
            <a:ext cx="3550024" cy="61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SUMBER DAYA ALAM</a:t>
            </a:r>
            <a:endParaRPr lang="id-ID" dirty="0"/>
          </a:p>
        </p:txBody>
      </p:sp>
      <p:sp>
        <p:nvSpPr>
          <p:cNvPr id="56" name="Rounded Rectangle 55"/>
          <p:cNvSpPr/>
          <p:nvPr/>
        </p:nvSpPr>
        <p:spPr>
          <a:xfrm>
            <a:off x="3227294" y="5526741"/>
            <a:ext cx="3213847" cy="591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KESEHATAN</a:t>
            </a:r>
            <a:endParaRPr lang="id-ID" dirty="0"/>
          </a:p>
        </p:txBody>
      </p:sp>
      <p:sp>
        <p:nvSpPr>
          <p:cNvPr id="57" name="Rounded Rectangle 56"/>
          <p:cNvSpPr/>
          <p:nvPr/>
        </p:nvSpPr>
        <p:spPr>
          <a:xfrm>
            <a:off x="1210235" y="4787153"/>
            <a:ext cx="3012141" cy="61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HIDROGRAFI &amp; KELAUTAN</a:t>
            </a:r>
            <a:endParaRPr lang="id-ID" dirty="0"/>
          </a:p>
        </p:txBody>
      </p:sp>
      <p:sp>
        <p:nvSpPr>
          <p:cNvPr id="61" name="Rounded Rectangle 60"/>
          <p:cNvSpPr/>
          <p:nvPr/>
        </p:nvSpPr>
        <p:spPr>
          <a:xfrm>
            <a:off x="632012" y="3939988"/>
            <a:ext cx="2985247" cy="699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UTILITAS</a:t>
            </a:r>
            <a:endParaRPr lang="id-ID" dirty="0"/>
          </a:p>
        </p:txBody>
      </p:sp>
      <p:cxnSp>
        <p:nvCxnSpPr>
          <p:cNvPr id="64" name="Straight Arrow Connector 63"/>
          <p:cNvCxnSpPr>
            <a:endCxn id="67" idx="3"/>
          </p:cNvCxnSpPr>
          <p:nvPr/>
        </p:nvCxnSpPr>
        <p:spPr>
          <a:xfrm flipH="1" flipV="1">
            <a:off x="4111438" y="817549"/>
            <a:ext cx="2013698" cy="220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184462" y="469368"/>
            <a:ext cx="2926976" cy="696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PENGAWASAN DAERAH BENCANA ALAM</a:t>
            </a:r>
            <a:endParaRPr lang="id-ID" dirty="0"/>
          </a:p>
        </p:txBody>
      </p:sp>
      <p:cxnSp>
        <p:nvCxnSpPr>
          <p:cNvPr id="73" name="Straight Arrow Connector 72"/>
          <p:cNvCxnSpPr>
            <a:stCxn id="4" idx="0"/>
          </p:cNvCxnSpPr>
          <p:nvPr/>
        </p:nvCxnSpPr>
        <p:spPr>
          <a:xfrm flipV="1">
            <a:off x="6125136" y="915496"/>
            <a:ext cx="1539689" cy="211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7661461" y="584694"/>
            <a:ext cx="3513045" cy="67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BIDANG SOSIAL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962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  <p:bldP spid="61" grpId="0" animBg="1"/>
      <p:bldP spid="67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888" y="0"/>
            <a:ext cx="10018713" cy="927847"/>
          </a:xfrm>
        </p:spPr>
        <p:txBody>
          <a:bodyPr/>
          <a:lstStyle/>
          <a:p>
            <a:pPr algn="l"/>
            <a:r>
              <a:rPr lang="id-ID" b="1" dirty="0" smtClean="0"/>
              <a:t>BIDANG PENDIDIKAN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888" y="927847"/>
            <a:ext cx="10018713" cy="14791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Menentukan lokasi sekolah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Membuat sistem informasi pendidikan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/>
              <a:t>Sebagai alat bantu pemahaman pada pembelajaran geografi</a:t>
            </a:r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00" y="2407024"/>
            <a:ext cx="5599300" cy="3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39" y="1"/>
            <a:ext cx="10613561" cy="995081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BIDANG TRANSPORTASI DAN PERHUBUNGAN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39" y="995082"/>
            <a:ext cx="10613561" cy="176156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Manajemen pemeliharaan dan perencanaan perluasan jaringan transportasi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Penentuan jalur transportasi yang efektif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Analisis rawan kemacetan dan bahaya kecelakaan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Inventarisasi jaringan transportasi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5" y="2756647"/>
            <a:ext cx="4377392" cy="32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eb.kominfo.go.id/sites/default/files/users/4896/kominfo-palapa-ring%20teng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51" y="2476619"/>
            <a:ext cx="6364637" cy="43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41" y="1"/>
            <a:ext cx="10613559" cy="1089212"/>
          </a:xfrm>
        </p:spPr>
        <p:txBody>
          <a:bodyPr/>
          <a:lstStyle/>
          <a:p>
            <a:pPr algn="l"/>
            <a:r>
              <a:rPr lang="id-ID" b="1" dirty="0" smtClean="0"/>
              <a:t>BIDANG TELEKOMUNIKASI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6" y="965228"/>
            <a:ext cx="12075566" cy="176247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Perencanaan, pemeliharaan, analisis perluasan jaringan telekomunikasi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Pembuatan sistem informasi pelanggan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Fasilitas umumtelekomunikasi seperti telepon umum, wartel, atau warnet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Menginventarisasi jaringan telekomunikasi dan pelanggan TV kabel, antena parabola, dan sejenisnya</a:t>
            </a:r>
            <a:endParaRPr lang="id-ID" sz="2400" dirty="0"/>
          </a:p>
        </p:txBody>
      </p:sp>
      <p:pic>
        <p:nvPicPr>
          <p:cNvPr id="14340" name="Picture 4" descr="https://web.kominfo.go.id/sites/default/files/kominfo-terminal-station-paring-tengah-tahuna-kab-kepulauan-sangih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8" y="3349598"/>
            <a:ext cx="5256033" cy="35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4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32" y="0"/>
            <a:ext cx="10600112" cy="981634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BIDANG EKONOMI, BISNIS, DAN MARKETING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270861"/>
            <a:ext cx="11975024" cy="506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SIG bermanfaat untuk menentukan lokasi-lokasi bisnis yang prospektif untuk bank, pasar swalayan, supermarket, mesin ATM, kantor cabang, konter, ruang pamer, outlet, gudang, dan sejenisnya dengan memerhatikan lokasi konsumen atau pelanggan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  <a:tabLst>
                <a:tab pos="1976438" algn="l"/>
              </a:tabLst>
            </a:pPr>
            <a:r>
              <a:rPr lang="id-ID" sz="1600" dirty="0" smtClean="0"/>
              <a:t>	</a:t>
            </a:r>
            <a:r>
              <a:rPr lang="id-ID" sz="1600" b="1" dirty="0" smtClean="0"/>
              <a:t>Sebaran Pasar</a:t>
            </a:r>
            <a:endParaRPr lang="id-ID" sz="1600" b="1" dirty="0"/>
          </a:p>
          <a:p>
            <a:pPr marL="0" indent="0">
              <a:buNone/>
              <a:tabLst>
                <a:tab pos="1976438" algn="l"/>
              </a:tabLst>
            </a:pPr>
            <a:endParaRPr lang="id-ID" sz="1600" dirty="0" smtClean="0"/>
          </a:p>
        </p:txBody>
      </p:sp>
      <p:pic>
        <p:nvPicPr>
          <p:cNvPr id="15362" name="Picture 2" descr="http://2.bp.blogspot.com/_SsmgZ8_nBkk/TPvTUAtN_1I/AAAAAAAAAXk/0TJzLnkrQcY/s640/PETA+SEBARAN+PASAR+DI+KOTA+JAM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0" y="2463585"/>
            <a:ext cx="7031064" cy="4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4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53" y="0"/>
            <a:ext cx="4111489" cy="860611"/>
          </a:xfrm>
        </p:spPr>
        <p:txBody>
          <a:bodyPr/>
          <a:lstStyle/>
          <a:p>
            <a:pPr algn="l"/>
            <a:r>
              <a:rPr lang="id-ID" b="1" dirty="0" smtClean="0"/>
              <a:t>BIDANG MILITER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730"/>
            <a:ext cx="12006020" cy="145228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Analisis rute perjalanan logistik dan peralatan perang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Pembuatan peta elektronik yang dihubungkan dengan radar yang akan mendeteksi kendaraan-kendaraan ataupun pesawat-pesawat militer musuh maupun untuk usaha pertahanan negara</a:t>
            </a:r>
            <a:endParaRPr lang="id-ID" dirty="0"/>
          </a:p>
        </p:txBody>
      </p:sp>
      <p:pic>
        <p:nvPicPr>
          <p:cNvPr id="16386" name="Picture 2" descr="Image result for peta mil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5" y="2550011"/>
            <a:ext cx="7266485" cy="43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7" y="0"/>
            <a:ext cx="11975024" cy="900954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BIDANG GEOLOGI, PERTAMBANGAN, DAN PERMINYAKAN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9905"/>
            <a:ext cx="12192000" cy="156882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Menentukan lokasi-lokasi pertambangan, geologi, dan perminyakan yang memperhitungkan keamanan para pekerja tambang dan kelestarian lingkungan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Menganalisis limbah yang merupakan hasil sampingan dari industri tambang</a:t>
            </a:r>
          </a:p>
          <a:p>
            <a:pPr marL="457200" indent="-457200">
              <a:buFont typeface="+mj-lt"/>
              <a:buAutoNum type="arabicParenR"/>
            </a:pPr>
            <a:r>
              <a:rPr lang="id-ID" dirty="0" smtClean="0"/>
              <a:t>Menginvebtarisasi manajemen dan perizinanproyek pertambangan</a:t>
            </a:r>
            <a:endParaRPr lang="id-ID" dirty="0"/>
          </a:p>
        </p:txBody>
      </p:sp>
      <p:pic>
        <p:nvPicPr>
          <p:cNvPr id="17410" name="Picture 2" descr="Image result for peta lokasi sebaran tamb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4" y="2547080"/>
            <a:ext cx="6271648" cy="43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eta lokasi sebaran tam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099"/>
            <a:ext cx="60960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685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APLIKASI SISTEM INFORMASI GEOGRAFIS</vt:lpstr>
      <vt:lpstr>DEFINISI</vt:lpstr>
      <vt:lpstr>PowerPoint Presentation</vt:lpstr>
      <vt:lpstr>BIDANG PENDIDIKAN</vt:lpstr>
      <vt:lpstr>BIDANG TRANSPORTASI DAN PERHUBUNGAN</vt:lpstr>
      <vt:lpstr>BIDANG TELEKOMUNIKASI</vt:lpstr>
      <vt:lpstr>BIDANG EKONOMI, BISNIS, DAN MARKETING</vt:lpstr>
      <vt:lpstr>BIDANG MILITER</vt:lpstr>
      <vt:lpstr>BIDANG GEOLOGI, PERTAMBANGAN, DAN PERMINYAKAN</vt:lpstr>
      <vt:lpstr>BIDANG LINGKUNGAN</vt:lpstr>
      <vt:lpstr>BIDANG PERPAJAKAN</vt:lpstr>
      <vt:lpstr>BIDANG PERENCANAAN</vt:lpstr>
      <vt:lpstr>BIDANG SUMBER DAYA ALAM dan KEBENCANAAN</vt:lpstr>
      <vt:lpstr>BIDANG KESEHATAN</vt:lpstr>
      <vt:lpstr>BIDANG HIDROGRAFI DAN KELAUTAN</vt:lpstr>
      <vt:lpstr>BIDANG UTILITAS</vt:lpstr>
      <vt:lpstr>Bidang pengawasan daerah bencana alam</vt:lpstr>
      <vt:lpstr>Bidang sosial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MANIPULASI DAN ANALISIS DATA SPASIAL</dc:title>
  <dc:creator>Windows User</dc:creator>
  <cp:lastModifiedBy>Windows User</cp:lastModifiedBy>
  <cp:revision>8</cp:revision>
  <dcterms:created xsi:type="dcterms:W3CDTF">2019-07-03T01:08:07Z</dcterms:created>
  <dcterms:modified xsi:type="dcterms:W3CDTF">2019-07-03T02:31:54Z</dcterms:modified>
</cp:coreProperties>
</file>