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7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800080"/>
    <a:srgbClr val="339966"/>
    <a:srgbClr val="CC3300"/>
    <a:srgbClr val="99CC00"/>
    <a:srgbClr val="009900"/>
    <a:srgbClr val="CCCC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2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AE5A5-AECD-44F4-B3A5-8654725C03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03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F1DD6-7880-4238-B338-6100C6775F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02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12CB8-F0CA-4EFA-A0F3-85E7C09307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759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7F58FD-EC5E-4897-8E23-282643E25A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55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D6CC7-0933-480F-BFE2-AADB942C89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85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3E732-CD1D-49BB-9448-390AD92E8B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82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713A7-52EB-40DF-ADCF-E26C10B07B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90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0911C-FF1A-4908-ABC6-BD0B1B9E8F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91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A3293-9E97-4F42-A690-327F643190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64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C0917-EEBB-4E0F-A1AA-6FF81E6BA9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8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068DF-FC67-4B1B-82F5-36703173EE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382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ADF3B-9711-4EA2-9C98-48D68D62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45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id-ID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id-ID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3C8F421-8A5D-4024-BA3C-9807E585EE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1051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971800" y="3352800"/>
            <a:ext cx="6172200" cy="1524000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prstClr val="black"/>
                </a:solidFill>
                <a:latin typeface="Calibri Light" panose="020F0302020204030204"/>
              </a:rPr>
              <a:t>SISTEM INFORMASI GEOGRAFIS</a:t>
            </a:r>
            <a:r>
              <a:rPr lang="id-ID" sz="2800" b="1" dirty="0">
                <a:solidFill>
                  <a:prstClr val="black"/>
                </a:solidFill>
                <a:latin typeface="Calibri Light" panose="020F0302020204030204"/>
              </a:rPr>
              <a:t/>
            </a:r>
            <a:br>
              <a:rPr lang="id-ID" sz="2800" b="1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id-ID" sz="2800" b="1" dirty="0">
                <a:solidFill>
                  <a:prstClr val="black"/>
                </a:solidFill>
                <a:latin typeface="Calibri Light" panose="020F0302020204030204"/>
              </a:rPr>
              <a:t>Kuliah </a:t>
            </a:r>
            <a:r>
              <a:rPr lang="id-ID" sz="2800" b="1" dirty="0" smtClean="0">
                <a:solidFill>
                  <a:prstClr val="black"/>
                </a:solidFill>
                <a:latin typeface="Calibri Light" panose="020F0302020204030204"/>
              </a:rPr>
              <a:t>7 </a:t>
            </a:r>
            <a:r>
              <a:rPr lang="id-ID" sz="2800" b="1" dirty="0">
                <a:solidFill>
                  <a:prstClr val="black"/>
                </a:solidFill>
                <a:latin typeface="Calibri Light" panose="020F0302020204030204"/>
              </a:rPr>
              <a:t>: </a:t>
            </a:r>
            <a:r>
              <a:rPr lang="id-ID" sz="2800" b="1" dirty="0" smtClean="0">
                <a:solidFill>
                  <a:prstClr val="black"/>
                </a:solidFill>
                <a:latin typeface="Calibri Light" panose="020F0302020204030204"/>
              </a:rPr>
              <a:t>Kualitas Data Spasial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smtClean="0">
                <a:latin typeface="Times New Roman" panose="02020603050405020304" pitchFamily="18" charset="0"/>
              </a:rPr>
              <a:t>A. Lineage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432675" cy="4114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smtClean="0"/>
              <a:t>Standarisasi untuk lineage data di dunia sudah ada, yaitu :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marL="950913" lvl="1">
              <a:buSzPct val="90000"/>
              <a:buFont typeface="Wingdings" panose="05000000000000000000" pitchFamily="2" charset="2"/>
              <a:buChar char="§"/>
            </a:pPr>
            <a:r>
              <a:rPr lang="en-US" altLang="en-US" sz="2400" smtClean="0"/>
              <a:t>NTF (</a:t>
            </a:r>
            <a:r>
              <a:rPr lang="en-US" altLang="en-US" sz="2400" i="1" smtClean="0"/>
              <a:t>National Transfer Format</a:t>
            </a:r>
            <a:r>
              <a:rPr lang="en-US" altLang="en-US" sz="2400" smtClean="0"/>
              <a:t>)	</a:t>
            </a:r>
            <a:r>
              <a:rPr lang="en-US" altLang="en-US" sz="2400" smtClean="0">
                <a:sym typeface="Wingdings" panose="05000000000000000000" pitchFamily="2" charset="2"/>
              </a:rPr>
              <a:t> Inggris</a:t>
            </a:r>
          </a:p>
          <a:p>
            <a:pPr marL="950913" lvl="1">
              <a:buSzPct val="90000"/>
              <a:buFont typeface="Wingdings" panose="05000000000000000000" pitchFamily="2" charset="2"/>
              <a:buChar char="§"/>
            </a:pPr>
            <a:r>
              <a:rPr lang="en-US" altLang="en-US" sz="2400" smtClean="0">
                <a:sym typeface="Wingdings" panose="05000000000000000000" pitchFamily="2" charset="2"/>
              </a:rPr>
              <a:t>SDTS (</a:t>
            </a:r>
            <a:r>
              <a:rPr lang="en-US" altLang="en-US" sz="2400" i="1" smtClean="0">
                <a:sym typeface="Wingdings" panose="05000000000000000000" pitchFamily="2" charset="2"/>
              </a:rPr>
              <a:t>Spatial Data Transfer Standard</a:t>
            </a:r>
            <a:r>
              <a:rPr lang="en-US" altLang="en-US" sz="2400" smtClean="0">
                <a:sym typeface="Wingdings" panose="05000000000000000000" pitchFamily="2" charset="2"/>
              </a:rPr>
              <a:t>)	 USA</a:t>
            </a:r>
          </a:p>
          <a:p>
            <a:pPr marL="950913" lvl="1">
              <a:buSzPct val="90000"/>
              <a:buFont typeface="Wingdings" panose="05000000000000000000" pitchFamily="2" charset="2"/>
              <a:buChar char="§"/>
            </a:pPr>
            <a:r>
              <a:rPr lang="en-US" altLang="en-US" sz="2400" smtClean="0">
                <a:sym typeface="Wingdings" panose="05000000000000000000" pitchFamily="2" charset="2"/>
              </a:rPr>
              <a:t>TQM (</a:t>
            </a:r>
            <a:r>
              <a:rPr lang="en-US" altLang="en-US" sz="2400" i="1" smtClean="0">
                <a:sym typeface="Wingdings" panose="05000000000000000000" pitchFamily="2" charset="2"/>
              </a:rPr>
              <a:t>A Total Quality Management</a:t>
            </a:r>
            <a:r>
              <a:rPr lang="en-US" altLang="en-US" sz="2400" smtClean="0">
                <a:sym typeface="Wingdings" panose="05000000000000000000" pitchFamily="2" charset="2"/>
              </a:rPr>
              <a:t>)</a:t>
            </a:r>
          </a:p>
          <a:p>
            <a:pPr marL="950913" lvl="1">
              <a:buSzPct val="90000"/>
              <a:buFont typeface="Wingdings" panose="05000000000000000000" pitchFamily="2" charset="2"/>
              <a:buChar char="§"/>
            </a:pPr>
            <a:r>
              <a:rPr lang="en-US" altLang="en-US" sz="2400" smtClean="0">
                <a:sym typeface="Wingdings" panose="05000000000000000000" pitchFamily="2" charset="2"/>
              </a:rPr>
              <a:t>GEOLINEUS</a:t>
            </a:r>
          </a:p>
        </p:txBody>
      </p:sp>
      <p:sp>
        <p:nvSpPr>
          <p:cNvPr id="12292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smtClean="0">
                <a:latin typeface="Times New Roman" panose="02020603050405020304" pitchFamily="18" charset="0"/>
              </a:rPr>
              <a:t>A. Lineage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676400"/>
            <a:ext cx="7585075" cy="4114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200" smtClean="0"/>
              <a:t>Contoh Lineage :</a:t>
            </a:r>
          </a:p>
          <a:p>
            <a:pPr marL="533400" indent="-533400">
              <a:lnSpc>
                <a:spcPct val="80000"/>
              </a:lnSpc>
              <a:buSzPct val="90000"/>
              <a:buFont typeface="Wingdings" panose="05000000000000000000" pitchFamily="2" charset="2"/>
              <a:buAutoNum type="arabicPeriod"/>
            </a:pPr>
            <a:r>
              <a:rPr lang="en-US" altLang="en-US" sz="2200" smtClean="0"/>
              <a:t>Sumber data : data diambil dari foto udara</a:t>
            </a:r>
          </a:p>
          <a:p>
            <a:pPr marL="533400" indent="-533400">
              <a:lnSpc>
                <a:spcPct val="80000"/>
              </a:lnSpc>
              <a:buSzPct val="90000"/>
              <a:buFont typeface="Wingdings" panose="05000000000000000000" pitchFamily="2" charset="2"/>
              <a:buAutoNum type="arabicPeriod"/>
            </a:pPr>
            <a:r>
              <a:rPr lang="en-US" altLang="en-US" sz="2200" smtClean="0"/>
              <a:t>Metode akuisisi dan derivasi data : pengukuran fotogrametri</a:t>
            </a:r>
          </a:p>
          <a:p>
            <a:pPr marL="533400" indent="-533400">
              <a:lnSpc>
                <a:spcPct val="80000"/>
              </a:lnSpc>
              <a:buSzPct val="90000"/>
              <a:buFont typeface="Wingdings" panose="05000000000000000000" pitchFamily="2" charset="2"/>
              <a:buAutoNum type="arabicPeriod"/>
            </a:pPr>
            <a:r>
              <a:rPr lang="en-US" altLang="en-US" sz="2200" smtClean="0"/>
              <a:t>Tanggal dan skala data : 01-04-1999, 1 : 30.000</a:t>
            </a:r>
          </a:p>
          <a:p>
            <a:pPr marL="533400" indent="-533400">
              <a:lnSpc>
                <a:spcPct val="80000"/>
              </a:lnSpc>
              <a:buSzPct val="90000"/>
              <a:buFont typeface="Wingdings" panose="05000000000000000000" pitchFamily="2" charset="2"/>
              <a:buAutoNum type="arabicPeriod"/>
            </a:pPr>
            <a:r>
              <a:rPr lang="en-US" altLang="en-US" sz="2200" smtClean="0"/>
              <a:t>Struktur sumber data : 60% bertampalan</a:t>
            </a:r>
          </a:p>
          <a:p>
            <a:pPr marL="533400" indent="-533400">
              <a:lnSpc>
                <a:spcPct val="80000"/>
              </a:lnSpc>
              <a:buSzPct val="90000"/>
              <a:buFont typeface="Wingdings" panose="05000000000000000000" pitchFamily="2" charset="2"/>
              <a:buAutoNum type="arabicPeriod"/>
            </a:pPr>
            <a:r>
              <a:rPr lang="en-US" altLang="en-US" sz="2200" smtClean="0"/>
              <a:t>Akurasi dan presisi kamera : kamera sudah dikalibrasi dengan standar nasional (.? Micron)</a:t>
            </a:r>
          </a:p>
          <a:p>
            <a:pPr marL="533400" indent="-533400">
              <a:lnSpc>
                <a:spcPct val="80000"/>
              </a:lnSpc>
              <a:buSzPct val="90000"/>
              <a:buFont typeface="Wingdings" panose="05000000000000000000" pitchFamily="2" charset="2"/>
              <a:buAutoNum type="arabicPeriod"/>
            </a:pPr>
            <a:r>
              <a:rPr lang="en-US" altLang="en-US" sz="2200" smtClean="0"/>
              <a:t>Transformasi, interpolasi, displacement, eksegrasi, dll :</a:t>
            </a:r>
          </a:p>
          <a:p>
            <a:pPr marL="533400" indent="-533400">
              <a:lnSpc>
                <a:spcPct val="80000"/>
              </a:lnSpc>
              <a:buSzPct val="90000"/>
              <a:buFont typeface="Wingdings" panose="05000000000000000000" pitchFamily="2" charset="2"/>
              <a:buNone/>
            </a:pPr>
            <a:r>
              <a:rPr lang="en-US" altLang="en-US" sz="2200" smtClean="0"/>
              <a:t>	transformasi tiga dimensi berdasarkan titik tinggi terpilih, tiap titik diambil pada suatu jaring-jaring dengan jarak 25 meter, tidak ada ekstrapolasi diluas titik kontrol.</a:t>
            </a:r>
          </a:p>
          <a:p>
            <a:pPr marL="533400" indent="-533400">
              <a:lnSpc>
                <a:spcPct val="80000"/>
              </a:lnSpc>
              <a:buSzPct val="90000"/>
              <a:buFont typeface="Wingdings" panose="05000000000000000000" pitchFamily="2" charset="2"/>
              <a:buAutoNum type="arabicPeriod" startAt="7"/>
            </a:pPr>
            <a:r>
              <a:rPr lang="en-US" altLang="en-US" sz="2200" smtClean="0"/>
              <a:t>Asumsi yang digunakan dalam proses : titik ikat diasumsikan bebas kesalahan</a:t>
            </a:r>
          </a:p>
          <a:p>
            <a:pPr marL="533400" indent="-533400">
              <a:lnSpc>
                <a:spcPct val="80000"/>
              </a:lnSpc>
              <a:buSzPct val="90000"/>
              <a:buFont typeface="Wingdings" panose="05000000000000000000" pitchFamily="2" charset="2"/>
              <a:buNone/>
            </a:pPr>
            <a:endParaRPr lang="en-US" altLang="en-US" sz="2200" smtClean="0"/>
          </a:p>
        </p:txBody>
      </p:sp>
      <p:sp>
        <p:nvSpPr>
          <p:cNvPr id="13316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smtClean="0">
                <a:latin typeface="Times New Roman" panose="02020603050405020304" pitchFamily="18" charset="0"/>
              </a:rPr>
              <a:t>B. Positional Accuracy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508875" cy="4114800"/>
          </a:xfrm>
        </p:spPr>
        <p:txBody>
          <a:bodyPr/>
          <a:lstStyle/>
          <a:p>
            <a:pPr marL="396875" indent="-396875">
              <a:buFont typeface="Wingdings" panose="05000000000000000000" pitchFamily="2" charset="2"/>
              <a:buNone/>
            </a:pPr>
            <a:r>
              <a:rPr lang="en-US" altLang="en-US" sz="2200" smtClean="0"/>
              <a:t>Ketelitian :</a:t>
            </a:r>
          </a:p>
          <a:p>
            <a:pPr marL="396875" indent="-396875">
              <a:buSzPct val="90000"/>
              <a:buFont typeface="Wingdings" panose="05000000000000000000" pitchFamily="2" charset="2"/>
              <a:buAutoNum type="arabicPeriod"/>
            </a:pPr>
            <a:r>
              <a:rPr lang="en-US" altLang="en-US" sz="2200" smtClean="0"/>
              <a:t>Perbandingan antara nilai hasil pengukuran dengan nilai yang sesungguhnya</a:t>
            </a:r>
          </a:p>
          <a:p>
            <a:pPr marL="396875" indent="-396875">
              <a:buSzPct val="90000"/>
              <a:buFont typeface="Wingdings" panose="05000000000000000000" pitchFamily="2" charset="2"/>
              <a:buAutoNum type="arabicPeriod"/>
            </a:pPr>
            <a:r>
              <a:rPr lang="en-US" altLang="en-US" sz="2200" smtClean="0"/>
              <a:t>Perbandingan antara nilai hasil pengukuran dengan suatu standar yang telah ditetapkan</a:t>
            </a:r>
          </a:p>
        </p:txBody>
      </p:sp>
      <p:sp>
        <p:nvSpPr>
          <p:cNvPr id="14340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smtClean="0">
                <a:latin typeface="Times New Roman" panose="02020603050405020304" pitchFamily="18" charset="0"/>
              </a:rPr>
              <a:t>Parameter Ketelitian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6875" y="1981200"/>
            <a:ext cx="7508875" cy="41148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b="1" u="sng" dirty="0" err="1" smtClean="0"/>
              <a:t>Posisi</a:t>
            </a:r>
            <a:endParaRPr lang="en-US" sz="22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dirty="0" err="1" smtClean="0"/>
              <a:t>Standar</a:t>
            </a:r>
            <a:r>
              <a:rPr lang="en-US" sz="2200" dirty="0" smtClean="0"/>
              <a:t> </a:t>
            </a:r>
            <a:r>
              <a:rPr lang="en-US" sz="2200" dirty="0" err="1" smtClean="0"/>
              <a:t>ketelitian</a:t>
            </a:r>
            <a:r>
              <a:rPr lang="en-US" sz="2200" dirty="0" smtClean="0"/>
              <a:t> </a:t>
            </a:r>
            <a:r>
              <a:rPr lang="en-US" sz="2200" dirty="0" err="1" smtClean="0"/>
              <a:t>posisi</a:t>
            </a:r>
            <a:r>
              <a:rPr lang="en-US" sz="2200" dirty="0" smtClean="0"/>
              <a:t> (NMAS)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200" dirty="0" smtClean="0"/>
              <a:t>δ</a:t>
            </a:r>
            <a:r>
              <a:rPr lang="en-US" sz="2200" dirty="0" smtClean="0"/>
              <a:t>p = (0,3 x </a:t>
            </a:r>
            <a:r>
              <a:rPr lang="en-US" sz="2200" dirty="0" err="1" smtClean="0"/>
              <a:t>penyebut</a:t>
            </a:r>
            <a:r>
              <a:rPr lang="en-US" sz="2200" dirty="0" smtClean="0"/>
              <a:t> </a:t>
            </a:r>
            <a:r>
              <a:rPr lang="en-US" sz="2200" dirty="0" err="1" smtClean="0"/>
              <a:t>skala</a:t>
            </a:r>
            <a:r>
              <a:rPr lang="en-US" sz="2200" dirty="0" smtClean="0"/>
              <a:t>) mm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2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b="1" u="sng" dirty="0" err="1" smtClean="0"/>
              <a:t>Arah</a:t>
            </a:r>
            <a:endParaRPr lang="en-US" sz="22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dirty="0" err="1" smtClean="0"/>
              <a:t>Standar</a:t>
            </a:r>
            <a:r>
              <a:rPr lang="en-US" sz="2200" dirty="0" smtClean="0"/>
              <a:t> </a:t>
            </a:r>
            <a:r>
              <a:rPr lang="en-US" sz="2200" dirty="0" err="1" smtClean="0"/>
              <a:t>ketelitian</a:t>
            </a:r>
            <a:r>
              <a:rPr lang="en-US" sz="2200" dirty="0" smtClean="0"/>
              <a:t> </a:t>
            </a:r>
            <a:r>
              <a:rPr lang="en-US" sz="2200" dirty="0" err="1" smtClean="0"/>
              <a:t>arah</a:t>
            </a:r>
            <a:r>
              <a:rPr lang="en-US" sz="2200" dirty="0" smtClean="0"/>
              <a:t> ? =&gt; 90%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2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b="1" u="sng" dirty="0" err="1" smtClean="0"/>
              <a:t>Jarak</a:t>
            </a:r>
            <a:endParaRPr lang="en-US" sz="22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dirty="0" err="1" smtClean="0"/>
              <a:t>Standar</a:t>
            </a:r>
            <a:r>
              <a:rPr lang="en-US" sz="2200" dirty="0" smtClean="0"/>
              <a:t> </a:t>
            </a:r>
            <a:r>
              <a:rPr lang="en-US" sz="2200" dirty="0" err="1" smtClean="0"/>
              <a:t>ketelitian</a:t>
            </a:r>
            <a:r>
              <a:rPr lang="en-US" sz="2200" dirty="0" smtClean="0"/>
              <a:t> </a:t>
            </a:r>
            <a:r>
              <a:rPr lang="en-US" sz="2200" dirty="0" err="1" smtClean="0"/>
              <a:t>jarak</a:t>
            </a:r>
            <a:r>
              <a:rPr lang="en-US" sz="2200" dirty="0" smtClean="0"/>
              <a:t> (Takasaki, 1983)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sz="2200" dirty="0" smtClean="0"/>
              <a:t>δ</a:t>
            </a:r>
            <a:r>
              <a:rPr lang="en-US" sz="2200" dirty="0" smtClean="0"/>
              <a:t>p = (0,5 x </a:t>
            </a:r>
            <a:r>
              <a:rPr lang="en-US" sz="2200" dirty="0" err="1" smtClean="0"/>
              <a:t>penyebut</a:t>
            </a:r>
            <a:r>
              <a:rPr lang="en-US" sz="2200" dirty="0" smtClean="0"/>
              <a:t> </a:t>
            </a:r>
            <a:r>
              <a:rPr lang="en-US" sz="2200" dirty="0" err="1" smtClean="0"/>
              <a:t>skala</a:t>
            </a:r>
            <a:r>
              <a:rPr lang="en-US" sz="2200" dirty="0" smtClean="0"/>
              <a:t>) mm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2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b="1" u="sng" dirty="0" smtClean="0"/>
              <a:t>Luas</a:t>
            </a:r>
            <a:endParaRPr lang="en-US" sz="22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dirty="0" err="1" smtClean="0"/>
              <a:t>Standar</a:t>
            </a:r>
            <a:r>
              <a:rPr lang="en-US" sz="2200" dirty="0" smtClean="0"/>
              <a:t> </a:t>
            </a:r>
            <a:r>
              <a:rPr lang="en-US" sz="2200" dirty="0" err="1" smtClean="0"/>
              <a:t>ketelitian</a:t>
            </a:r>
            <a:r>
              <a:rPr lang="en-US" sz="2200" dirty="0" smtClean="0"/>
              <a:t> </a:t>
            </a:r>
            <a:r>
              <a:rPr lang="en-US" sz="2200" dirty="0" err="1" smtClean="0"/>
              <a:t>luas</a:t>
            </a:r>
            <a:r>
              <a:rPr lang="en-US" sz="2200" dirty="0" smtClean="0"/>
              <a:t> ? =&gt; 90%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l-GR" sz="1400" dirty="0" smtClean="0"/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4857750" y="1971675"/>
            <a:ext cx="413385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b="1" u="sng"/>
              <a:t>Tinggi (kontur)</a:t>
            </a:r>
            <a:endParaRPr lang="en-US" altLang="en-US" sz="2200"/>
          </a:p>
          <a:p>
            <a:r>
              <a:rPr lang="en-US" altLang="en-US" sz="2200"/>
              <a:t>Standar ketelitian tinggi (kontur)</a:t>
            </a:r>
          </a:p>
          <a:p>
            <a:r>
              <a:rPr lang="en-US" altLang="en-US" sz="2200"/>
              <a:t>Ci = (1/2000 skala peta) meter</a:t>
            </a:r>
          </a:p>
          <a:p>
            <a:endParaRPr lang="en-US" alt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smtClean="0">
                <a:latin typeface="Times New Roman" panose="02020603050405020304" pitchFamily="18" charset="0"/>
              </a:rPr>
              <a:t>C. Attribute Accuracy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432675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200" b="1" smtClean="0"/>
              <a:t>Parameter ketelitian :</a:t>
            </a:r>
            <a:endParaRPr lang="en-US" altLang="en-US" sz="2200" smtClean="0"/>
          </a:p>
          <a:p>
            <a:r>
              <a:rPr lang="en-US" altLang="en-US" sz="2200" smtClean="0"/>
              <a:t>Ketelitian Klasifikasi</a:t>
            </a:r>
          </a:p>
          <a:p>
            <a:pPr lvl="1"/>
            <a:endParaRPr lang="en-US" altLang="en-US" sz="2000" smtClean="0"/>
          </a:p>
        </p:txBody>
      </p:sp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1905000" y="3124200"/>
            <a:ext cx="5562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id-ID" altLang="en-US"/>
          </a:p>
        </p:txBody>
      </p:sp>
      <p:sp>
        <p:nvSpPr>
          <p:cNvPr id="16389" name="Line 9"/>
          <p:cNvSpPr>
            <a:spLocks noChangeShapeType="1"/>
          </p:cNvSpPr>
          <p:nvPr/>
        </p:nvSpPr>
        <p:spPr bwMode="auto">
          <a:xfrm>
            <a:off x="1905000" y="36576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0"/>
          <p:cNvSpPr>
            <a:spLocks noChangeShapeType="1"/>
          </p:cNvSpPr>
          <p:nvPr/>
        </p:nvSpPr>
        <p:spPr bwMode="auto">
          <a:xfrm>
            <a:off x="2971800" y="31242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1"/>
          <p:cNvSpPr>
            <a:spLocks noChangeShapeType="1"/>
          </p:cNvSpPr>
          <p:nvPr/>
        </p:nvSpPr>
        <p:spPr bwMode="auto">
          <a:xfrm>
            <a:off x="6248400" y="31242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Text Box 12"/>
          <p:cNvSpPr txBox="1">
            <a:spLocks noChangeArrowheads="1"/>
          </p:cNvSpPr>
          <p:nvPr/>
        </p:nvSpPr>
        <p:spPr bwMode="auto">
          <a:xfrm>
            <a:off x="3108325" y="3236913"/>
            <a:ext cx="2911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     A             B              C</a:t>
            </a:r>
          </a:p>
        </p:txBody>
      </p:sp>
      <p:sp>
        <p:nvSpPr>
          <p:cNvPr id="16393" name="Text Box 13"/>
          <p:cNvSpPr txBox="1">
            <a:spLocks noChangeArrowheads="1"/>
          </p:cNvSpPr>
          <p:nvPr/>
        </p:nvSpPr>
        <p:spPr bwMode="auto">
          <a:xfrm>
            <a:off x="6477000" y="32004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Total</a:t>
            </a:r>
          </a:p>
        </p:txBody>
      </p:sp>
      <p:sp>
        <p:nvSpPr>
          <p:cNvPr id="16394" name="Text Box 14"/>
          <p:cNvSpPr txBox="1">
            <a:spLocks noChangeArrowheads="1"/>
          </p:cNvSpPr>
          <p:nvPr/>
        </p:nvSpPr>
        <p:spPr bwMode="auto">
          <a:xfrm>
            <a:off x="2270125" y="37703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16395" name="Text Box 15"/>
          <p:cNvSpPr txBox="1">
            <a:spLocks noChangeArrowheads="1"/>
          </p:cNvSpPr>
          <p:nvPr/>
        </p:nvSpPr>
        <p:spPr bwMode="auto">
          <a:xfrm>
            <a:off x="2260600" y="42291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B</a:t>
            </a:r>
          </a:p>
        </p:txBody>
      </p:sp>
      <p:sp>
        <p:nvSpPr>
          <p:cNvPr id="16396" name="Text Box 16"/>
          <p:cNvSpPr txBox="1">
            <a:spLocks noChangeArrowheads="1"/>
          </p:cNvSpPr>
          <p:nvPr/>
        </p:nvSpPr>
        <p:spPr bwMode="auto">
          <a:xfrm>
            <a:off x="2244725" y="471011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</a:t>
            </a:r>
          </a:p>
        </p:txBody>
      </p:sp>
      <p:sp>
        <p:nvSpPr>
          <p:cNvPr id="16397" name="Line 17"/>
          <p:cNvSpPr>
            <a:spLocks noChangeShapeType="1"/>
          </p:cNvSpPr>
          <p:nvPr/>
        </p:nvSpPr>
        <p:spPr bwMode="auto">
          <a:xfrm>
            <a:off x="1905000" y="51054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Text Box 18"/>
          <p:cNvSpPr txBox="1">
            <a:spLocks noChangeArrowheads="1"/>
          </p:cNvSpPr>
          <p:nvPr/>
        </p:nvSpPr>
        <p:spPr bwMode="auto">
          <a:xfrm>
            <a:off x="2003425" y="5141913"/>
            <a:ext cx="69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Total</a:t>
            </a:r>
          </a:p>
        </p:txBody>
      </p:sp>
      <p:sp>
        <p:nvSpPr>
          <p:cNvPr id="16399" name="Text Box 19"/>
          <p:cNvSpPr txBox="1">
            <a:spLocks noChangeArrowheads="1"/>
          </p:cNvSpPr>
          <p:nvPr/>
        </p:nvSpPr>
        <p:spPr bwMode="auto">
          <a:xfrm>
            <a:off x="3108325" y="3770313"/>
            <a:ext cx="405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    62            5               0                  67</a:t>
            </a:r>
          </a:p>
        </p:txBody>
      </p:sp>
      <p:sp>
        <p:nvSpPr>
          <p:cNvPr id="16400" name="Text Box 20"/>
          <p:cNvSpPr txBox="1">
            <a:spLocks noChangeArrowheads="1"/>
          </p:cNvSpPr>
          <p:nvPr/>
        </p:nvSpPr>
        <p:spPr bwMode="auto">
          <a:xfrm>
            <a:off x="3108325" y="4227513"/>
            <a:ext cx="405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      2          18               0                  20</a:t>
            </a:r>
          </a:p>
        </p:txBody>
      </p:sp>
      <p:sp>
        <p:nvSpPr>
          <p:cNvPr id="16401" name="Text Box 21"/>
          <p:cNvSpPr txBox="1">
            <a:spLocks noChangeArrowheads="1"/>
          </p:cNvSpPr>
          <p:nvPr/>
        </p:nvSpPr>
        <p:spPr bwMode="auto">
          <a:xfrm>
            <a:off x="3032125" y="4684713"/>
            <a:ext cx="412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       0            1              12                 13</a:t>
            </a:r>
          </a:p>
        </p:txBody>
      </p:sp>
      <p:sp>
        <p:nvSpPr>
          <p:cNvPr id="16402" name="Text Box 22"/>
          <p:cNvSpPr txBox="1">
            <a:spLocks noChangeArrowheads="1"/>
          </p:cNvSpPr>
          <p:nvPr/>
        </p:nvSpPr>
        <p:spPr bwMode="auto">
          <a:xfrm>
            <a:off x="2955925" y="5141913"/>
            <a:ext cx="418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      64          24               12              100</a:t>
            </a:r>
          </a:p>
        </p:txBody>
      </p:sp>
      <p:sp>
        <p:nvSpPr>
          <p:cNvPr id="16403" name="Content Placeholder 2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Times New Roman" panose="02020603050405020304" pitchFamily="18" charset="0"/>
              </a:rPr>
              <a:t>D. Completeness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295400"/>
            <a:ext cx="7661275" cy="4114800"/>
          </a:xfrm>
        </p:spPr>
        <p:txBody>
          <a:bodyPr/>
          <a:lstStyle/>
          <a:p>
            <a:pPr marL="350838" indent="-350838">
              <a:buFont typeface="Wingdings" panose="05000000000000000000" pitchFamily="2" charset="2"/>
              <a:buNone/>
            </a:pPr>
            <a:r>
              <a:rPr lang="en-US" altLang="en-US" sz="2200" dirty="0" err="1" smtClean="0"/>
              <a:t>Definisi</a:t>
            </a:r>
            <a:r>
              <a:rPr lang="en-US" altLang="en-US" sz="2200" dirty="0" smtClean="0"/>
              <a:t> :</a:t>
            </a:r>
          </a:p>
          <a:p>
            <a:pPr marL="350838" indent="-350838">
              <a:buFont typeface="Wingdings" panose="05000000000000000000" pitchFamily="2" charset="2"/>
              <a:buNone/>
            </a:pPr>
            <a:endParaRPr lang="en-US" altLang="en-US" sz="2200" dirty="0" smtClean="0"/>
          </a:p>
          <a:p>
            <a:pPr marL="350838" indent="-350838">
              <a:buSzPct val="90000"/>
              <a:buFont typeface="Wingdings" panose="05000000000000000000" pitchFamily="2" charset="2"/>
              <a:buAutoNum type="alphaLcPeriod"/>
            </a:pPr>
            <a:r>
              <a:rPr lang="en-US" altLang="en-US" sz="2200" dirty="0" err="1" smtClean="0"/>
              <a:t>Kelengkapan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obyek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dan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karakteristik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produk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atau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jasa</a:t>
            </a:r>
            <a:r>
              <a:rPr lang="en-US" altLang="en-US" sz="2200" dirty="0" smtClean="0"/>
              <a:t> yang </a:t>
            </a:r>
            <a:r>
              <a:rPr lang="en-US" altLang="en-US" sz="2200" dirty="0" err="1" smtClean="0"/>
              <a:t>dapat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dilihat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dari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kemampuannya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untuk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memenuhi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kebutuhan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pengguna</a:t>
            </a:r>
            <a:endParaRPr lang="en-US" altLang="en-US" sz="2200" dirty="0" smtClean="0"/>
          </a:p>
          <a:p>
            <a:pPr marL="350838" indent="-350838">
              <a:buSzPct val="90000"/>
              <a:buFont typeface="Wingdings" panose="05000000000000000000" pitchFamily="2" charset="2"/>
              <a:buAutoNum type="alphaLcPeriod"/>
            </a:pPr>
            <a:endParaRPr lang="en-US" altLang="en-US" sz="2200" dirty="0" smtClean="0"/>
          </a:p>
          <a:p>
            <a:pPr marL="350838" indent="-350838">
              <a:buSzPct val="90000"/>
              <a:buFont typeface="Wingdings" panose="05000000000000000000" pitchFamily="2" charset="2"/>
              <a:buAutoNum type="alphaLcPeriod"/>
            </a:pPr>
            <a:r>
              <a:rPr lang="en-US" altLang="en-US" sz="2200" dirty="0" err="1" smtClean="0"/>
              <a:t>Kondisi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ketika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entitas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obyek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dalam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suatu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kelompok</a:t>
            </a:r>
            <a:r>
              <a:rPr lang="en-US" altLang="en-US" sz="2200" dirty="0" smtClean="0"/>
              <a:t> data </a:t>
            </a:r>
            <a:r>
              <a:rPr lang="en-US" altLang="en-US" sz="2200" dirty="0" err="1" smtClean="0"/>
              <a:t>merepresentasikan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semua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entitas</a:t>
            </a:r>
            <a:r>
              <a:rPr lang="en-US" altLang="en-US" sz="2200" dirty="0" smtClean="0"/>
              <a:t> yang </a:t>
            </a:r>
            <a:r>
              <a:rPr lang="en-US" altLang="en-US" sz="2200" dirty="0" err="1" smtClean="0"/>
              <a:t>ada</a:t>
            </a:r>
            <a:r>
              <a:rPr lang="en-US" altLang="en-US" sz="2200" dirty="0" smtClean="0"/>
              <a:t> di </a:t>
            </a:r>
            <a:r>
              <a:rPr lang="en-US" altLang="en-US" sz="2200" dirty="0" err="1" smtClean="0"/>
              <a:t>lapangan</a:t>
            </a:r>
            <a:endParaRPr lang="en-US" alt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Times New Roman" panose="02020603050405020304" pitchFamily="18" charset="0"/>
              </a:rPr>
              <a:t>Parameter </a:t>
            </a:r>
            <a:r>
              <a:rPr lang="en-US" altLang="en-US" b="1" dirty="0" err="1" smtClean="0">
                <a:latin typeface="Times New Roman" panose="02020603050405020304" pitchFamily="18" charset="0"/>
              </a:rPr>
              <a:t>Ketelitian</a:t>
            </a:r>
            <a:endParaRPr lang="en-US" altLang="en-US" b="1" dirty="0" smtClean="0">
              <a:latin typeface="Times New Roman" panose="02020603050405020304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509713"/>
            <a:ext cx="7737475" cy="4114800"/>
          </a:xfrm>
        </p:spPr>
        <p:txBody>
          <a:bodyPr/>
          <a:lstStyle/>
          <a:p>
            <a:pPr marL="517525" indent="-517525">
              <a:buSzPct val="90000"/>
              <a:buFont typeface="Wingdings" panose="05000000000000000000" pitchFamily="2" charset="2"/>
              <a:buAutoNum type="arabicPeriod"/>
            </a:pPr>
            <a:r>
              <a:rPr lang="en-US" altLang="en-US" sz="2200" smtClean="0"/>
              <a:t>Data Completeness</a:t>
            </a:r>
          </a:p>
          <a:p>
            <a:pPr marL="906463" lvl="1" indent="-274638">
              <a:buSzPct val="90000"/>
              <a:buFont typeface="Wingdings" panose="05000000000000000000" pitchFamily="2" charset="2"/>
              <a:buChar char="§"/>
            </a:pPr>
            <a:r>
              <a:rPr lang="en-US" altLang="en-US" sz="2200" dirty="0" smtClean="0"/>
              <a:t>Formal completeness : </a:t>
            </a:r>
            <a:r>
              <a:rPr lang="en-US" altLang="en-US" sz="2200" dirty="0" err="1" smtClean="0"/>
              <a:t>semua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standar</a:t>
            </a:r>
            <a:r>
              <a:rPr lang="en-US" altLang="en-US" sz="2200" dirty="0" smtClean="0"/>
              <a:t> formal data </a:t>
            </a:r>
            <a:r>
              <a:rPr lang="en-US" altLang="en-US" sz="2200" dirty="0" err="1" smtClean="0"/>
              <a:t>dipenuhi</a:t>
            </a:r>
            <a:endParaRPr lang="en-US" altLang="en-US" sz="2200" dirty="0" smtClean="0"/>
          </a:p>
          <a:p>
            <a:pPr marL="906463" lvl="1" indent="-274638">
              <a:buSzPct val="90000"/>
              <a:buFont typeface="Wingdings" panose="05000000000000000000" pitchFamily="2" charset="2"/>
              <a:buChar char="§"/>
            </a:pPr>
            <a:r>
              <a:rPr lang="en-US" altLang="en-US" sz="2200" dirty="0" smtClean="0"/>
              <a:t>Entity object completeness : </a:t>
            </a:r>
            <a:r>
              <a:rPr lang="en-US" altLang="en-US" sz="2200" dirty="0" err="1" smtClean="0"/>
              <a:t>semua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informasi</a:t>
            </a:r>
            <a:r>
              <a:rPr lang="en-US" altLang="en-US" sz="2200" dirty="0" smtClean="0"/>
              <a:t> yang </a:t>
            </a:r>
            <a:r>
              <a:rPr lang="en-US" altLang="en-US" sz="2200" dirty="0" err="1" smtClean="0"/>
              <a:t>dapat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diperoleh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melalui</a:t>
            </a:r>
            <a:r>
              <a:rPr lang="en-US" altLang="en-US" sz="2200" dirty="0" smtClean="0"/>
              <a:t> data </a:t>
            </a:r>
            <a:r>
              <a:rPr lang="en-US" altLang="en-US" sz="2200" dirty="0" err="1" smtClean="0"/>
              <a:t>tersebut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baik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secara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eksplisit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maupun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implisit</a:t>
            </a:r>
            <a:endParaRPr lang="en-US" altLang="en-US" sz="2200" dirty="0" smtClean="0"/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428625" y="4100513"/>
            <a:ext cx="76612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7525" indent="-517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2025" indent="-2682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AutoNum type="arabicPeriod" startAt="2"/>
            </a:pPr>
            <a:r>
              <a:rPr lang="en-US" altLang="en-US" sz="2200"/>
              <a:t>Model Completeness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en-US" sz="2200"/>
              <a:t>Kelengkapan dari model yang digunakan dalam menghasilkan data atau informasi</a:t>
            </a:r>
          </a:p>
        </p:txBody>
      </p:sp>
      <p:sp>
        <p:nvSpPr>
          <p:cNvPr id="18437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 alt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 smtClean="0"/>
              <a:t>E. Logical Consistency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b="1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smtClean="0"/>
              <a:t>F. Semantic Accuracy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b="1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smtClean="0"/>
              <a:t>G. Temporal Information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imes New Roman" panose="02020603050405020304" pitchFamily="18" charset="0"/>
              </a:rPr>
              <a:t>Penanganan Data Spasial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737475" cy="4114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smtClean="0"/>
              <a:t>Untuk menangani berbagai macam data dari berbagai sumber yang sudah diketahui dengan baik kualitasnya, diperlukan suatu sistem dengan standar yang baku, untuk memudahkan proses dan analisis lebih lanjut.</a:t>
            </a:r>
          </a:p>
        </p:txBody>
      </p:sp>
      <p:sp>
        <p:nvSpPr>
          <p:cNvPr id="20484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 alt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Times New Roman" pitchFamily="18" charset="0"/>
              </a:rPr>
              <a:t>Sistem Penanganan Data Spasial yang Baik 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737475" cy="4114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b="1" u="sng" smtClean="0"/>
              <a:t>Interoperability</a:t>
            </a:r>
            <a:endParaRPr lang="en-US" altLang="en-US" sz="240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smtClean="0"/>
              <a:t>Kemampuan berkomunikasi antar sistem yang berbeda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b="1" u="sng" smtClean="0"/>
              <a:t>Portability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smtClean="0"/>
              <a:t>Kemampuan suatu sistem untuk digunakan pada berbagai keperluan</a:t>
            </a:r>
          </a:p>
        </p:txBody>
      </p:sp>
      <p:sp>
        <p:nvSpPr>
          <p:cNvPr id="21508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latin typeface="Times New Roman" panose="02020603050405020304" pitchFamily="18" charset="0"/>
              </a:rPr>
              <a:t>KUALITAS DATA SPASIAL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en-US" altLang="en-US" sz="2800" dirty="0" err="1" smtClean="0"/>
              <a:t>Latar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belakang</a:t>
            </a:r>
            <a:r>
              <a:rPr lang="en-US" altLang="en-US" sz="2800" b="1" dirty="0" smtClean="0"/>
              <a:t> :</a:t>
            </a:r>
          </a:p>
          <a:p>
            <a:pPr marL="609600" indent="-609600">
              <a:buSzPct val="90000"/>
              <a:buFont typeface="Wingdings" panose="05000000000000000000" pitchFamily="2" charset="2"/>
              <a:buAutoNum type="arabicPeriod"/>
            </a:pPr>
            <a:r>
              <a:rPr lang="en-US" altLang="en-US" sz="2800" dirty="0" smtClean="0"/>
              <a:t>Salah </a:t>
            </a:r>
            <a:r>
              <a:rPr lang="en-US" altLang="en-US" sz="2800" dirty="0" err="1" smtClean="0"/>
              <a:t>satu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tujuan</a:t>
            </a:r>
            <a:r>
              <a:rPr lang="en-US" altLang="en-US" sz="2800" dirty="0" smtClean="0"/>
              <a:t> SIG </a:t>
            </a:r>
            <a:r>
              <a:rPr lang="en-US" altLang="en-US" sz="2800" dirty="0" err="1" smtClean="0"/>
              <a:t>adalah</a:t>
            </a:r>
            <a:r>
              <a:rPr lang="en-US" altLang="en-US" sz="2800" dirty="0" smtClean="0"/>
              <a:t>  </a:t>
            </a:r>
            <a:r>
              <a:rPr lang="en-US" altLang="en-US" sz="2800" dirty="0" err="1" smtClean="0"/>
              <a:t>membangun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informasi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perencanaan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manajemen</a:t>
            </a:r>
            <a:endParaRPr lang="en-US" altLang="en-US" sz="2800" dirty="0" smtClean="0"/>
          </a:p>
          <a:p>
            <a:pPr marL="609600" indent="-609600">
              <a:buSzPct val="90000"/>
              <a:buFont typeface="Wingdings" panose="05000000000000000000" pitchFamily="2" charset="2"/>
              <a:buAutoNum type="arabicPeriod"/>
            </a:pPr>
            <a:r>
              <a:rPr lang="en-US" altLang="en-US" sz="2800" dirty="0" smtClean="0"/>
              <a:t>Data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mencapai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tujuan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tersebut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diperlukan</a:t>
            </a:r>
            <a:r>
              <a:rPr lang="en-US" altLang="en-US" sz="2800" dirty="0" smtClean="0"/>
              <a:t> data yang ‘</a:t>
            </a:r>
            <a:r>
              <a:rPr lang="en-US" altLang="en-US" sz="2800" dirty="0" err="1" smtClean="0"/>
              <a:t>berkualitas</a:t>
            </a:r>
            <a:r>
              <a:rPr lang="en-US" altLang="en-US" sz="2800" dirty="0" smtClean="0"/>
              <a:t>’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‘</a:t>
            </a:r>
            <a:r>
              <a:rPr lang="en-US" altLang="en-US" sz="2800" dirty="0" err="1" smtClean="0"/>
              <a:t>benar</a:t>
            </a:r>
            <a:r>
              <a:rPr lang="en-US" altLang="en-US" sz="2800" dirty="0" smtClean="0"/>
              <a:t>’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altLang="en-US" sz="2800" dirty="0" smtClean="0"/>
          </a:p>
          <a:p>
            <a:pPr marL="609600" indent="-609600"/>
            <a:endParaRPr lang="en-US" altLang="en-US" sz="2800" dirty="0" smtClean="0"/>
          </a:p>
          <a:p>
            <a:pPr marL="609600" indent="-609600"/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Times New Roman" pitchFamily="18" charset="0"/>
              </a:rPr>
              <a:t>Sistem Penanganan Data Spasial yang Baik 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737475" cy="4114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200" b="1" u="sng" smtClean="0"/>
              <a:t>Data Exchange</a:t>
            </a:r>
            <a:endParaRPr lang="en-US" altLang="en-US" sz="2200" b="1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200" smtClean="0"/>
              <a:t>Kemampuan untuk tukar menukar data dan informasi antar sistem</a:t>
            </a:r>
          </a:p>
          <a:p>
            <a:pPr marL="1273175" lvl="1" indent="-533400">
              <a:buSzPct val="90000"/>
              <a:buFont typeface="Wingdings" panose="05000000000000000000" pitchFamily="2" charset="2"/>
              <a:buAutoNum type="alphaLcParenR"/>
            </a:pPr>
            <a:r>
              <a:rPr lang="en-US" altLang="en-US" sz="2200" smtClean="0"/>
              <a:t>Data exchange using translator</a:t>
            </a:r>
          </a:p>
          <a:p>
            <a:pPr marL="1273175" lvl="1" indent="-533400">
              <a:buSzPct val="90000"/>
              <a:buFont typeface="Wingdings" panose="05000000000000000000" pitchFamily="2" charset="2"/>
              <a:buAutoNum type="alphaLcParenR"/>
            </a:pPr>
            <a:r>
              <a:rPr lang="en-US" altLang="en-US" sz="2200" smtClean="0"/>
              <a:t>Data exchange using industry de facto standards</a:t>
            </a:r>
          </a:p>
          <a:p>
            <a:pPr marL="1273175" lvl="1" indent="-533400">
              <a:buSzPct val="90000"/>
              <a:buFont typeface="Wingdings" panose="05000000000000000000" pitchFamily="2" charset="2"/>
              <a:buAutoNum type="alphaLcParenR"/>
            </a:pPr>
            <a:r>
              <a:rPr lang="en-US" altLang="en-US" sz="2200" smtClean="0"/>
              <a:t>Data exchange using formal standar</a:t>
            </a:r>
          </a:p>
          <a:p>
            <a:pPr marL="1273175" lvl="1" indent="-533400">
              <a:buSzPct val="90000"/>
              <a:buFont typeface="Wingdings" panose="05000000000000000000" pitchFamily="2" charset="2"/>
              <a:buAutoNum type="alphaLcParenR"/>
            </a:pPr>
            <a:endParaRPr lang="en-US" altLang="en-US" sz="2200" smtClean="0"/>
          </a:p>
          <a:p>
            <a:pPr marL="1273175" lvl="1" indent="-533400">
              <a:buSzPct val="90000"/>
              <a:buFont typeface="Wingdings" panose="05000000000000000000" pitchFamily="2" charset="2"/>
              <a:buAutoNum type="alphaLcParenR"/>
            </a:pPr>
            <a:endParaRPr lang="en-US" altLang="en-US" sz="2400" smtClean="0"/>
          </a:p>
          <a:p>
            <a:pPr marL="1273175" lvl="1" indent="-533400">
              <a:buSzPct val="90000"/>
              <a:buFont typeface="Wingdings" panose="05000000000000000000" pitchFamily="2" charset="2"/>
              <a:buNone/>
            </a:pPr>
            <a:r>
              <a:rPr lang="en-US" altLang="en-US" sz="1600" smtClean="0"/>
              <a:t>	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949325" y="4648200"/>
            <a:ext cx="76612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73175" indent="-533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200" b="1" u="sng"/>
              <a:t>Choice and Economic Scale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200"/>
              <a:t>Kemampuan suatu sistem untuk diakses oleh banyak user dengan biaya yang terjangkau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AutoNum type="alphaLcParenR"/>
            </a:pPr>
            <a:r>
              <a:rPr lang="en-US" altLang="en-US" sz="2200"/>
              <a:t>LAN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AutoNum type="alphaLcParenR"/>
            </a:pPr>
            <a:r>
              <a:rPr lang="en-US" altLang="en-US" sz="2200"/>
              <a:t>WAN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AutoNum type="alphaLcParenR"/>
            </a:pPr>
            <a:endParaRPr lang="en-US" altLang="en-US" sz="2200"/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1600"/>
              <a:t>	</a:t>
            </a:r>
          </a:p>
        </p:txBody>
      </p:sp>
      <p:sp>
        <p:nvSpPr>
          <p:cNvPr id="22533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 alt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Times New Roman" pitchFamily="18" charset="0"/>
              </a:rPr>
              <a:t>Sistem Penanganan Data Spasial yang Baik 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737475" cy="4114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b="1" u="sng" smtClean="0"/>
              <a:t>Easy of Learning</a:t>
            </a:r>
            <a:endParaRPr lang="en-US" altLang="en-US" sz="240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smtClean="0"/>
              <a:t>Kemudahan suatu sistem untuk dipelajari oleh banyak user dengan cepat dan mudah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b="1" u="sng" smtClean="0"/>
              <a:t>Drawback of Standard</a:t>
            </a:r>
            <a:endParaRPr lang="en-US" altLang="en-US" sz="240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smtClean="0"/>
              <a:t>Kemudahan suatu standar untuk diperbaharui sesuai dengan kebutuhan user</a:t>
            </a:r>
            <a:endParaRPr lang="en-US" altLang="en-US" sz="2400" b="1" u="sng" smtClean="0"/>
          </a:p>
        </p:txBody>
      </p:sp>
      <p:sp>
        <p:nvSpPr>
          <p:cNvPr id="23556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533400" y="152400"/>
            <a:ext cx="7158037" cy="893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KUALITAS DATA SPASIAL</a:t>
            </a: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914400" y="1295400"/>
            <a:ext cx="77724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 err="1"/>
              <a:t>Kesalahan-kesalahan</a:t>
            </a:r>
            <a:r>
              <a:rPr lang="en-US" altLang="en-US" sz="3200" dirty="0"/>
              <a:t> yang </a:t>
            </a:r>
            <a:r>
              <a:rPr lang="en-US" altLang="en-US" sz="3200" dirty="0" err="1"/>
              <a:t>biasa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terdapat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pada</a:t>
            </a:r>
            <a:r>
              <a:rPr lang="en-US" altLang="en-US" sz="3200" dirty="0"/>
              <a:t> data </a:t>
            </a:r>
            <a:r>
              <a:rPr lang="en-US" altLang="en-US" sz="3200" dirty="0" err="1"/>
              <a:t>spasial</a:t>
            </a:r>
            <a:r>
              <a:rPr lang="en-US" altLang="en-US" sz="3200" dirty="0"/>
              <a:t> yang </a:t>
            </a:r>
            <a:r>
              <a:rPr lang="en-US" altLang="en-US" sz="3200" dirty="0" err="1"/>
              <a:t>berujud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peta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adalah</a:t>
            </a:r>
            <a:r>
              <a:rPr lang="en-US" altLang="en-US" sz="3200" dirty="0"/>
              <a:t> :</a:t>
            </a:r>
          </a:p>
          <a:p>
            <a:r>
              <a:rPr lang="en-US" altLang="en-US" sz="3200" dirty="0"/>
              <a:t>	- </a:t>
            </a:r>
            <a:r>
              <a:rPr lang="en-US" altLang="en-US" sz="3200" dirty="0" err="1"/>
              <a:t>kesalahan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atribut</a:t>
            </a:r>
            <a:r>
              <a:rPr lang="en-US" altLang="en-US" sz="3200" dirty="0"/>
              <a:t> (</a:t>
            </a:r>
            <a:r>
              <a:rPr lang="en-US" altLang="en-US" sz="3200" dirty="0" err="1"/>
              <a:t>kesalahan</a:t>
            </a:r>
            <a:r>
              <a:rPr lang="en-US" altLang="en-US" sz="3200" dirty="0"/>
              <a:t> </a:t>
            </a:r>
          </a:p>
          <a:p>
            <a:r>
              <a:rPr lang="en-US" altLang="en-US" sz="3200" dirty="0"/>
              <a:t>	  </a:t>
            </a:r>
            <a:r>
              <a:rPr lang="en-US" altLang="en-US" sz="3200" dirty="0" err="1"/>
              <a:t>dalam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pemberian</a:t>
            </a:r>
            <a:r>
              <a:rPr lang="en-US" altLang="en-US" sz="3200" dirty="0"/>
              <a:t> label)</a:t>
            </a:r>
          </a:p>
          <a:p>
            <a:r>
              <a:rPr lang="en-US" altLang="en-US" sz="3200" dirty="0"/>
              <a:t>	- </a:t>
            </a:r>
            <a:r>
              <a:rPr lang="en-US" altLang="en-US" sz="3200" dirty="0" err="1"/>
              <a:t>kesalahan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pada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lokasi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atau</a:t>
            </a:r>
            <a:r>
              <a:rPr lang="en-US" altLang="en-US" sz="3200" dirty="0"/>
              <a:t>   </a:t>
            </a:r>
          </a:p>
          <a:p>
            <a:r>
              <a:rPr lang="en-US" altLang="en-US" sz="3200" dirty="0"/>
              <a:t>    </a:t>
            </a:r>
            <a:r>
              <a:rPr lang="en-US" altLang="en-US" sz="3200" dirty="0" err="1"/>
              <a:t>kesalahan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ukuran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obyek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smtClean="0">
                <a:latin typeface="Times New Roman" panose="02020603050405020304" pitchFamily="18" charset="0"/>
              </a:rPr>
              <a:t>Titik Berat Perhatian Pada Kualitas Data Spasial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585075" cy="4114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000" b="1" smtClean="0"/>
              <a:t>Pada masa data analog</a:t>
            </a:r>
            <a:r>
              <a:rPr lang="en-US" altLang="en-US" sz="2000" smtClean="0"/>
              <a:t> </a:t>
            </a:r>
            <a:r>
              <a:rPr lang="en-US" altLang="en-US" sz="2000" smtClean="0">
                <a:latin typeface="Wingdings" panose="05000000000000000000" pitchFamily="2" charset="2"/>
                <a:sym typeface="Wingdings" panose="05000000000000000000" pitchFamily="2" charset="2"/>
              </a:rPr>
              <a:t></a:t>
            </a:r>
            <a:endParaRPr lang="en-US" altLang="en-US" sz="2000" smtClean="0">
              <a:sym typeface="Wingdings" panose="05000000000000000000" pitchFamily="2" charset="2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000" smtClean="0">
                <a:sym typeface="Wingdings" panose="05000000000000000000" pitchFamily="2" charset="2"/>
              </a:rPr>
              <a:t>Perhatian pada akurasi posisi planimetrik ketelitian posisi di peta dibandingkan dengan di lapangan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2000" smtClean="0">
              <a:sym typeface="Wingdings" panose="05000000000000000000" pitchFamily="2" charset="2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000" b="1" smtClean="0">
                <a:sym typeface="Wingdings" panose="05000000000000000000" pitchFamily="2" charset="2"/>
              </a:rPr>
              <a:t>Pada masa data digital</a:t>
            </a:r>
            <a:r>
              <a:rPr lang="en-US" altLang="en-US" sz="2000" smtClean="0">
                <a:sym typeface="Wingdings" panose="05000000000000000000" pitchFamily="2" charset="2"/>
              </a:rPr>
              <a:t> </a:t>
            </a:r>
            <a:r>
              <a:rPr lang="en-US" altLang="en-US" sz="2000" smtClean="0">
                <a:latin typeface="Wingdings" panose="05000000000000000000" pitchFamily="2" charset="2"/>
                <a:sym typeface="Wingdings" panose="05000000000000000000" pitchFamily="2" charset="2"/>
              </a:rPr>
              <a:t></a:t>
            </a:r>
          </a:p>
          <a:p>
            <a:pPr marL="1052513" lvl="1" indent="-311150">
              <a:buSzPct val="90000"/>
              <a:buFont typeface="Wingdings" panose="05000000000000000000" pitchFamily="2" charset="2"/>
              <a:buAutoNum type="alphaLcParenR"/>
            </a:pPr>
            <a:r>
              <a:rPr lang="en-US" altLang="en-US" sz="2000" smtClean="0">
                <a:sym typeface="Wingdings" panose="05000000000000000000" pitchFamily="2" charset="2"/>
              </a:rPr>
              <a:t>Pendefinisian elemen yang berpengaruh pada kualitas data spasial</a:t>
            </a:r>
          </a:p>
          <a:p>
            <a:pPr marL="1052513" lvl="1" indent="-311150">
              <a:buSzPct val="90000"/>
              <a:buFont typeface="Wingdings" panose="05000000000000000000" pitchFamily="2" charset="2"/>
              <a:buAutoNum type="alphaLcParenR"/>
            </a:pPr>
            <a:r>
              <a:rPr lang="en-US" altLang="en-US" sz="2000" smtClean="0">
                <a:sym typeface="Wingdings" panose="05000000000000000000" pitchFamily="2" charset="2"/>
              </a:rPr>
              <a:t>Pemikiran tentang bagaimana pengguna dapat dengan mudah membaca atau menggunakan data spasial</a:t>
            </a:r>
          </a:p>
          <a:p>
            <a:pPr marL="1052513" lvl="1" indent="-311150">
              <a:buSzPct val="90000"/>
              <a:buFont typeface="Wingdings" panose="05000000000000000000" pitchFamily="2" charset="2"/>
              <a:buAutoNum type="alphaLcParenR"/>
            </a:pPr>
            <a:r>
              <a:rPr lang="en-US" altLang="en-US" sz="2000" smtClean="0">
                <a:sym typeface="Wingdings" panose="05000000000000000000" pitchFamily="2" charset="2"/>
              </a:rPr>
              <a:t>Pemikiran tentang bagaimana dapat divisualisasikan dan diakses dengan baik, akurat dan mudah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3600" b="1" smtClean="0">
                <a:latin typeface="Times New Roman" panose="02020603050405020304" pitchFamily="18" charset="0"/>
              </a:rPr>
              <a:t>Titik Berat Perhatian Pada Kualitas Data Spasial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6443" y="1509713"/>
            <a:ext cx="7508875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/>
              <a:t>Mengapa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kualitas</a:t>
            </a:r>
            <a:r>
              <a:rPr lang="en-US" altLang="en-US" sz="2400" dirty="0" smtClean="0"/>
              <a:t> data </a:t>
            </a:r>
            <a:r>
              <a:rPr lang="en-US" altLang="en-US" sz="2400" dirty="0" err="1" smtClean="0"/>
              <a:t>penting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SIG 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menggunakan</a:t>
            </a:r>
            <a:r>
              <a:rPr lang="en-US" altLang="en-US" sz="2400" dirty="0" smtClean="0"/>
              <a:t> SIG, </a:t>
            </a:r>
            <a:r>
              <a:rPr lang="en-US" altLang="en-US" sz="2400" dirty="0" err="1" smtClean="0"/>
              <a:t>kesalahan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pertama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timbul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saat</a:t>
            </a:r>
            <a:r>
              <a:rPr lang="en-US" altLang="en-US" sz="2400" dirty="0" smtClean="0"/>
              <a:t> input data.</a:t>
            </a:r>
          </a:p>
          <a:p>
            <a:r>
              <a:rPr lang="en-US" altLang="en-US" sz="2400" dirty="0" smtClean="0"/>
              <a:t>Basis data SIG </a:t>
            </a:r>
            <a:r>
              <a:rPr lang="en-US" altLang="en-US" sz="2400" dirty="0" err="1" smtClean="0"/>
              <a:t>biasanya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berisi</a:t>
            </a:r>
            <a:r>
              <a:rPr lang="en-US" altLang="en-US" sz="2400" dirty="0" smtClean="0"/>
              <a:t> data </a:t>
            </a:r>
            <a:r>
              <a:rPr lang="en-US" altLang="en-US" sz="2400" dirty="0" err="1" smtClean="0"/>
              <a:t>dari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berbagai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sumber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berbagai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kualitas</a:t>
            </a:r>
            <a:r>
              <a:rPr lang="en-US" altLang="en-US" sz="2400" dirty="0" smtClean="0"/>
              <a:t>.</a:t>
            </a:r>
          </a:p>
          <a:p>
            <a:r>
              <a:rPr lang="en-US" altLang="en-US" sz="2400" dirty="0" smtClean="0"/>
              <a:t>Ada data yang </a:t>
            </a:r>
            <a:r>
              <a:rPr lang="en-US" altLang="en-US" sz="2400" dirty="0" err="1" smtClean="0"/>
              <a:t>dibuat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tanpa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prosedur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kontrol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kualitas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jelas</a:t>
            </a:r>
            <a:r>
              <a:rPr lang="en-US" altLang="en-US" sz="2400" dirty="0" smtClean="0"/>
              <a:t>.</a:t>
            </a:r>
          </a:p>
          <a:p>
            <a:r>
              <a:rPr lang="en-US" altLang="en-US" sz="2400" dirty="0" smtClean="0"/>
              <a:t>Ada </a:t>
            </a:r>
            <a:r>
              <a:rPr lang="en-US" altLang="en-US" sz="2400" dirty="0" err="1" smtClean="0"/>
              <a:t>operasi-operasi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SIG yang </a:t>
            </a:r>
            <a:r>
              <a:rPr lang="en-US" altLang="en-US" sz="2400" dirty="0" err="1" smtClean="0"/>
              <a:t>menghasilkan</a:t>
            </a:r>
            <a:r>
              <a:rPr lang="en-US" altLang="en-US" sz="2400" dirty="0" smtClean="0"/>
              <a:t> ‘</a:t>
            </a:r>
            <a:r>
              <a:rPr lang="en-US" altLang="en-US" sz="2400" dirty="0" err="1" smtClean="0"/>
              <a:t>kesalahan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baru</a:t>
            </a:r>
            <a:r>
              <a:rPr lang="en-US" altLang="en-US" sz="2400" dirty="0" smtClean="0"/>
              <a:t>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3600" b="1" smtClean="0">
                <a:latin typeface="Times New Roman" panose="02020603050405020304" pitchFamily="18" charset="0"/>
              </a:rPr>
              <a:t>Titik Berat Perhatian Pada Kualitas Data Spasial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432675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b="1" smtClean="0"/>
              <a:t>ICA (</a:t>
            </a:r>
            <a:r>
              <a:rPr lang="en-US" altLang="en-US" sz="2200" b="1" i="1" smtClean="0"/>
              <a:t>International Cartographic Association</a:t>
            </a:r>
            <a:r>
              <a:rPr lang="en-US" altLang="en-US" sz="2200" b="1" smtClean="0"/>
              <a:t>)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smtClean="0"/>
              <a:t>Menentukan elemen-elemen (komponen-komponen) yang mempengaruhi kualitas data spasial, meliputi :</a:t>
            </a:r>
          </a:p>
          <a:p>
            <a:pPr marL="1082675" lvl="1" indent="-342900">
              <a:lnSpc>
                <a:spcPct val="90000"/>
              </a:lnSpc>
              <a:buSzPct val="90000"/>
              <a:buFont typeface="Wingdings" panose="05000000000000000000" pitchFamily="2" charset="2"/>
              <a:buAutoNum type="alphaLcPeriod"/>
            </a:pPr>
            <a:r>
              <a:rPr lang="en-US" altLang="en-US" sz="2200" smtClean="0"/>
              <a:t>Lineage (riwayat data)</a:t>
            </a:r>
          </a:p>
          <a:p>
            <a:pPr marL="1082675" lvl="1" indent="-342900">
              <a:lnSpc>
                <a:spcPct val="90000"/>
              </a:lnSpc>
              <a:buSzPct val="90000"/>
              <a:buFont typeface="Wingdings" panose="05000000000000000000" pitchFamily="2" charset="2"/>
              <a:buAutoNum type="alphaLcPeriod"/>
            </a:pPr>
            <a:r>
              <a:rPr lang="en-US" altLang="en-US" sz="2200" smtClean="0"/>
              <a:t>Positional Accuracy</a:t>
            </a:r>
          </a:p>
          <a:p>
            <a:pPr marL="1082675" lvl="1" indent="-342900">
              <a:lnSpc>
                <a:spcPct val="90000"/>
              </a:lnSpc>
              <a:buSzPct val="90000"/>
              <a:buFont typeface="Wingdings" panose="05000000000000000000" pitchFamily="2" charset="2"/>
              <a:buAutoNum type="alphaLcPeriod"/>
            </a:pPr>
            <a:r>
              <a:rPr lang="en-US" altLang="en-US" sz="2200" smtClean="0"/>
              <a:t>Attribute Accuracy</a:t>
            </a:r>
          </a:p>
          <a:p>
            <a:pPr marL="1082675" lvl="1" indent="-342900">
              <a:lnSpc>
                <a:spcPct val="90000"/>
              </a:lnSpc>
              <a:buSzPct val="90000"/>
              <a:buFont typeface="Wingdings" panose="05000000000000000000" pitchFamily="2" charset="2"/>
              <a:buAutoNum type="alphaLcPeriod"/>
            </a:pPr>
            <a:r>
              <a:rPr lang="en-US" altLang="en-US" sz="2200" smtClean="0"/>
              <a:t>Completeness</a:t>
            </a:r>
          </a:p>
          <a:p>
            <a:pPr marL="1082675" lvl="1" indent="-342900">
              <a:lnSpc>
                <a:spcPct val="90000"/>
              </a:lnSpc>
              <a:buSzPct val="90000"/>
              <a:buFont typeface="Wingdings" panose="05000000000000000000" pitchFamily="2" charset="2"/>
              <a:buAutoNum type="alphaLcPeriod"/>
            </a:pPr>
            <a:r>
              <a:rPr lang="en-US" altLang="en-US" sz="2200" smtClean="0"/>
              <a:t>Logical Consistency</a:t>
            </a:r>
          </a:p>
          <a:p>
            <a:pPr marL="1082675" lvl="1" indent="-342900">
              <a:lnSpc>
                <a:spcPct val="90000"/>
              </a:lnSpc>
              <a:buSzPct val="90000"/>
              <a:buFont typeface="Wingdings" panose="05000000000000000000" pitchFamily="2" charset="2"/>
              <a:buAutoNum type="alphaLcPeriod"/>
            </a:pPr>
            <a:r>
              <a:rPr lang="en-US" altLang="en-US" sz="2200" smtClean="0"/>
              <a:t>Semantic Accuracy</a:t>
            </a:r>
          </a:p>
          <a:p>
            <a:pPr marL="1082675" lvl="1" indent="-342900">
              <a:lnSpc>
                <a:spcPct val="90000"/>
              </a:lnSpc>
              <a:buSzPct val="90000"/>
              <a:buFont typeface="Wingdings" panose="05000000000000000000" pitchFamily="2" charset="2"/>
              <a:buAutoNum type="alphaLcPeriod"/>
            </a:pPr>
            <a:r>
              <a:rPr lang="en-US" altLang="en-US" sz="2200" smtClean="0"/>
              <a:t>Temporal Information</a:t>
            </a:r>
            <a:r>
              <a:rPr lang="en-US" altLang="en-US" sz="2000" smtClean="0"/>
              <a:t>	</a:t>
            </a:r>
          </a:p>
        </p:txBody>
      </p:sp>
      <p:sp>
        <p:nvSpPr>
          <p:cNvPr id="8196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latin typeface="Times New Roman" panose="02020603050405020304" pitchFamily="18" charset="0"/>
              </a:rPr>
              <a:t>A. Lineage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508875" cy="4114800"/>
          </a:xfrm>
        </p:spPr>
        <p:txBody>
          <a:bodyPr rtlCol="0">
            <a:normAutofit lnSpcReduction="10000"/>
          </a:bodyPr>
          <a:lstStyle/>
          <a:p>
            <a:pPr marL="288925" indent="-288925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smtClean="0">
                <a:sym typeface="Wingdings" pitchFamily="2" charset="2"/>
              </a:rPr>
              <a:t>Lineage secara mudah dapat diartikan sebagai riwayat data, yang di dalamnya berisi informasi-informasi tentang awal mula keberadaan data tersebut.</a:t>
            </a:r>
          </a:p>
          <a:p>
            <a:pPr marL="288925" indent="-288925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200" smtClean="0">
              <a:sym typeface="Wingdings" pitchFamily="2" charset="2"/>
            </a:endParaRPr>
          </a:p>
          <a:p>
            <a:pPr marL="288925" indent="-288925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smtClean="0">
                <a:sym typeface="Wingdings" pitchFamily="2" charset="2"/>
              </a:rPr>
              <a:t>Informasi yang harus ditampilkan dalam lineage adalah :</a:t>
            </a:r>
          </a:p>
          <a:p>
            <a:pPr marL="288925" indent="-288925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smtClean="0">
                <a:sym typeface="Wingdings" pitchFamily="2" charset="2"/>
              </a:rPr>
              <a:t>	(a) Sumber</a:t>
            </a:r>
          </a:p>
          <a:p>
            <a:pPr marL="288925" indent="-288925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smtClean="0">
                <a:sym typeface="Wingdings" pitchFamily="2" charset="2"/>
              </a:rPr>
              <a:t>	(b) Akuisisi</a:t>
            </a:r>
          </a:p>
          <a:p>
            <a:pPr marL="288925" indent="-288925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smtClean="0">
                <a:sym typeface="Wingdings" pitchFamily="2" charset="2"/>
              </a:rPr>
              <a:t>	(c) Kompilasi</a:t>
            </a:r>
          </a:p>
          <a:p>
            <a:pPr marL="288925" indent="-288925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smtClean="0">
                <a:sym typeface="Wingdings" pitchFamily="2" charset="2"/>
              </a:rPr>
              <a:t>	(d) Derivasi</a:t>
            </a:r>
          </a:p>
          <a:p>
            <a:pPr marL="288925" indent="-288925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smtClean="0">
                <a:sym typeface="Wingdings" pitchFamily="2" charset="2"/>
              </a:rPr>
              <a:t>	(e) Konversi</a:t>
            </a:r>
          </a:p>
          <a:p>
            <a:pPr marL="288925" indent="-288925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smtClean="0">
                <a:sym typeface="Wingdings" pitchFamily="2" charset="2"/>
              </a:rPr>
              <a:t>	(f) Transformasi dan,</a:t>
            </a:r>
          </a:p>
          <a:p>
            <a:pPr marL="288925" indent="-288925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smtClean="0">
                <a:sym typeface="Wingdings" pitchFamily="2" charset="2"/>
              </a:rPr>
              <a:t>	(g) Analisis</a:t>
            </a:r>
          </a:p>
        </p:txBody>
      </p:sp>
      <p:sp>
        <p:nvSpPr>
          <p:cNvPr id="9220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smtClean="0">
                <a:latin typeface="Times New Roman" panose="02020603050405020304" pitchFamily="18" charset="0"/>
              </a:rPr>
              <a:t>A. Lineage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585075" cy="41148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u="sng" smtClean="0"/>
              <a:t>Sumber data berisi tentang</a:t>
            </a:r>
            <a:r>
              <a:rPr lang="en-US" sz="2200" smtClean="0"/>
              <a:t> 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smtClean="0"/>
              <a:t>Dari mana data diperoleh, data siapa yang bertanggung jawab terhadap publikasi data tersebut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smtClean="0"/>
              <a:t>Referensi koordinat dan datum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smtClean="0"/>
              <a:t>Sistem proyeksi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smtClean="0"/>
              <a:t>Koreksi dan kalibrasi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200" smtClean="0"/>
              <a:t>Karakteristik data : skala, resolusi, akurasi dan presisi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sz="220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u="sng" smtClean="0"/>
              <a:t>Akuisisi data berisi tentang</a:t>
            </a:r>
            <a:r>
              <a:rPr lang="en-US" sz="2200" smtClean="0"/>
              <a:t> 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smtClean="0"/>
              <a:t>Waktu pengambilan data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20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u="sng" smtClean="0"/>
              <a:t>Kompilasi data berisi tentang</a:t>
            </a:r>
            <a:r>
              <a:rPr lang="en-US" sz="2200" smtClean="0"/>
              <a:t> 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smtClean="0"/>
              <a:t>Level koreksi data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600" smtClean="0"/>
          </a:p>
        </p:txBody>
      </p:sp>
      <p:sp>
        <p:nvSpPr>
          <p:cNvPr id="10244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smtClean="0">
                <a:latin typeface="Times New Roman" panose="02020603050405020304" pitchFamily="18" charset="0"/>
              </a:rPr>
              <a:t>A. Lineage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752600"/>
            <a:ext cx="7432675" cy="411480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u="sng" smtClean="0"/>
              <a:t>Derivasi data berisi tentang</a:t>
            </a:r>
            <a:r>
              <a:rPr lang="en-US" sz="2000" smtClean="0"/>
              <a:t> :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smtClean="0"/>
              <a:t>Tingkat pemrosesan data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smtClean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u="sng" smtClean="0"/>
              <a:t>Konversi data berisi tentang</a:t>
            </a:r>
            <a:r>
              <a:rPr lang="en-US" sz="2000" smtClean="0"/>
              <a:t> :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smtClean="0"/>
              <a:t>Format dan klasifikasi data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smtClean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u="sng" smtClean="0"/>
              <a:t>Transformasi data berisi tentang</a:t>
            </a:r>
            <a:r>
              <a:rPr lang="en-US" sz="2000" smtClean="0"/>
              <a:t> :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smtClean="0"/>
              <a:t>Proses transformasi yang dilakukan : transformasi koordinat, interpolasi, generalisasi, eksegresi, penggabungan, reklasifikasi, dll.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smtClean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u="sng" smtClean="0"/>
              <a:t>Analisis data berisi tentang</a:t>
            </a:r>
            <a:r>
              <a:rPr lang="en-US" sz="2000" smtClean="0"/>
              <a:t> :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smtClean="0"/>
              <a:t>Proses analisis yang dilakukan pada data tersebut :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smtClean="0"/>
              <a:t>Klasifikasi, buffer, filter, operasi matematika, dll.</a:t>
            </a:r>
          </a:p>
        </p:txBody>
      </p:sp>
      <p:sp>
        <p:nvSpPr>
          <p:cNvPr id="11268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828</Words>
  <Application>Microsoft Office PowerPoint</Application>
  <PresentationFormat>On-screen Show (4:3)</PresentationFormat>
  <Paragraphs>172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Office Theme</vt:lpstr>
      <vt:lpstr>SISTEM INFORMASI GEOGRAFIS Kuliah 7 : Kualitas Data Spasial</vt:lpstr>
      <vt:lpstr>KUALITAS DATA SPASIAL</vt:lpstr>
      <vt:lpstr>PowerPoint Presentation</vt:lpstr>
      <vt:lpstr>Titik Berat Perhatian Pada Kualitas Data Spasial</vt:lpstr>
      <vt:lpstr>Titik Berat Perhatian Pada Kualitas Data Spasial</vt:lpstr>
      <vt:lpstr>Titik Berat Perhatian Pada Kualitas Data Spasial</vt:lpstr>
      <vt:lpstr>A. Lineage</vt:lpstr>
      <vt:lpstr>A. Lineage</vt:lpstr>
      <vt:lpstr>A. Lineage</vt:lpstr>
      <vt:lpstr>A. Lineage</vt:lpstr>
      <vt:lpstr>A. Lineage</vt:lpstr>
      <vt:lpstr>B. Positional Accuracy</vt:lpstr>
      <vt:lpstr>Parameter Ketelitian</vt:lpstr>
      <vt:lpstr>C. Attribute Accuracy</vt:lpstr>
      <vt:lpstr>D. Completeness</vt:lpstr>
      <vt:lpstr>Parameter Ketelitian</vt:lpstr>
      <vt:lpstr>PowerPoint Presentation</vt:lpstr>
      <vt:lpstr>Penanganan Data Spasial</vt:lpstr>
      <vt:lpstr>Sistem Penanganan Data Spasial yang Baik :</vt:lpstr>
      <vt:lpstr>Sistem Penanganan Data Spasial yang Baik :</vt:lpstr>
      <vt:lpstr>Sistem Penanganan Data Spasial yang Baik :</vt:lpstr>
    </vt:vector>
  </TitlesOfParts>
  <Company>PUSPICS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SPASIAL</dc:title>
  <dc:creator>PUSPICS</dc:creator>
  <cp:lastModifiedBy>Windows User</cp:lastModifiedBy>
  <cp:revision>43</cp:revision>
  <cp:lastPrinted>1601-01-01T00:00:00Z</cp:lastPrinted>
  <dcterms:created xsi:type="dcterms:W3CDTF">2000-04-26T06:33:02Z</dcterms:created>
  <dcterms:modified xsi:type="dcterms:W3CDTF">2019-04-16T01:47:45Z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