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66" r:id="rId16"/>
    <p:sldId id="273" r:id="rId17"/>
    <p:sldId id="271" r:id="rId18"/>
    <p:sldId id="272" r:id="rId19"/>
    <p:sldId id="275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HAK MILIK DAN HAK GUNA USAHA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3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i="1" dirty="0"/>
              <a:t>c. Karena undang-undang</a:t>
            </a:r>
            <a:r>
              <a:rPr lang="sv-SE" b="1" i="1" dirty="0" smtClean="0"/>
              <a:t>.</a:t>
            </a:r>
          </a:p>
          <a:p>
            <a:pPr marL="0" indent="0">
              <a:buNone/>
            </a:pPr>
            <a:r>
              <a:rPr lang="sv-SE" b="1" i="1" dirty="0" smtClean="0"/>
              <a:t> </a:t>
            </a:r>
            <a:r>
              <a:rPr lang="sv-SE" dirty="0"/>
              <a:t>Terjadinya HM karena ketentuan </a:t>
            </a:r>
            <a:r>
              <a:rPr lang="sv-SE" dirty="0" smtClean="0"/>
              <a:t>undang undang dalam </a:t>
            </a:r>
            <a:r>
              <a:rPr lang="sv-SE" dirty="0"/>
              <a:t>hal ini adalah karena ketentuan konversi. Konversi </a:t>
            </a:r>
            <a:r>
              <a:rPr lang="sv-SE" dirty="0" smtClean="0"/>
              <a:t>adalah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lama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smtClean="0"/>
              <a:t>Barat (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/>
              <a:t>Barat)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(</a:t>
            </a:r>
            <a:r>
              <a:rPr lang="en-US" dirty="0" err="1"/>
              <a:t>Hak</a:t>
            </a:r>
            <a:r>
              <a:rPr lang="en-US" dirty="0"/>
              <a:t> Indonesia)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baru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yang </a:t>
            </a:r>
            <a:r>
              <a:rPr lang="en-US" dirty="0" err="1"/>
              <a:t>berdasarkan</a:t>
            </a:r>
            <a:r>
              <a:rPr lang="en-US" dirty="0"/>
              <a:t> UUPA.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konversi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 smtClean="0"/>
              <a:t>diakui</a:t>
            </a:r>
            <a:r>
              <a:rPr lang="en-US" dirty="0"/>
              <a:t> </a:t>
            </a:r>
            <a:r>
              <a:rPr lang="en-US" dirty="0" err="1" smtClean="0"/>
              <a:t>eksistensi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lama. Hal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 smtClean="0"/>
              <a:t>atas</a:t>
            </a:r>
            <a:r>
              <a:rPr lang="en-US" dirty="0"/>
              <a:t> </a:t>
            </a:r>
            <a:r>
              <a:rPr lang="sv-SE" dirty="0" smtClean="0"/>
              <a:t>tanah </a:t>
            </a:r>
            <a:r>
              <a:rPr lang="sv-SE" dirty="0"/>
              <a:t>tidak hapus karena pergantian sistem hukum. Yang perlu diketahui </a:t>
            </a:r>
            <a:r>
              <a:rPr lang="sv-SE" dirty="0" smtClean="0"/>
              <a:t>adalah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/>
              <a:t>konversi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asasnya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i="1" dirty="0"/>
              <a:t>(van </a:t>
            </a:r>
            <a:r>
              <a:rPr lang="en-US" i="1" dirty="0" err="1"/>
              <a:t>rechtswege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  <a:r>
              <a:rPr lang="en-US" dirty="0" err="1" smtClean="0"/>
              <a:t>Berarti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konversi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/>
              <a:t> </a:t>
            </a:r>
            <a:r>
              <a:rPr lang="en-US" dirty="0" err="1" smtClean="0"/>
              <a:t>sendirinya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kalaupun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 smtClean="0"/>
              <a:t>konvers</a:t>
            </a:r>
            <a:r>
              <a:rPr lang="en-US" dirty="0" smtClean="0"/>
              <a:t> </a:t>
            </a:r>
            <a:r>
              <a:rPr lang="sv-SE" dirty="0" smtClean="0"/>
              <a:t>itu </a:t>
            </a:r>
            <a:r>
              <a:rPr lang="sv-SE" dirty="0"/>
              <a:t>belum dilaksanakan oleh pemegang hak yang tanahnya dikonversi </a:t>
            </a:r>
            <a:r>
              <a:rPr lang="sv-SE" dirty="0" smtClean="0"/>
              <a:t>bukan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tanahnya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diakui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8903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Peralihannya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/>
              <a:t>20 </a:t>
            </a:r>
            <a:r>
              <a:rPr lang="en-US" dirty="0" err="1"/>
              <a:t>ayat</a:t>
            </a:r>
            <a:r>
              <a:rPr lang="en-US" dirty="0"/>
              <a:t> (2) UUPA </a:t>
            </a:r>
            <a:r>
              <a:rPr lang="en-US" dirty="0" err="1"/>
              <a:t>menyatakan</a:t>
            </a:r>
            <a:r>
              <a:rPr lang="en-US" dirty="0"/>
              <a:t>: </a:t>
            </a:r>
            <a:r>
              <a:rPr lang="en-US" i="1" dirty="0"/>
              <a:t>“</a:t>
            </a:r>
            <a:r>
              <a:rPr lang="en-US" i="1" dirty="0" err="1"/>
              <a:t>Hak</a:t>
            </a:r>
            <a:r>
              <a:rPr lang="en-US" i="1" dirty="0"/>
              <a:t> </a:t>
            </a:r>
            <a:r>
              <a:rPr lang="en-US" i="1" dirty="0" err="1"/>
              <a:t>Milik</a:t>
            </a:r>
            <a:r>
              <a:rPr lang="en-US" i="1" dirty="0"/>
              <a:t>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beralih</a:t>
            </a:r>
            <a:r>
              <a:rPr lang="en-US" i="1" dirty="0"/>
              <a:t> </a:t>
            </a:r>
            <a:r>
              <a:rPr lang="en-US" i="1" dirty="0" err="1" smtClean="0"/>
              <a:t>dan</a:t>
            </a:r>
            <a:r>
              <a:rPr lang="en-US" i="1" dirty="0"/>
              <a:t> </a:t>
            </a:r>
            <a:r>
              <a:rPr lang="en-US" i="1" dirty="0" err="1" smtClean="0"/>
              <a:t>dialihkan</a:t>
            </a:r>
            <a:r>
              <a:rPr lang="en-US" i="1" dirty="0" smtClean="0"/>
              <a:t> </a:t>
            </a:r>
            <a:r>
              <a:rPr lang="en-US" i="1" dirty="0" err="1"/>
              <a:t>kepada</a:t>
            </a:r>
            <a:r>
              <a:rPr lang="en-US" i="1" dirty="0"/>
              <a:t> </a:t>
            </a:r>
            <a:r>
              <a:rPr lang="en-US" i="1" dirty="0" err="1"/>
              <a:t>pihak</a:t>
            </a:r>
            <a:r>
              <a:rPr lang="en-US" i="1" dirty="0"/>
              <a:t> lain.” </a:t>
            </a:r>
            <a:r>
              <a:rPr lang="en-US" dirty="0" err="1"/>
              <a:t>Artinya</a:t>
            </a:r>
            <a:r>
              <a:rPr lang="en-US" dirty="0"/>
              <a:t>, HM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beralih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 smtClean="0"/>
              <a:t>perwarisan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dialihkan</a:t>
            </a:r>
            <a:r>
              <a:rPr lang="en-US" dirty="0"/>
              <a:t> (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perbuatan</a:t>
            </a:r>
            <a:r>
              <a:rPr lang="en-US" dirty="0"/>
              <a:t> </a:t>
            </a:r>
            <a:r>
              <a:rPr lang="en-US" dirty="0" err="1" smtClean="0"/>
              <a:t>hukum</a:t>
            </a:r>
            <a:r>
              <a:rPr lang="en-US" dirty="0"/>
              <a:t>),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jual-beli</a:t>
            </a:r>
            <a:r>
              <a:rPr lang="en-US" dirty="0"/>
              <a:t>, </a:t>
            </a:r>
            <a:r>
              <a:rPr lang="en-US" dirty="0" err="1"/>
              <a:t>hibah</a:t>
            </a:r>
            <a:r>
              <a:rPr lang="en-US" dirty="0"/>
              <a:t>, </a:t>
            </a:r>
            <a:r>
              <a:rPr lang="en-US" dirty="0" err="1"/>
              <a:t>penukaran</a:t>
            </a:r>
            <a:r>
              <a:rPr lang="en-US" dirty="0"/>
              <a:t>,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wasiat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lain-lain. HM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beralih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perkawinan</a:t>
            </a:r>
            <a:r>
              <a:rPr lang="en-US" dirty="0"/>
              <a:t> yang </a:t>
            </a:r>
            <a:r>
              <a:rPr lang="en-US" dirty="0" err="1" smtClean="0"/>
              <a:t>menyebabkan</a:t>
            </a:r>
            <a:r>
              <a:rPr lang="en-US" dirty="0"/>
              <a:t> </a:t>
            </a:r>
            <a:r>
              <a:rPr lang="en-US" dirty="0" err="1" smtClean="0"/>
              <a:t>percampuran</a:t>
            </a:r>
            <a:r>
              <a:rPr lang="en-US" dirty="0" smtClean="0"/>
              <a:t> </a:t>
            </a:r>
            <a:r>
              <a:rPr lang="en-US" dirty="0" err="1"/>
              <a:t>harta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peralihan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/>
              <a:t>,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semula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turut</a:t>
            </a:r>
            <a:r>
              <a:rPr lang="en-US" dirty="0"/>
              <a:t> </a:t>
            </a:r>
            <a:r>
              <a:rPr lang="en-US" dirty="0" err="1"/>
              <a:t>memilikinya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suami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istrinya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598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Hapusnya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Pasal</a:t>
            </a:r>
            <a:r>
              <a:rPr lang="en-US" dirty="0"/>
              <a:t> 27 UUPA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hapus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: </a:t>
            </a:r>
            <a:endParaRPr lang="en-US" dirty="0" smtClean="0"/>
          </a:p>
          <a:p>
            <a:pPr>
              <a:buAutoNum type="arabicParenBoth"/>
            </a:pP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jatuh</a:t>
            </a:r>
            <a:r>
              <a:rPr lang="en-US" dirty="0" smtClean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 smtClean="0"/>
          </a:p>
          <a:p>
            <a:pPr>
              <a:buAutoNum type="arabicParenBoth"/>
            </a:pP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/>
              <a:t>musnah</a:t>
            </a:r>
            <a:r>
              <a:rPr lang="en-US" dirty="0"/>
              <a:t>. </a:t>
            </a:r>
            <a:r>
              <a:rPr lang="en-US" dirty="0" err="1"/>
              <a:t>Tanahnya</a:t>
            </a:r>
            <a:r>
              <a:rPr lang="en-US" dirty="0"/>
              <a:t> </a:t>
            </a:r>
            <a:r>
              <a:rPr lang="en-US" dirty="0" err="1"/>
              <a:t>jatuh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smtClean="0"/>
              <a:t>Negara </a:t>
            </a:r>
            <a:r>
              <a:rPr lang="en-US" dirty="0" err="1" smtClean="0"/>
              <a:t>karena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a) </a:t>
            </a:r>
            <a:r>
              <a:rPr lang="en-US" dirty="0" err="1"/>
              <a:t>pencabutan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18 UUPA;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b) </a:t>
            </a:r>
            <a:r>
              <a:rPr lang="en-US" dirty="0" err="1"/>
              <a:t>penyerahan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/>
              <a:t> </a:t>
            </a:r>
            <a:r>
              <a:rPr lang="en-US" dirty="0" err="1" smtClean="0"/>
              <a:t>sukarela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pemiliknya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c) </a:t>
            </a:r>
            <a:r>
              <a:rPr lang="en-US" dirty="0" err="1"/>
              <a:t>diterlantarkan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(d)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 smtClean="0"/>
              <a:t>nasionalitas</a:t>
            </a:r>
            <a:r>
              <a:rPr lang="en-US" dirty="0"/>
              <a:t> </a:t>
            </a:r>
            <a:r>
              <a:rPr lang="es-ES" dirty="0" smtClean="0"/>
              <a:t>yang </a:t>
            </a:r>
            <a:r>
              <a:rPr lang="es-ES" dirty="0" err="1"/>
              <a:t>terdapat</a:t>
            </a:r>
            <a:r>
              <a:rPr lang="es-ES" dirty="0"/>
              <a:t> pada </a:t>
            </a:r>
            <a:r>
              <a:rPr lang="es-ES" dirty="0" err="1"/>
              <a:t>Pasal</a:t>
            </a:r>
            <a:r>
              <a:rPr lang="es-ES" dirty="0"/>
              <a:t> 21 </a:t>
            </a:r>
            <a:r>
              <a:rPr lang="es-ES" dirty="0" err="1"/>
              <a:t>ayat</a:t>
            </a:r>
            <a:r>
              <a:rPr lang="es-ES" dirty="0"/>
              <a:t> (3) dan 26 </a:t>
            </a:r>
            <a:r>
              <a:rPr lang="es-ES" dirty="0" err="1"/>
              <a:t>ayat</a:t>
            </a:r>
            <a:r>
              <a:rPr lang="es-ES" dirty="0"/>
              <a:t> (2) UUPA.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326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HAK GUNA USAHA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Isi </a:t>
            </a:r>
            <a:r>
              <a:rPr lang="en-US" b="1" i="1" dirty="0" err="1"/>
              <a:t>dan</a:t>
            </a:r>
            <a:r>
              <a:rPr lang="en-US" b="1" i="1" dirty="0"/>
              <a:t> </a:t>
            </a:r>
            <a:r>
              <a:rPr lang="en-US" b="1" i="1" dirty="0" err="1"/>
              <a:t>sifat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Pasal</a:t>
            </a:r>
            <a:r>
              <a:rPr lang="en-US" dirty="0"/>
              <a:t> 28 </a:t>
            </a:r>
            <a:r>
              <a:rPr lang="en-US" dirty="0" err="1"/>
              <a:t>ayat</a:t>
            </a:r>
            <a:r>
              <a:rPr lang="en-US" dirty="0"/>
              <a:t> (1) UUPA </a:t>
            </a:r>
            <a:r>
              <a:rPr lang="en-US" dirty="0" err="1"/>
              <a:t>menyatakan</a:t>
            </a:r>
            <a:r>
              <a:rPr lang="en-US" dirty="0"/>
              <a:t>: </a:t>
            </a:r>
            <a:r>
              <a:rPr lang="en-US" i="1" dirty="0"/>
              <a:t>“</a:t>
            </a:r>
            <a:r>
              <a:rPr lang="en-US" i="1" dirty="0" err="1"/>
              <a:t>Hak</a:t>
            </a:r>
            <a:r>
              <a:rPr lang="en-US" i="1" dirty="0"/>
              <a:t> </a:t>
            </a:r>
            <a:r>
              <a:rPr lang="en-US" i="1" dirty="0" err="1"/>
              <a:t>Guna</a:t>
            </a:r>
            <a:r>
              <a:rPr lang="en-US" i="1" dirty="0"/>
              <a:t> Usaha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/>
              <a:t>hak</a:t>
            </a:r>
            <a:r>
              <a:rPr lang="en-US" i="1" dirty="0"/>
              <a:t> </a:t>
            </a:r>
            <a:r>
              <a:rPr lang="en-US" i="1" dirty="0" err="1" smtClean="0"/>
              <a:t>untuk</a:t>
            </a:r>
            <a:r>
              <a:rPr lang="en-US" i="1" dirty="0"/>
              <a:t> </a:t>
            </a:r>
            <a:r>
              <a:rPr lang="en-US" i="1" dirty="0" err="1" smtClean="0"/>
              <a:t>mengusahakan</a:t>
            </a:r>
            <a:r>
              <a:rPr lang="en-US" i="1" dirty="0" smtClean="0"/>
              <a:t> </a:t>
            </a:r>
            <a:r>
              <a:rPr lang="en-US" i="1" dirty="0" err="1"/>
              <a:t>tanah</a:t>
            </a:r>
            <a:r>
              <a:rPr lang="en-US" i="1" dirty="0"/>
              <a:t> yang </a:t>
            </a:r>
            <a:r>
              <a:rPr lang="en-US" i="1" dirty="0" err="1"/>
              <a:t>dikuasai</a:t>
            </a:r>
            <a:r>
              <a:rPr lang="en-US" i="1" dirty="0"/>
              <a:t> </a:t>
            </a:r>
            <a:r>
              <a:rPr lang="en-US" i="1" dirty="0" err="1"/>
              <a:t>langsung</a:t>
            </a:r>
            <a:r>
              <a:rPr lang="en-US" i="1" dirty="0"/>
              <a:t> </a:t>
            </a:r>
            <a:r>
              <a:rPr lang="en-US" i="1" dirty="0" err="1"/>
              <a:t>oleh</a:t>
            </a:r>
            <a:r>
              <a:rPr lang="en-US" i="1" dirty="0"/>
              <a:t> Negara,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jangka</a:t>
            </a:r>
            <a:r>
              <a:rPr lang="en-US" i="1" dirty="0"/>
              <a:t> </a:t>
            </a:r>
            <a:r>
              <a:rPr lang="en-US" i="1" dirty="0" err="1" smtClean="0"/>
              <a:t>waktu</a:t>
            </a:r>
            <a:r>
              <a:rPr lang="en-US" i="1" dirty="0"/>
              <a:t> </a:t>
            </a:r>
            <a:r>
              <a:rPr lang="fi-FI" i="1" dirty="0" smtClean="0"/>
              <a:t>sebagaimana </a:t>
            </a:r>
            <a:r>
              <a:rPr lang="fi-FI" i="1" dirty="0"/>
              <a:t>tersebut dalam pasal 29, guna perusahaan pertanian, </a:t>
            </a:r>
            <a:r>
              <a:rPr lang="fi-FI" i="1" dirty="0" smtClean="0"/>
              <a:t>perikanan </a:t>
            </a:r>
            <a:r>
              <a:rPr lang="sv-SE" i="1" dirty="0" smtClean="0"/>
              <a:t>atau </a:t>
            </a:r>
            <a:r>
              <a:rPr lang="sv-SE" i="1" dirty="0"/>
              <a:t>peternakan.” </a:t>
            </a:r>
            <a:r>
              <a:rPr lang="sv-SE" dirty="0"/>
              <a:t>Ada 3 (tiga) unsur penting dari ketentuan tersebut, yakni: </a:t>
            </a:r>
            <a:endParaRPr lang="sv-SE" dirty="0" smtClean="0"/>
          </a:p>
          <a:p>
            <a:pPr>
              <a:buAutoNum type="arabicParenBoth"/>
            </a:pP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/>
              <a:t>pemberiannya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 smtClean="0"/>
              <a:t>,</a:t>
            </a:r>
          </a:p>
          <a:p>
            <a:pPr>
              <a:buAutoNum type="arabicParenBoth"/>
            </a:pP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fi-FI" dirty="0" smtClean="0"/>
              <a:t>penggunaannya </a:t>
            </a:r>
            <a:r>
              <a:rPr lang="fi-FI" dirty="0"/>
              <a:t>hanya untuk usaha pertanian, perikanan, atau peternakan</a:t>
            </a:r>
            <a:r>
              <a:rPr lang="fi-FI" dirty="0" smtClean="0"/>
              <a:t>,</a:t>
            </a:r>
          </a:p>
          <a:p>
            <a:pPr>
              <a:buAutoNum type="arabicParenBoth"/>
            </a:pP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/>
              <a:t>waktunya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55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HGU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rinci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Pasal</a:t>
            </a:r>
            <a:r>
              <a:rPr lang="en-US" dirty="0"/>
              <a:t> </a:t>
            </a:r>
            <a:r>
              <a:rPr lang="en-US" dirty="0" smtClean="0"/>
              <a:t>8-10 </a:t>
            </a:r>
            <a:r>
              <a:rPr lang="en-US" dirty="0"/>
              <a:t>PP No. 40 </a:t>
            </a:r>
            <a:r>
              <a:rPr lang="en-US" dirty="0" err="1"/>
              <a:t>Tahun</a:t>
            </a:r>
            <a:r>
              <a:rPr lang="en-US" dirty="0"/>
              <a:t> 1996,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intinya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>
              <a:buAutoNum type="arabicParenR"/>
            </a:pP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r>
              <a:rPr lang="en-US" dirty="0"/>
              <a:t> HGU paling lama 35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diperpanjang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25 </a:t>
            </a:r>
            <a:r>
              <a:rPr lang="en-US" dirty="0" err="1"/>
              <a:t>tahun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sv-SE" dirty="0" smtClean="0"/>
              <a:t>perpanjangan </a:t>
            </a:r>
            <a:r>
              <a:rPr lang="sv-SE" dirty="0"/>
              <a:t>itu pun sudah berakhir dapat diberikan pembaruan di </a:t>
            </a:r>
            <a:r>
              <a:rPr lang="sv-SE" dirty="0" smtClean="0"/>
              <a:t>atas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>
              <a:buAutoNum type="arabicParenR"/>
            </a:pPr>
            <a:r>
              <a:rPr lang="en-US" dirty="0" err="1" smtClean="0"/>
              <a:t>Perpanjangan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pembaruan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dikabulkan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perkataan</a:t>
            </a:r>
            <a:r>
              <a:rPr lang="en-US" dirty="0"/>
              <a:t> </a:t>
            </a:r>
            <a:r>
              <a:rPr lang="en-US" dirty="0" smtClean="0"/>
              <a:t>lain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dikabulkan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a) </a:t>
            </a:r>
            <a:r>
              <a:rPr lang="en-US" dirty="0" err="1"/>
              <a:t>tanahnya</a:t>
            </a:r>
            <a:r>
              <a:rPr lang="en-US" dirty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diusahakan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,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 smtClean="0"/>
              <a:t>pemberian</a:t>
            </a:r>
            <a:r>
              <a:rPr lang="en-US" dirty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dirty="0"/>
              <a:t>(b) </a:t>
            </a:r>
            <a:r>
              <a:rPr lang="en-US" dirty="0" err="1"/>
              <a:t>syarat-syarat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baik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(c)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 smtClean="0"/>
              <a:t>sebagai</a:t>
            </a:r>
            <a:r>
              <a:rPr lang="en-US" dirty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/>
              <a:t>perpanjangan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pembaruan</a:t>
            </a:r>
            <a:r>
              <a:rPr lang="en-US" dirty="0"/>
              <a:t> HGU </a:t>
            </a:r>
            <a:r>
              <a:rPr lang="en-US" dirty="0" err="1" smtClean="0"/>
              <a:t>diajukan</a:t>
            </a:r>
            <a:r>
              <a:rPr lang="en-US" dirty="0"/>
              <a:t> </a:t>
            </a:r>
            <a:r>
              <a:rPr lang="en-US" dirty="0" err="1" smtClean="0"/>
              <a:t>selambat-lambatnya</a:t>
            </a:r>
            <a:r>
              <a:rPr lang="en-US" dirty="0" smtClean="0"/>
              <a:t> </a:t>
            </a:r>
            <a:r>
              <a:rPr lang="en-US" dirty="0"/>
              <a:t>2 (</a:t>
            </a:r>
            <a:r>
              <a:rPr lang="en-US" dirty="0" err="1"/>
              <a:t>dua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berakhirnya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smtClean="0"/>
              <a:t>HGU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Pasal</a:t>
            </a:r>
            <a:r>
              <a:rPr lang="en-US" dirty="0"/>
              <a:t> 9-10).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190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(3).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penanaman</a:t>
            </a:r>
            <a:r>
              <a:rPr lang="en-US" dirty="0"/>
              <a:t> modal,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 smtClean="0"/>
              <a:t>perpanjangan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pembaruan</a:t>
            </a:r>
            <a:r>
              <a:rPr lang="en-US" dirty="0"/>
              <a:t> HGU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 smtClean="0"/>
              <a:t>uang</a:t>
            </a:r>
            <a:r>
              <a:rPr lang="en-US" dirty="0"/>
              <a:t> </a:t>
            </a:r>
            <a:r>
              <a:rPr lang="fi-FI" dirty="0" smtClean="0"/>
              <a:t>pemasukan </a:t>
            </a:r>
            <a:r>
              <a:rPr lang="fi-FI" dirty="0"/>
              <a:t>yang ditentukan untuk itu pada saat pertama kali </a:t>
            </a:r>
            <a:r>
              <a:rPr lang="fi-FI" dirty="0" smtClean="0"/>
              <a:t>mengajukan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/>
              <a:t>HGU.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pemasukan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/>
              <a:t> </a:t>
            </a:r>
            <a:r>
              <a:rPr lang="en-US" dirty="0" err="1" smtClean="0"/>
              <a:t>perpanjangan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pembaruan</a:t>
            </a:r>
            <a:r>
              <a:rPr lang="en-US" dirty="0"/>
              <a:t> HGU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 smtClean="0"/>
              <a:t>administrasi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BPN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 smtClean="0"/>
              <a:t>persetujuan</a:t>
            </a:r>
            <a:r>
              <a:rPr lang="en-US" dirty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/>
              <a:t>Keuangan</a:t>
            </a:r>
            <a:r>
              <a:rPr lang="en-US" dirty="0"/>
              <a:t>.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perpanjangan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/>
              <a:t> </a:t>
            </a:r>
            <a:r>
              <a:rPr lang="en-US" dirty="0" err="1" smtClean="0"/>
              <a:t>pembaruan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perincian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pemasukan</a:t>
            </a:r>
            <a:r>
              <a:rPr lang="en-US" dirty="0"/>
              <a:t> </a:t>
            </a:r>
            <a:r>
              <a:rPr lang="en-US" dirty="0" err="1"/>
              <a:t>dicantumkan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keputusan</a:t>
            </a:r>
            <a:r>
              <a:rPr lang="en-US" dirty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/>
              <a:t>HGU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355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/>
              <a:t>Subjek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 HGU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30 UUPA </a:t>
            </a:r>
            <a:r>
              <a:rPr lang="en-US" dirty="0" smtClean="0"/>
              <a:t>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sv-SE" i="1" dirty="0" smtClean="0"/>
              <a:t>(</a:t>
            </a:r>
            <a:r>
              <a:rPr lang="sv-SE" i="1" dirty="0"/>
              <a:t>1) Yang dapat mempunyai hak guna-usaha ialah:</a:t>
            </a:r>
          </a:p>
          <a:p>
            <a:pPr marL="0" indent="0">
              <a:buNone/>
            </a:pPr>
            <a:r>
              <a:rPr lang="en-US" i="1" dirty="0" smtClean="0"/>
              <a:t>	a</a:t>
            </a:r>
            <a:r>
              <a:rPr lang="en-US" i="1" dirty="0"/>
              <a:t>. </a:t>
            </a:r>
            <a:r>
              <a:rPr lang="en-US" i="1" dirty="0" err="1"/>
              <a:t>warganegara</a:t>
            </a:r>
            <a:r>
              <a:rPr lang="en-US" i="1" dirty="0"/>
              <a:t> Indonesia;</a:t>
            </a:r>
          </a:p>
          <a:p>
            <a:pPr marL="0" indent="0">
              <a:buNone/>
            </a:pPr>
            <a:r>
              <a:rPr lang="en-US" i="1" dirty="0" smtClean="0"/>
              <a:t>	b</a:t>
            </a:r>
            <a:r>
              <a:rPr lang="en-US" i="1" dirty="0"/>
              <a:t>. </a:t>
            </a:r>
            <a:r>
              <a:rPr lang="en-US" i="1" dirty="0" err="1"/>
              <a:t>badan</a:t>
            </a:r>
            <a:r>
              <a:rPr lang="en-US" i="1" dirty="0"/>
              <a:t> </a:t>
            </a:r>
            <a:r>
              <a:rPr lang="en-US" i="1" dirty="0" err="1"/>
              <a:t>hukum</a:t>
            </a:r>
            <a:r>
              <a:rPr lang="en-US" i="1" dirty="0"/>
              <a:t> yang </a:t>
            </a:r>
            <a:r>
              <a:rPr lang="en-US" i="1" dirty="0" err="1"/>
              <a:t>didirikan</a:t>
            </a:r>
            <a:r>
              <a:rPr lang="en-US" i="1" dirty="0"/>
              <a:t> </a:t>
            </a:r>
            <a:r>
              <a:rPr lang="en-US" i="1" dirty="0" err="1"/>
              <a:t>menurut</a:t>
            </a:r>
            <a:r>
              <a:rPr lang="en-US" i="1" dirty="0"/>
              <a:t> </a:t>
            </a:r>
            <a:r>
              <a:rPr lang="en-US" i="1" dirty="0" err="1"/>
              <a:t>hukum</a:t>
            </a:r>
            <a:r>
              <a:rPr lang="en-US" i="1" dirty="0"/>
              <a:t> Indonesia </a:t>
            </a:r>
            <a:r>
              <a:rPr lang="en-US" i="1" dirty="0" err="1" smtClean="0"/>
              <a:t>dan</a:t>
            </a:r>
            <a:r>
              <a:rPr lang="en-US" i="1" dirty="0"/>
              <a:t> </a:t>
            </a:r>
            <a:r>
              <a:rPr lang="en-US" i="1" dirty="0" err="1" smtClean="0"/>
              <a:t>berkedudukan</a:t>
            </a:r>
            <a:r>
              <a:rPr lang="en-US" i="1" dirty="0" smtClean="0"/>
              <a:t> </a:t>
            </a:r>
            <a:r>
              <a:rPr lang="en-US" i="1" dirty="0"/>
              <a:t>di Indonesia,</a:t>
            </a:r>
          </a:p>
          <a:p>
            <a:pPr marL="0" indent="0">
              <a:buNone/>
            </a:pPr>
            <a:r>
              <a:rPr lang="en-US" i="1" dirty="0"/>
              <a:t>(2) Orang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badan</a:t>
            </a:r>
            <a:r>
              <a:rPr lang="en-US" i="1" dirty="0"/>
              <a:t> </a:t>
            </a:r>
            <a:r>
              <a:rPr lang="en-US" i="1" dirty="0" err="1"/>
              <a:t>hukum</a:t>
            </a:r>
            <a:r>
              <a:rPr lang="en-US" i="1" dirty="0"/>
              <a:t> yang </a:t>
            </a:r>
            <a:r>
              <a:rPr lang="en-US" i="1" dirty="0" err="1"/>
              <a:t>mempunyai</a:t>
            </a:r>
            <a:r>
              <a:rPr lang="en-US" i="1" dirty="0"/>
              <a:t> </a:t>
            </a:r>
            <a:r>
              <a:rPr lang="en-US" i="1" dirty="0" err="1"/>
              <a:t>hak</a:t>
            </a:r>
            <a:r>
              <a:rPr lang="en-US" i="1" dirty="0"/>
              <a:t> </a:t>
            </a:r>
            <a:r>
              <a:rPr lang="en-US" i="1" dirty="0" err="1"/>
              <a:t>guna-usaha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 smtClean="0"/>
              <a:t>lagi</a:t>
            </a:r>
            <a:r>
              <a:rPr lang="en-US" i="1" dirty="0"/>
              <a:t> </a:t>
            </a:r>
            <a:r>
              <a:rPr lang="en-US" i="1" dirty="0" err="1" smtClean="0"/>
              <a:t>memenuhi</a:t>
            </a:r>
            <a:r>
              <a:rPr lang="en-US" i="1" dirty="0" smtClean="0"/>
              <a:t> </a:t>
            </a:r>
            <a:r>
              <a:rPr lang="en-US" i="1" dirty="0" err="1"/>
              <a:t>syarat-syarat</a:t>
            </a:r>
            <a:r>
              <a:rPr lang="en-US" i="1" dirty="0"/>
              <a:t> </a:t>
            </a:r>
            <a:r>
              <a:rPr lang="en-US" i="1" dirty="0" err="1"/>
              <a:t>sebagai</a:t>
            </a:r>
            <a:r>
              <a:rPr lang="en-US" i="1" dirty="0"/>
              <a:t> yang </a:t>
            </a:r>
            <a:r>
              <a:rPr lang="en-US" i="1" dirty="0" err="1"/>
              <a:t>tersebut</a:t>
            </a:r>
            <a:r>
              <a:rPr lang="en-US" i="1" dirty="0"/>
              <a:t>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ayat</a:t>
            </a:r>
            <a:r>
              <a:rPr lang="en-US" i="1" dirty="0"/>
              <a:t> 1 </a:t>
            </a:r>
            <a:r>
              <a:rPr lang="en-US" i="1" dirty="0" err="1"/>
              <a:t>pasal</a:t>
            </a:r>
            <a:r>
              <a:rPr lang="en-US" i="1" dirty="0"/>
              <a:t> </a:t>
            </a:r>
            <a:r>
              <a:rPr lang="en-US" i="1" dirty="0" err="1" smtClean="0"/>
              <a:t>ini</a:t>
            </a:r>
            <a:r>
              <a:rPr lang="en-US" i="1" dirty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/>
              <a:t>jangka</a:t>
            </a:r>
            <a:r>
              <a:rPr lang="en-US" i="1" dirty="0"/>
              <a:t> </a:t>
            </a:r>
            <a:r>
              <a:rPr lang="en-US" i="1" dirty="0" err="1"/>
              <a:t>waktu</a:t>
            </a:r>
            <a:r>
              <a:rPr lang="en-US" i="1" dirty="0"/>
              <a:t> </a:t>
            </a:r>
            <a:r>
              <a:rPr lang="en-US" i="1" dirty="0" err="1"/>
              <a:t>satu</a:t>
            </a:r>
            <a:r>
              <a:rPr lang="en-US" i="1" dirty="0"/>
              <a:t> </a:t>
            </a:r>
            <a:r>
              <a:rPr lang="en-US" i="1" dirty="0" err="1"/>
              <a:t>tahun</a:t>
            </a:r>
            <a:r>
              <a:rPr lang="en-US" i="1" dirty="0"/>
              <a:t> </a:t>
            </a:r>
            <a:r>
              <a:rPr lang="en-US" i="1" dirty="0" err="1"/>
              <a:t>wajib</a:t>
            </a:r>
            <a:r>
              <a:rPr lang="en-US" i="1" dirty="0"/>
              <a:t> </a:t>
            </a:r>
            <a:r>
              <a:rPr lang="en-US" i="1" dirty="0" err="1"/>
              <a:t>melepaskan</a:t>
            </a:r>
            <a:r>
              <a:rPr lang="en-US" i="1" dirty="0"/>
              <a:t>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mengalihkan</a:t>
            </a:r>
            <a:r>
              <a:rPr lang="en-US" i="1" dirty="0"/>
              <a:t> </a:t>
            </a:r>
            <a:r>
              <a:rPr lang="en-US" i="1" dirty="0" err="1" smtClean="0"/>
              <a:t>hak</a:t>
            </a:r>
            <a:r>
              <a:rPr lang="en-US" i="1" dirty="0"/>
              <a:t> </a:t>
            </a:r>
            <a:r>
              <a:rPr lang="en-US" i="1" dirty="0" err="1" smtClean="0"/>
              <a:t>itu</a:t>
            </a:r>
            <a:r>
              <a:rPr lang="en-US" i="1" dirty="0" smtClean="0"/>
              <a:t> </a:t>
            </a:r>
            <a:r>
              <a:rPr lang="en-US" i="1" dirty="0" err="1"/>
              <a:t>kepada</a:t>
            </a:r>
            <a:r>
              <a:rPr lang="en-US" i="1" dirty="0"/>
              <a:t> </a:t>
            </a:r>
            <a:r>
              <a:rPr lang="en-US" i="1" dirty="0" err="1"/>
              <a:t>pihak</a:t>
            </a:r>
            <a:r>
              <a:rPr lang="en-US" i="1" dirty="0"/>
              <a:t> lain yang </a:t>
            </a:r>
            <a:r>
              <a:rPr lang="en-US" i="1" dirty="0" err="1"/>
              <a:t>memenuhi</a:t>
            </a:r>
            <a:r>
              <a:rPr lang="en-US" i="1" dirty="0"/>
              <a:t> </a:t>
            </a:r>
            <a:r>
              <a:rPr lang="en-US" i="1" dirty="0" err="1"/>
              <a:t>syarat</a:t>
            </a:r>
            <a:r>
              <a:rPr lang="en-US" i="1" dirty="0"/>
              <a:t>. </a:t>
            </a:r>
            <a:r>
              <a:rPr lang="en-US" i="1" dirty="0" err="1"/>
              <a:t>Ketentuan</a:t>
            </a:r>
            <a:r>
              <a:rPr lang="en-US" i="1" dirty="0"/>
              <a:t> </a:t>
            </a:r>
            <a:r>
              <a:rPr lang="en-US" i="1" dirty="0" err="1"/>
              <a:t>ini</a:t>
            </a:r>
            <a:r>
              <a:rPr lang="en-US" i="1" dirty="0"/>
              <a:t> </a:t>
            </a:r>
            <a:r>
              <a:rPr lang="en-US" i="1" dirty="0" err="1"/>
              <a:t>berlaku</a:t>
            </a:r>
            <a:r>
              <a:rPr lang="en-US" i="1" dirty="0"/>
              <a:t> </a:t>
            </a:r>
            <a:r>
              <a:rPr lang="en-US" i="1" dirty="0" err="1" smtClean="0"/>
              <a:t>juga</a:t>
            </a:r>
            <a:r>
              <a:rPr lang="en-US" i="1" dirty="0"/>
              <a:t> </a:t>
            </a:r>
            <a:r>
              <a:rPr lang="en-US" i="1" dirty="0" err="1" smtClean="0"/>
              <a:t>terhadap</a:t>
            </a:r>
            <a:r>
              <a:rPr lang="en-US" i="1" dirty="0" smtClean="0"/>
              <a:t> </a:t>
            </a:r>
            <a:r>
              <a:rPr lang="en-US" i="1" dirty="0" err="1"/>
              <a:t>pihak</a:t>
            </a:r>
            <a:r>
              <a:rPr lang="en-US" i="1" dirty="0"/>
              <a:t> yang </a:t>
            </a:r>
            <a:r>
              <a:rPr lang="en-US" i="1" dirty="0" err="1"/>
              <a:t>memperoleh</a:t>
            </a:r>
            <a:r>
              <a:rPr lang="en-US" i="1" dirty="0"/>
              <a:t> </a:t>
            </a:r>
            <a:r>
              <a:rPr lang="en-US" i="1" dirty="0" err="1"/>
              <a:t>hak</a:t>
            </a:r>
            <a:r>
              <a:rPr lang="en-US" i="1" dirty="0"/>
              <a:t> </a:t>
            </a:r>
            <a:r>
              <a:rPr lang="en-US" i="1" dirty="0" err="1"/>
              <a:t>guna-usaha</a:t>
            </a:r>
            <a:r>
              <a:rPr lang="en-US" i="1" dirty="0"/>
              <a:t>, </a:t>
            </a:r>
            <a:r>
              <a:rPr lang="en-US" i="1" dirty="0" err="1"/>
              <a:t>jika</a:t>
            </a:r>
            <a:r>
              <a:rPr lang="en-US" i="1" dirty="0"/>
              <a:t> </a:t>
            </a:r>
            <a:r>
              <a:rPr lang="en-US" i="1" dirty="0" err="1"/>
              <a:t>ia</a:t>
            </a:r>
            <a:r>
              <a:rPr lang="en-US" i="1" dirty="0"/>
              <a:t>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 smtClean="0"/>
              <a:t>memenuhi</a:t>
            </a:r>
            <a:r>
              <a:rPr lang="en-US" i="1" dirty="0"/>
              <a:t> </a:t>
            </a:r>
            <a:r>
              <a:rPr lang="en-US" i="1" dirty="0" err="1" smtClean="0"/>
              <a:t>syarat</a:t>
            </a:r>
            <a:r>
              <a:rPr lang="en-US" i="1" dirty="0" smtClean="0"/>
              <a:t> </a:t>
            </a:r>
            <a:r>
              <a:rPr lang="en-US" i="1" dirty="0" err="1"/>
              <a:t>tersebut</a:t>
            </a:r>
            <a:r>
              <a:rPr lang="en-US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95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Objek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uraian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sesungguhnya</a:t>
            </a:r>
            <a:r>
              <a:rPr lang="en-US" dirty="0"/>
              <a:t>,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HGU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28 UUPA </a:t>
            </a:r>
            <a:r>
              <a:rPr lang="en-US" dirty="0" err="1"/>
              <a:t>jo</a:t>
            </a:r>
            <a:r>
              <a:rPr lang="en-US" dirty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s-ES" dirty="0" smtClean="0"/>
              <a:t>4 </a:t>
            </a:r>
            <a:r>
              <a:rPr lang="es-ES" dirty="0" err="1"/>
              <a:t>ayat</a:t>
            </a:r>
            <a:r>
              <a:rPr lang="es-ES" dirty="0"/>
              <a:t> (1) PP 40 </a:t>
            </a:r>
            <a:r>
              <a:rPr lang="es-ES" dirty="0" err="1"/>
              <a:t>Tahun</a:t>
            </a:r>
            <a:r>
              <a:rPr lang="es-ES" dirty="0"/>
              <a:t> 1996), </a:t>
            </a:r>
            <a:r>
              <a:rPr lang="es-ES" dirty="0" err="1"/>
              <a:t>dengan</a:t>
            </a:r>
            <a:r>
              <a:rPr lang="es-ES" dirty="0"/>
              <a:t> catatan:</a:t>
            </a:r>
          </a:p>
          <a:p>
            <a:pPr>
              <a:buFont typeface="+mj-lt"/>
              <a:buAutoNum type="alphaLcParenR"/>
            </a:pPr>
            <a:r>
              <a:rPr lang="sv-SE" dirty="0" smtClean="0"/>
              <a:t>apabila </a:t>
            </a:r>
            <a:r>
              <a:rPr lang="sv-SE" dirty="0"/>
              <a:t>tanah yang akan dijadikan objek HGU merupakan kawasan </a:t>
            </a:r>
            <a:r>
              <a:rPr lang="sv-SE" dirty="0" smtClean="0"/>
              <a:t>hutan </a:t>
            </a:r>
            <a:r>
              <a:rPr lang="en-US" dirty="0" smtClean="0"/>
              <a:t>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dikonversi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dimintakan</a:t>
            </a:r>
            <a:r>
              <a:rPr lang="en-US" dirty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fi-FI" dirty="0" smtClean="0"/>
              <a:t>pelepasan </a:t>
            </a:r>
            <a:r>
              <a:rPr lang="fi-FI" dirty="0"/>
              <a:t>kawasan hutan dari Menteri Kehutanan;</a:t>
            </a:r>
          </a:p>
          <a:p>
            <a:pPr>
              <a:buFont typeface="+mj-lt"/>
              <a:buAutoNum type="alphaLcParenR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HGU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dilepaskan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;</a:t>
            </a:r>
          </a:p>
          <a:p>
            <a:pPr>
              <a:buFont typeface="+mj-lt"/>
              <a:buAutoNum type="alphaLcParenR"/>
            </a:pP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dimohon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/>
              <a:t>orang lain yang </a:t>
            </a:r>
            <a:r>
              <a:rPr lang="en-US" dirty="0" err="1"/>
              <a:t>keberadaannya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alas </a:t>
            </a:r>
            <a:r>
              <a:rPr lang="en-US" dirty="0" err="1"/>
              <a:t>hak</a:t>
            </a:r>
            <a:r>
              <a:rPr lang="en-US" dirty="0"/>
              <a:t> yang </a:t>
            </a:r>
            <a:r>
              <a:rPr lang="en-US" dirty="0" err="1"/>
              <a:t>sah</a:t>
            </a:r>
            <a:r>
              <a:rPr lang="en-US" dirty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/>
              <a:t>tanaman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rugi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513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Peralihannya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s-ES" dirty="0" err="1"/>
              <a:t>Pasal</a:t>
            </a:r>
            <a:r>
              <a:rPr lang="es-ES" dirty="0"/>
              <a:t> 28 </a:t>
            </a:r>
            <a:r>
              <a:rPr lang="es-ES" dirty="0" err="1"/>
              <a:t>ayat</a:t>
            </a:r>
            <a:r>
              <a:rPr lang="es-ES" dirty="0"/>
              <a:t> (3) UUPA </a:t>
            </a:r>
            <a:r>
              <a:rPr lang="es-ES" dirty="0" err="1"/>
              <a:t>jo</a:t>
            </a:r>
            <a:r>
              <a:rPr lang="es-ES" dirty="0"/>
              <a:t>. </a:t>
            </a:r>
            <a:r>
              <a:rPr lang="es-ES" dirty="0" err="1"/>
              <a:t>Pasal</a:t>
            </a:r>
            <a:r>
              <a:rPr lang="es-ES" dirty="0"/>
              <a:t> 16 </a:t>
            </a:r>
            <a:r>
              <a:rPr lang="es-ES" dirty="0" err="1"/>
              <a:t>ayat</a:t>
            </a:r>
            <a:r>
              <a:rPr lang="es-ES" dirty="0"/>
              <a:t> (1) PP No. 40 </a:t>
            </a:r>
            <a:r>
              <a:rPr lang="es-ES" dirty="0" err="1"/>
              <a:t>Tahun</a:t>
            </a:r>
            <a:r>
              <a:rPr lang="es-ES" dirty="0"/>
              <a:t> </a:t>
            </a:r>
            <a:r>
              <a:rPr lang="es-ES" dirty="0" smtClean="0"/>
              <a:t>1996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HGU </a:t>
            </a:r>
            <a:r>
              <a:rPr lang="en-US" dirty="0" err="1"/>
              <a:t>dapat</a:t>
            </a:r>
            <a:r>
              <a:rPr lang="en-US" dirty="0"/>
              <a:t> ‘</a:t>
            </a:r>
            <a:r>
              <a:rPr lang="en-US" dirty="0" err="1"/>
              <a:t>beralih</a:t>
            </a:r>
            <a:r>
              <a:rPr lang="en-US" dirty="0"/>
              <a:t>’ </a:t>
            </a:r>
            <a:r>
              <a:rPr lang="en-US" dirty="0" err="1"/>
              <a:t>dan</a:t>
            </a:r>
            <a:r>
              <a:rPr lang="en-US" dirty="0"/>
              <a:t> ‘</a:t>
            </a:r>
            <a:r>
              <a:rPr lang="en-US" dirty="0" err="1"/>
              <a:t>dialihkan</a:t>
            </a:r>
            <a:r>
              <a:rPr lang="en-US" dirty="0"/>
              <a:t>’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lain. </a:t>
            </a:r>
            <a:r>
              <a:rPr lang="en-US" dirty="0" err="1" smtClean="0"/>
              <a:t>Dapat</a:t>
            </a:r>
            <a:r>
              <a:rPr lang="en-US" dirty="0"/>
              <a:t> </a:t>
            </a:r>
            <a:r>
              <a:rPr lang="en-US" dirty="0" smtClean="0"/>
              <a:t>‘</a:t>
            </a:r>
            <a:r>
              <a:rPr lang="en-US" dirty="0" err="1" smtClean="0"/>
              <a:t>beralih</a:t>
            </a:r>
            <a:r>
              <a:rPr lang="en-US" dirty="0"/>
              <a:t>’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haknya</a:t>
            </a:r>
            <a:r>
              <a:rPr lang="en-US" dirty="0"/>
              <a:t> </a:t>
            </a:r>
            <a:r>
              <a:rPr lang="en-US" dirty="0" err="1"/>
              <a:t>meninggal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/>
              <a:t> </a:t>
            </a:r>
            <a:r>
              <a:rPr lang="en-US" dirty="0" err="1" smtClean="0"/>
              <a:t>jatuh</a:t>
            </a:r>
            <a:r>
              <a:rPr lang="en-US" dirty="0" smtClean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warisnya</a:t>
            </a:r>
            <a:r>
              <a:rPr lang="en-US" dirty="0"/>
              <a:t>. HGU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dialihkan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lain. </a:t>
            </a:r>
            <a:r>
              <a:rPr lang="en-US" dirty="0" smtClean="0"/>
              <a:t>Negara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pemindahan</a:t>
            </a:r>
            <a:r>
              <a:rPr lang="en-US" dirty="0"/>
              <a:t> </a:t>
            </a:r>
            <a:r>
              <a:rPr lang="en-US" dirty="0" err="1"/>
              <a:t>haknya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 smtClean="0"/>
              <a:t>untuk</a:t>
            </a:r>
            <a:r>
              <a:rPr lang="en-US" dirty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/>
              <a:t>agar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perusahaannya</a:t>
            </a:r>
            <a:r>
              <a:rPr lang="en-US" dirty="0"/>
              <a:t> </a:t>
            </a:r>
            <a:r>
              <a:rPr lang="en-US" dirty="0" err="1"/>
              <a:t>jatuh</a:t>
            </a:r>
            <a:r>
              <a:rPr lang="en-US" dirty="0"/>
              <a:t> di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 smtClean="0"/>
              <a:t>tidak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mengusahakannya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4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Hapusnya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dirty="0" err="1"/>
              <a:t>Pasal</a:t>
            </a:r>
            <a:r>
              <a:rPr lang="en-US" dirty="0"/>
              <a:t> 34 UUPA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HGU </a:t>
            </a:r>
            <a:r>
              <a:rPr lang="en-US" dirty="0" err="1"/>
              <a:t>hapus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: </a:t>
            </a:r>
            <a:endParaRPr lang="en-US" dirty="0" smtClean="0"/>
          </a:p>
          <a:p>
            <a:pPr>
              <a:buAutoNum type="alphaLcParenBoth"/>
            </a:pP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waktunya</a:t>
            </a:r>
            <a:r>
              <a:rPr lang="en-US" dirty="0" smtClean="0"/>
              <a:t> </a:t>
            </a:r>
            <a:r>
              <a:rPr lang="en-US" dirty="0" err="1"/>
              <a:t>berakhir</a:t>
            </a:r>
            <a:r>
              <a:rPr lang="en-US" dirty="0" smtClean="0"/>
              <a:t>;</a:t>
            </a:r>
          </a:p>
          <a:p>
            <a:pPr>
              <a:buAutoNum type="alphaLcParenBoth"/>
            </a:pPr>
            <a:r>
              <a:rPr lang="en-US" dirty="0" err="1" smtClean="0"/>
              <a:t>dihentikan</a:t>
            </a:r>
            <a:r>
              <a:rPr lang="en-US" dirty="0" smtClean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waktunya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 </a:t>
            </a:r>
            <a:r>
              <a:rPr lang="en-US" dirty="0" err="1" smtClean="0"/>
              <a:t>karena</a:t>
            </a:r>
            <a:r>
              <a:rPr lang="en-US" dirty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; </a:t>
            </a:r>
            <a:endParaRPr lang="en-US" dirty="0" smtClean="0"/>
          </a:p>
          <a:p>
            <a:pPr>
              <a:buAutoNum type="alphaLcParenBoth"/>
            </a:pPr>
            <a:r>
              <a:rPr lang="en-US" dirty="0" err="1" smtClean="0"/>
              <a:t>dilepaskan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haknya</a:t>
            </a:r>
            <a:r>
              <a:rPr lang="en-US" dirty="0"/>
              <a:t> </a:t>
            </a:r>
            <a:r>
              <a:rPr lang="en-US" dirty="0" err="1" smtClean="0"/>
              <a:t>sebelum</a:t>
            </a:r>
            <a:r>
              <a:rPr lang="en-US" dirty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/>
              <a:t>waktunya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; </a:t>
            </a:r>
            <a:endParaRPr lang="en-US" dirty="0" smtClean="0"/>
          </a:p>
          <a:p>
            <a:pPr>
              <a:buAutoNum type="alphaLcParenBoth"/>
            </a:pPr>
            <a:r>
              <a:rPr lang="en-US" dirty="0" err="1" smtClean="0"/>
              <a:t>dicabut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; </a:t>
            </a:r>
            <a:endParaRPr lang="en-US" dirty="0" smtClean="0"/>
          </a:p>
          <a:p>
            <a:pPr>
              <a:buAutoNum type="alphaLcParenBoth"/>
            </a:pPr>
            <a:r>
              <a:rPr lang="en-US" dirty="0" err="1" smtClean="0"/>
              <a:t>diterlantarkan</a:t>
            </a:r>
            <a:r>
              <a:rPr lang="en-US" dirty="0"/>
              <a:t>; </a:t>
            </a:r>
            <a:endParaRPr lang="en-US" dirty="0" smtClean="0"/>
          </a:p>
          <a:p>
            <a:pPr>
              <a:buAutoNum type="alphaLcParenBoth"/>
            </a:pP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/>
              <a:t>musnah</a:t>
            </a:r>
            <a:r>
              <a:rPr lang="en-US" dirty="0" smtClean="0"/>
              <a:t>;</a:t>
            </a:r>
          </a:p>
          <a:p>
            <a:pPr>
              <a:buAutoNum type="alphaLcParenBoth"/>
            </a:pP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30 </a:t>
            </a:r>
            <a:r>
              <a:rPr lang="en-US" dirty="0" err="1"/>
              <a:t>ayat</a:t>
            </a:r>
            <a:r>
              <a:rPr lang="en-US" dirty="0"/>
              <a:t> (2), </a:t>
            </a:r>
            <a:r>
              <a:rPr lang="en-US" dirty="0" err="1" smtClean="0"/>
              <a:t>yakni</a:t>
            </a:r>
            <a:r>
              <a:rPr lang="en-US" dirty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/>
              <a:t>HGU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HGU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2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HAK MILIK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Isi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/>
              <a:t>20 </a:t>
            </a:r>
            <a:r>
              <a:rPr lang="en-US" dirty="0" err="1"/>
              <a:t>ayat</a:t>
            </a:r>
            <a:r>
              <a:rPr lang="en-US" dirty="0"/>
              <a:t> (1) UUPA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(HM)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hak</a:t>
            </a:r>
            <a:r>
              <a:rPr lang="en-US" dirty="0"/>
              <a:t> </a:t>
            </a:r>
            <a:r>
              <a:rPr lang="en-US" dirty="0" err="1" smtClean="0"/>
              <a:t>turun-temurun</a:t>
            </a:r>
            <a:r>
              <a:rPr lang="en-US" dirty="0"/>
              <a:t>, </a:t>
            </a:r>
            <a:r>
              <a:rPr lang="en-US" dirty="0" err="1"/>
              <a:t>terkuat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terpenuh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dipunyai</a:t>
            </a:r>
            <a:r>
              <a:rPr lang="en-US" dirty="0"/>
              <a:t> orang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6 UUPA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pPr marL="0" indent="0">
              <a:buNone/>
            </a:pPr>
            <a:r>
              <a:rPr lang="fi-FI" dirty="0"/>
              <a:t>Isi dan sifat HM disebutkan ‘turun-temurun, </a:t>
            </a:r>
            <a:r>
              <a:rPr lang="fi-FI" dirty="0" smtClean="0"/>
              <a:t>terkuat,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terpenuh</a:t>
            </a:r>
            <a:r>
              <a:rPr lang="en-US" dirty="0"/>
              <a:t>’. </a:t>
            </a:r>
            <a:endParaRPr lang="en-US" dirty="0" smtClean="0"/>
          </a:p>
          <a:p>
            <a:pPr marL="0" indent="0">
              <a:buNone/>
            </a:pPr>
            <a:r>
              <a:rPr lang="en-US" sz="2000" b="1" dirty="0" err="1" smtClean="0"/>
              <a:t>Sudargo</a:t>
            </a:r>
            <a:r>
              <a:rPr lang="en-US" sz="2000" b="1" dirty="0" smtClean="0"/>
              <a:t> </a:t>
            </a:r>
            <a:r>
              <a:rPr lang="en-US" sz="2000" b="1" dirty="0"/>
              <a:t>Gautama </a:t>
            </a:r>
            <a:r>
              <a:rPr lang="en-US" dirty="0" err="1"/>
              <a:t>memaknai</a:t>
            </a:r>
            <a:r>
              <a:rPr lang="en-US" dirty="0"/>
              <a:t> ‘</a:t>
            </a:r>
            <a:r>
              <a:rPr lang="en-US" dirty="0" err="1"/>
              <a:t>turun-temurun</a:t>
            </a:r>
            <a:r>
              <a:rPr lang="en-US" dirty="0"/>
              <a:t>’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smtClean="0"/>
              <a:t>yang ‘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diwarisi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diwariskan</a:t>
            </a:r>
            <a:endParaRPr lang="en-US" dirty="0" smtClean="0"/>
          </a:p>
          <a:p>
            <a:pPr marL="0" indent="0">
              <a:buNone/>
            </a:pPr>
            <a:r>
              <a:rPr lang="en-US" sz="2000" b="1" dirty="0" err="1"/>
              <a:t>Boedi</a:t>
            </a:r>
            <a:r>
              <a:rPr lang="en-US" sz="2000" b="1" dirty="0"/>
              <a:t> </a:t>
            </a:r>
            <a:r>
              <a:rPr lang="en-US" sz="2000" b="1" dirty="0" err="1"/>
              <a:t>Harsono</a:t>
            </a:r>
            <a:r>
              <a:rPr lang="en-US" sz="2000" b="1" dirty="0"/>
              <a:t> </a:t>
            </a:r>
            <a:r>
              <a:rPr lang="en-US" dirty="0" err="1"/>
              <a:t>menegaskan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HM </a:t>
            </a:r>
            <a:r>
              <a:rPr lang="en-US" dirty="0" err="1" smtClean="0"/>
              <a:t>tidak</a:t>
            </a:r>
            <a:r>
              <a:rPr lang="en-US" dirty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orang yang </a:t>
            </a:r>
            <a:r>
              <a:rPr lang="en-US" dirty="0" err="1"/>
              <a:t>mempunyainya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 smtClean="0"/>
              <a:t>itu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/>
              <a:t>pula </a:t>
            </a:r>
            <a:r>
              <a:rPr lang="en-US" dirty="0" err="1"/>
              <a:t>diwariskan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diwarisi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991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 smtClean="0">
                <a:latin typeface="CentSchbkCyrill BT" panose="02040603050705020303" pitchFamily="18" charset="-52"/>
              </a:rPr>
              <a:t>TERIMA KASIH </a:t>
            </a:r>
            <a:endParaRPr lang="en-US" sz="6600" b="1" dirty="0">
              <a:latin typeface="CentSchbkCyrill BT" panose="02040603050705020303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006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Makna</a:t>
            </a:r>
            <a:r>
              <a:rPr lang="en-US" dirty="0"/>
              <a:t> ‘</a:t>
            </a:r>
            <a:r>
              <a:rPr lang="en-US" dirty="0" err="1"/>
              <a:t>terkuat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terpenuh</a:t>
            </a:r>
            <a:r>
              <a:rPr lang="en-US" dirty="0"/>
              <a:t>’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smtClean="0"/>
              <a:t>20 UUPA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membedakannya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Usaha (HGU),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 smtClean="0"/>
              <a:t>Guna</a:t>
            </a:r>
            <a:r>
              <a:rPr lang="en-US" dirty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/>
              <a:t>(HGB),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(HP) </a:t>
            </a:r>
            <a:r>
              <a:rPr lang="en-US" dirty="0" err="1"/>
              <a:t>dan</a:t>
            </a:r>
            <a:r>
              <a:rPr lang="en-US" dirty="0"/>
              <a:t> lain-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menunjukkan</a:t>
            </a:r>
            <a:r>
              <a:rPr lang="en-US" dirty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dipunyai</a:t>
            </a:r>
            <a:r>
              <a:rPr lang="en-US" dirty="0"/>
              <a:t> orang, HM-</a:t>
            </a:r>
            <a:r>
              <a:rPr lang="en-US" dirty="0" err="1"/>
              <a:t>lah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/>
              <a:t>‘</a:t>
            </a:r>
            <a:r>
              <a:rPr lang="en-US" dirty="0" err="1"/>
              <a:t>ter</a:t>
            </a:r>
            <a:r>
              <a:rPr lang="en-US" dirty="0"/>
              <a:t>’ (</a:t>
            </a:r>
            <a:r>
              <a:rPr lang="en-US" dirty="0" err="1"/>
              <a:t>artinya</a:t>
            </a:r>
            <a:r>
              <a:rPr lang="en-US" dirty="0"/>
              <a:t>: paling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terpenuh</a:t>
            </a:r>
            <a:r>
              <a:rPr lang="en-US" dirty="0" smtClean="0"/>
              <a:t>).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HM, </a:t>
            </a:r>
            <a:r>
              <a:rPr lang="sv-SE" dirty="0" smtClean="0"/>
              <a:t>maka </a:t>
            </a:r>
            <a:r>
              <a:rPr lang="sv-SE" dirty="0"/>
              <a:t>jangka waktu HM tidak terbatas atau tidak mempunyai jangka </a:t>
            </a:r>
            <a:r>
              <a:rPr lang="sv-SE" dirty="0" smtClean="0"/>
              <a:t>waktu.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/>
              <a:t>dikatakan</a:t>
            </a:r>
            <a:r>
              <a:rPr lang="en-US" dirty="0"/>
              <a:t> pula,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smtClean="0"/>
              <a:t>HM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 yang ‘</a:t>
            </a:r>
            <a:r>
              <a:rPr lang="en-US" dirty="0" err="1"/>
              <a:t>mutlak</a:t>
            </a:r>
            <a:r>
              <a:rPr lang="en-US" dirty="0"/>
              <a:t>’,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diganggu-gugat</a:t>
            </a:r>
            <a:r>
              <a:rPr lang="en-US" dirty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i="1" dirty="0" err="1"/>
              <a:t>eigendom</a:t>
            </a:r>
            <a:r>
              <a:rPr lang="en-US" i="1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pengertiannya</a:t>
            </a:r>
            <a:r>
              <a:rPr lang="en-US" dirty="0"/>
              <a:t> yang </a:t>
            </a:r>
            <a:r>
              <a:rPr lang="en-US" dirty="0" err="1"/>
              <a:t>asli</a:t>
            </a:r>
            <a:r>
              <a:rPr lang="en-US" dirty="0"/>
              <a:t>. </a:t>
            </a:r>
            <a:r>
              <a:rPr lang="en-US" dirty="0" err="1"/>
              <a:t>Sifat</a:t>
            </a:r>
            <a:r>
              <a:rPr lang="en-US" dirty="0"/>
              <a:t> yang </a:t>
            </a:r>
            <a:r>
              <a:rPr lang="en-US" dirty="0" err="1" smtClean="0"/>
              <a:t>demikian</a:t>
            </a:r>
            <a:r>
              <a:rPr lang="en-US" dirty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tiap-tiap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6278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Luasnya</a:t>
            </a:r>
            <a:r>
              <a:rPr lang="en-US" dirty="0" smtClean="0"/>
              <a:t> </a:t>
            </a:r>
            <a:r>
              <a:rPr lang="en-US" dirty="0"/>
              <a:t>HM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individual </a:t>
            </a:r>
            <a:r>
              <a:rPr lang="en-US" dirty="0" err="1"/>
              <a:t>oleh</a:t>
            </a:r>
            <a:r>
              <a:rPr lang="en-US" dirty="0"/>
              <a:t> WNI </a:t>
            </a:r>
            <a:r>
              <a:rPr lang="en-US" dirty="0" err="1" smtClean="0"/>
              <a:t>tentu</a:t>
            </a:r>
            <a:r>
              <a:rPr lang="en-US" dirty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.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 smtClean="0"/>
              <a:t>pemilikan</a:t>
            </a:r>
            <a:r>
              <a:rPr lang="en-US" dirty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/>
              <a:t>pertanian</a:t>
            </a:r>
            <a:r>
              <a:rPr lang="en-US" dirty="0"/>
              <a:t> </a:t>
            </a:r>
            <a:r>
              <a:rPr lang="en-US" dirty="0" err="1"/>
              <a:t>pembatasan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UU No. 56 </a:t>
            </a:r>
            <a:r>
              <a:rPr lang="en-US" dirty="0" err="1"/>
              <a:t>Prp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smtClean="0"/>
              <a:t>1960,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pemilikan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perkotaan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HM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/>
              <a:t>pengaturan</a:t>
            </a:r>
            <a:r>
              <a:rPr lang="en-US" dirty="0"/>
              <a:t> yang </a:t>
            </a:r>
            <a:r>
              <a:rPr lang="en-US" dirty="0" err="1"/>
              <a:t>tegas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memadai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407757"/>
              </p:ext>
            </p:extLst>
          </p:nvPr>
        </p:nvGraphicFramePr>
        <p:xfrm>
          <a:off x="1021975" y="4045252"/>
          <a:ext cx="9265024" cy="2338348"/>
        </p:xfrm>
        <a:graphic>
          <a:graphicData uri="http://schemas.openxmlformats.org/drawingml/2006/table">
            <a:tbl>
              <a:tblPr/>
              <a:tblGrid>
                <a:gridCol w="2316256"/>
                <a:gridCol w="2316256"/>
                <a:gridCol w="2316256"/>
                <a:gridCol w="2316256"/>
              </a:tblGrid>
              <a:tr h="4993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</a:rPr>
                        <a:t>Di </a:t>
                      </a:r>
                      <a:r>
                        <a:rPr lang="en-US" sz="1800" dirty="0" err="1">
                          <a:latin typeface="arial" panose="020B0604020202020204" pitchFamily="34" charset="0"/>
                        </a:rPr>
                        <a:t>daerah-daerah</a:t>
                      </a:r>
                      <a:r>
                        <a:rPr lang="en-US" sz="1800" dirty="0">
                          <a:latin typeface="arial" panose="020B0604020202020204" pitchFamily="34" charset="0"/>
                        </a:rPr>
                        <a:t> yang:</a:t>
                      </a:r>
                      <a:endParaRPr lang="en-US" sz="1800" dirty="0"/>
                    </a:p>
                  </a:txBody>
                  <a:tcPr marL="89636" marR="89636" marT="44818" marB="448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arial" panose="020B0604020202020204" pitchFamily="34" charset="0"/>
                        </a:rPr>
                        <a:t>Sawah</a:t>
                      </a:r>
                      <a:br>
                        <a:rPr lang="en-US" sz="1800">
                          <a:latin typeface="arial" panose="020B0604020202020204" pitchFamily="34" charset="0"/>
                        </a:rPr>
                      </a:br>
                      <a:r>
                        <a:rPr lang="en-US" sz="1800">
                          <a:latin typeface="arial" panose="020B0604020202020204" pitchFamily="34" charset="0"/>
                        </a:rPr>
                        <a:t>(hektar)</a:t>
                      </a:r>
                      <a:endParaRPr lang="en-US" sz="1800"/>
                    </a:p>
                  </a:txBody>
                  <a:tcPr marL="89636" marR="89636" marT="44818" marB="448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arial" panose="020B0604020202020204" pitchFamily="34" charset="0"/>
                        </a:rPr>
                        <a:t>atau</a:t>
                      </a:r>
                      <a:endParaRPr lang="en-US" sz="1800"/>
                    </a:p>
                  </a:txBody>
                  <a:tcPr marL="89636" marR="89636" marT="44818" marB="448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arial" panose="020B0604020202020204" pitchFamily="34" charset="0"/>
                        </a:rPr>
                        <a:t>Tanah Kering</a:t>
                      </a:r>
                      <a:br>
                        <a:rPr lang="en-US" sz="1800">
                          <a:latin typeface="arial" panose="020B0604020202020204" pitchFamily="34" charset="0"/>
                        </a:rPr>
                      </a:br>
                      <a:r>
                        <a:rPr lang="en-US" sz="1800">
                          <a:latin typeface="arial" panose="020B0604020202020204" pitchFamily="34" charset="0"/>
                        </a:rPr>
                        <a:t>(hektar)</a:t>
                      </a:r>
                      <a:endParaRPr lang="en-US" sz="1800"/>
                    </a:p>
                  </a:txBody>
                  <a:tcPr marL="89636" marR="89636" marT="44818" marB="448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0072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arial" panose="020B0604020202020204" pitchFamily="34" charset="0"/>
                        </a:rPr>
                        <a:t>1. Tidak padat</a:t>
                      </a:r>
                      <a:br>
                        <a:rPr lang="en-US" sz="1800">
                          <a:latin typeface="arial" panose="020B0604020202020204" pitchFamily="34" charset="0"/>
                        </a:rPr>
                      </a:br>
                      <a:r>
                        <a:rPr lang="en-US" sz="1800">
                          <a:latin typeface="arial" panose="020B0604020202020204" pitchFamily="34" charset="0"/>
                        </a:rPr>
                        <a:t>2. Padat:</a:t>
                      </a:r>
                      <a:br>
                        <a:rPr lang="en-US" sz="1800">
                          <a:latin typeface="arial" panose="020B0604020202020204" pitchFamily="34" charset="0"/>
                        </a:rPr>
                      </a:br>
                      <a:r>
                        <a:rPr lang="en-US" sz="1800">
                          <a:latin typeface="arial" panose="020B0604020202020204" pitchFamily="34" charset="0"/>
                        </a:rPr>
                        <a:t>   a. kurang pada</a:t>
                      </a:r>
                      <a:br>
                        <a:rPr lang="en-US" sz="1800">
                          <a:latin typeface="arial" panose="020B0604020202020204" pitchFamily="34" charset="0"/>
                        </a:rPr>
                      </a:br>
                      <a:r>
                        <a:rPr lang="en-US" sz="1800">
                          <a:latin typeface="arial" panose="020B0604020202020204" pitchFamily="34" charset="0"/>
                        </a:rPr>
                        <a:t>   b. cukup padat</a:t>
                      </a:r>
                      <a:br>
                        <a:rPr lang="en-US" sz="1800">
                          <a:latin typeface="arial" panose="020B0604020202020204" pitchFamily="34" charset="0"/>
                        </a:rPr>
                      </a:br>
                      <a:r>
                        <a:rPr lang="en-US" sz="1800">
                          <a:latin typeface="arial" panose="020B0604020202020204" pitchFamily="34" charset="0"/>
                        </a:rPr>
                        <a:t>   c. sangat padat</a:t>
                      </a:r>
                      <a:endParaRPr lang="en-US" sz="1800"/>
                    </a:p>
                  </a:txBody>
                  <a:tcPr marL="89636" marR="89636" marT="44818" marB="448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arial" panose="020B0604020202020204" pitchFamily="34" charset="0"/>
                        </a:rPr>
                        <a:t>15</a:t>
                      </a:r>
                      <a:br>
                        <a:rPr lang="en-US" sz="1800">
                          <a:latin typeface="arial" panose="020B0604020202020204" pitchFamily="34" charset="0"/>
                        </a:rPr>
                      </a:br>
                      <a:r>
                        <a:rPr lang="en-US" sz="1800"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1800">
                          <a:latin typeface="arial" panose="020B0604020202020204" pitchFamily="34" charset="0"/>
                        </a:rPr>
                      </a:br>
                      <a:r>
                        <a:rPr lang="en-US" sz="1800">
                          <a:latin typeface="arial" panose="020B0604020202020204" pitchFamily="34" charset="0"/>
                        </a:rPr>
                        <a:t>10</a:t>
                      </a:r>
                      <a:br>
                        <a:rPr lang="en-US" sz="1800">
                          <a:latin typeface="arial" panose="020B0604020202020204" pitchFamily="34" charset="0"/>
                        </a:rPr>
                      </a:br>
                      <a:r>
                        <a:rPr lang="en-US" sz="1800">
                          <a:latin typeface="arial" panose="020B0604020202020204" pitchFamily="34" charset="0"/>
                        </a:rPr>
                        <a:t>7,5</a:t>
                      </a:r>
                      <a:br>
                        <a:rPr lang="en-US" sz="1800">
                          <a:latin typeface="arial" panose="020B0604020202020204" pitchFamily="34" charset="0"/>
                        </a:rPr>
                      </a:br>
                      <a:r>
                        <a:rPr lang="en-US" sz="1800">
                          <a:latin typeface="arial" panose="020B0604020202020204" pitchFamily="34" charset="0"/>
                        </a:rPr>
                        <a:t>5</a:t>
                      </a:r>
                      <a:endParaRPr lang="en-US" sz="1800"/>
                    </a:p>
                  </a:txBody>
                  <a:tcPr marL="89636" marR="89636" marT="44818" marB="448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89636" marR="89636" marT="44818" marB="448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</a:rPr>
                        <a:t>20</a:t>
                      </a:r>
                      <a:br>
                        <a:rPr lang="en-US" sz="1800" dirty="0">
                          <a:latin typeface="arial" panose="020B0604020202020204" pitchFamily="34" charset="0"/>
                        </a:rPr>
                      </a:br>
                      <a:r>
                        <a:rPr lang="en-US" sz="1800" dirty="0"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1800" dirty="0">
                          <a:latin typeface="arial" panose="020B0604020202020204" pitchFamily="34" charset="0"/>
                        </a:rPr>
                      </a:br>
                      <a:r>
                        <a:rPr lang="en-US" sz="1800" dirty="0">
                          <a:latin typeface="arial" panose="020B0604020202020204" pitchFamily="34" charset="0"/>
                        </a:rPr>
                        <a:t>12</a:t>
                      </a:r>
                      <a:br>
                        <a:rPr lang="en-US" sz="1800" dirty="0">
                          <a:latin typeface="arial" panose="020B0604020202020204" pitchFamily="34" charset="0"/>
                        </a:rPr>
                      </a:br>
                      <a:r>
                        <a:rPr lang="en-US" sz="1800" dirty="0">
                          <a:latin typeface="arial" panose="020B0604020202020204" pitchFamily="34" charset="0"/>
                        </a:rPr>
                        <a:t>9</a:t>
                      </a:r>
                      <a:br>
                        <a:rPr lang="en-US" sz="1800" dirty="0">
                          <a:latin typeface="arial" panose="020B0604020202020204" pitchFamily="34" charset="0"/>
                        </a:rPr>
                      </a:br>
                      <a:r>
                        <a:rPr lang="en-US" sz="1800" dirty="0">
                          <a:latin typeface="arial" panose="020B0604020202020204" pitchFamily="34" charset="0"/>
                        </a:rPr>
                        <a:t>6</a:t>
                      </a:r>
                      <a:endParaRPr lang="en-US" sz="1800" dirty="0"/>
                    </a:p>
                  </a:txBody>
                  <a:tcPr marL="89636" marR="89636" marT="44818" marB="448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718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Subjek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Pasal</a:t>
            </a:r>
            <a:r>
              <a:rPr lang="en-US" dirty="0"/>
              <a:t> 21 </a:t>
            </a:r>
            <a:r>
              <a:rPr lang="en-US" dirty="0" err="1"/>
              <a:t>ayat</a:t>
            </a:r>
            <a:r>
              <a:rPr lang="en-US" dirty="0"/>
              <a:t> (1) UUPA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tegas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: </a:t>
            </a:r>
            <a:r>
              <a:rPr lang="en-US" i="1" dirty="0"/>
              <a:t>“</a:t>
            </a:r>
            <a:r>
              <a:rPr lang="en-US" i="1" dirty="0" err="1"/>
              <a:t>Hanya</a:t>
            </a:r>
            <a:r>
              <a:rPr lang="en-US" i="1" dirty="0"/>
              <a:t> </a:t>
            </a:r>
            <a:r>
              <a:rPr lang="en-US" i="1" dirty="0" err="1" smtClean="0"/>
              <a:t>warganegara</a:t>
            </a:r>
            <a:r>
              <a:rPr lang="en-US" i="1" dirty="0"/>
              <a:t> </a:t>
            </a:r>
            <a:r>
              <a:rPr lang="en-US" i="1" dirty="0" smtClean="0"/>
              <a:t>Indonesia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mempunyai</a:t>
            </a:r>
            <a:r>
              <a:rPr lang="en-US" i="1" dirty="0"/>
              <a:t> </a:t>
            </a:r>
            <a:r>
              <a:rPr lang="en-US" i="1" dirty="0" err="1"/>
              <a:t>hak</a:t>
            </a:r>
            <a:r>
              <a:rPr lang="en-US" i="1" dirty="0"/>
              <a:t> </a:t>
            </a:r>
            <a:r>
              <a:rPr lang="en-US" i="1" dirty="0" err="1"/>
              <a:t>milik</a:t>
            </a:r>
            <a:r>
              <a:rPr lang="en-US" i="1" dirty="0"/>
              <a:t>.”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 smtClean="0"/>
              <a:t>penjabaran</a:t>
            </a:r>
            <a:r>
              <a:rPr lang="en-US" dirty="0"/>
              <a:t> </a:t>
            </a:r>
            <a:r>
              <a:rPr lang="sv-SE" dirty="0" smtClean="0"/>
              <a:t>asas </a:t>
            </a:r>
            <a:r>
              <a:rPr lang="sv-SE" dirty="0"/>
              <a:t>kebangsaan/prinsip nasionalitas/dasar kenasionalan. </a:t>
            </a:r>
            <a:r>
              <a:rPr lang="sv-SE" dirty="0" smtClean="0"/>
              <a:t>Sebagaimana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9 </a:t>
            </a:r>
            <a:r>
              <a:rPr lang="en-US" dirty="0" err="1"/>
              <a:t>ayat</a:t>
            </a:r>
            <a:r>
              <a:rPr lang="en-US" dirty="0"/>
              <a:t> (1) UUPA,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warganegara</a:t>
            </a:r>
            <a:r>
              <a:rPr lang="en-US" dirty="0"/>
              <a:t> Indonesia </a:t>
            </a:r>
            <a:r>
              <a:rPr lang="en-US" dirty="0" smtClean="0"/>
              <a:t>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air,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angkasa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91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21 </a:t>
            </a:r>
            <a:r>
              <a:rPr lang="en-US" dirty="0" err="1"/>
              <a:t>ayat</a:t>
            </a:r>
            <a:r>
              <a:rPr lang="en-US" dirty="0"/>
              <a:t> (3) UUPA </a:t>
            </a:r>
            <a:r>
              <a:rPr lang="en-US" dirty="0" err="1"/>
              <a:t>menyatakan</a:t>
            </a:r>
            <a:r>
              <a:rPr lang="en-US" dirty="0"/>
              <a:t>: </a:t>
            </a:r>
            <a:r>
              <a:rPr lang="en-US" i="1" dirty="0"/>
              <a:t>“Orang </a:t>
            </a:r>
            <a:r>
              <a:rPr lang="en-US" i="1" dirty="0" err="1"/>
              <a:t>asing</a:t>
            </a:r>
            <a:r>
              <a:rPr lang="en-US" i="1" dirty="0"/>
              <a:t> </a:t>
            </a:r>
            <a:r>
              <a:rPr lang="en-US" i="1" dirty="0" smtClean="0"/>
              <a:t>yang </a:t>
            </a:r>
            <a:r>
              <a:rPr lang="en-US" i="1" dirty="0" err="1" smtClean="0"/>
              <a:t>sesudah</a:t>
            </a:r>
            <a:r>
              <a:rPr lang="en-US" i="1" dirty="0" smtClean="0"/>
              <a:t> </a:t>
            </a:r>
            <a:r>
              <a:rPr lang="en-US" i="1" dirty="0" err="1"/>
              <a:t>berlakunya</a:t>
            </a:r>
            <a:r>
              <a:rPr lang="en-US" i="1" dirty="0"/>
              <a:t> </a:t>
            </a:r>
            <a:r>
              <a:rPr lang="en-US" i="1" dirty="0" err="1"/>
              <a:t>Undang-undang</a:t>
            </a:r>
            <a:r>
              <a:rPr lang="en-US" i="1" dirty="0"/>
              <a:t> </a:t>
            </a:r>
            <a:r>
              <a:rPr lang="en-US" i="1" dirty="0" err="1"/>
              <a:t>ini</a:t>
            </a:r>
            <a:r>
              <a:rPr lang="en-US" i="1" dirty="0"/>
              <a:t> </a:t>
            </a:r>
            <a:r>
              <a:rPr lang="en-US" i="1" dirty="0" err="1"/>
              <a:t>mempunyai</a:t>
            </a:r>
            <a:r>
              <a:rPr lang="en-US" i="1" dirty="0"/>
              <a:t> </a:t>
            </a:r>
            <a:r>
              <a:rPr lang="en-US" i="1" dirty="0" err="1"/>
              <a:t>hak</a:t>
            </a:r>
            <a:r>
              <a:rPr lang="en-US" i="1" dirty="0"/>
              <a:t> </a:t>
            </a:r>
            <a:r>
              <a:rPr lang="en-US" i="1" dirty="0" err="1"/>
              <a:t>milik</a:t>
            </a:r>
            <a:r>
              <a:rPr lang="en-US" i="1" dirty="0"/>
              <a:t> </a:t>
            </a:r>
            <a:r>
              <a:rPr lang="en-US" i="1" dirty="0" err="1"/>
              <a:t>karena</a:t>
            </a:r>
            <a:r>
              <a:rPr lang="en-US" i="1" dirty="0"/>
              <a:t> </a:t>
            </a:r>
            <a:r>
              <a:rPr lang="en-US" i="1" dirty="0" err="1" smtClean="0"/>
              <a:t>pewarisantanpa</a:t>
            </a:r>
            <a:r>
              <a:rPr lang="en-US" i="1" dirty="0"/>
              <a:t> </a:t>
            </a:r>
            <a:r>
              <a:rPr lang="fi-FI" i="1" dirty="0" smtClean="0"/>
              <a:t>wasiat </a:t>
            </a:r>
            <a:r>
              <a:rPr lang="fi-FI" i="1" dirty="0"/>
              <a:t>atau percampuran harta karena perkawinan, demikian </a:t>
            </a:r>
            <a:r>
              <a:rPr lang="fi-FI" i="1" dirty="0" smtClean="0"/>
              <a:t>pula </a:t>
            </a:r>
            <a:r>
              <a:rPr lang="en-US" i="1" dirty="0" err="1" smtClean="0"/>
              <a:t>warganegara</a:t>
            </a:r>
            <a:r>
              <a:rPr lang="en-US" i="1" dirty="0" smtClean="0"/>
              <a:t> </a:t>
            </a:r>
            <a:r>
              <a:rPr lang="en-US" i="1" dirty="0"/>
              <a:t>Indonesia yang </a:t>
            </a:r>
            <a:r>
              <a:rPr lang="en-US" i="1" dirty="0" err="1"/>
              <a:t>mempunyai</a:t>
            </a:r>
            <a:r>
              <a:rPr lang="en-US" i="1" dirty="0"/>
              <a:t> </a:t>
            </a:r>
            <a:r>
              <a:rPr lang="en-US" i="1" dirty="0" err="1"/>
              <a:t>hak</a:t>
            </a:r>
            <a:r>
              <a:rPr lang="en-US" i="1" dirty="0"/>
              <a:t> </a:t>
            </a:r>
            <a:r>
              <a:rPr lang="en-US" i="1" dirty="0" err="1"/>
              <a:t>milik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setelah</a:t>
            </a:r>
            <a:r>
              <a:rPr lang="en-US" i="1" dirty="0"/>
              <a:t> </a:t>
            </a:r>
            <a:r>
              <a:rPr lang="en-US" i="1" dirty="0" err="1" smtClean="0"/>
              <a:t>berlakunya</a:t>
            </a:r>
            <a:r>
              <a:rPr lang="en-US" i="1" dirty="0"/>
              <a:t> </a:t>
            </a:r>
            <a:r>
              <a:rPr lang="en-US" i="1" dirty="0" err="1" smtClean="0"/>
              <a:t>Undang-undang</a:t>
            </a:r>
            <a:r>
              <a:rPr lang="en-US" i="1" dirty="0" smtClean="0"/>
              <a:t> </a:t>
            </a:r>
            <a:r>
              <a:rPr lang="en-US" i="1" dirty="0" err="1"/>
              <a:t>ini</a:t>
            </a:r>
            <a:r>
              <a:rPr lang="en-US" i="1" dirty="0"/>
              <a:t> </a:t>
            </a:r>
            <a:r>
              <a:rPr lang="en-US" i="1" dirty="0" err="1"/>
              <a:t>kehilangan</a:t>
            </a:r>
            <a:r>
              <a:rPr lang="en-US" i="1" dirty="0"/>
              <a:t> </a:t>
            </a:r>
            <a:r>
              <a:rPr lang="en-US" i="1" dirty="0" err="1"/>
              <a:t>kewarganegaraannya</a:t>
            </a:r>
            <a:r>
              <a:rPr lang="en-US" i="1" dirty="0"/>
              <a:t> </a:t>
            </a:r>
            <a:r>
              <a:rPr lang="en-US" i="1" dirty="0" err="1"/>
              <a:t>wajib</a:t>
            </a:r>
            <a:r>
              <a:rPr lang="en-US" i="1" dirty="0"/>
              <a:t> </a:t>
            </a:r>
            <a:r>
              <a:rPr lang="en-US" i="1" dirty="0" err="1"/>
              <a:t>melepaskan</a:t>
            </a:r>
            <a:r>
              <a:rPr lang="en-US" i="1" dirty="0"/>
              <a:t> </a:t>
            </a:r>
            <a:r>
              <a:rPr lang="en-US" i="1" dirty="0" err="1"/>
              <a:t>hak</a:t>
            </a:r>
            <a:r>
              <a:rPr lang="en-US" i="1" dirty="0"/>
              <a:t> </a:t>
            </a:r>
            <a:r>
              <a:rPr lang="en-US" i="1" dirty="0" err="1" smtClean="0"/>
              <a:t>itu</a:t>
            </a:r>
            <a:r>
              <a:rPr lang="en-US" i="1" dirty="0"/>
              <a:t> </a:t>
            </a:r>
            <a:r>
              <a:rPr lang="en-US" i="1" dirty="0" smtClean="0"/>
              <a:t>di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jangka</a:t>
            </a:r>
            <a:r>
              <a:rPr lang="en-US" i="1" dirty="0"/>
              <a:t> </a:t>
            </a:r>
            <a:r>
              <a:rPr lang="en-US" i="1" dirty="0" err="1"/>
              <a:t>waktu</a:t>
            </a:r>
            <a:r>
              <a:rPr lang="en-US" i="1" dirty="0"/>
              <a:t> </a:t>
            </a:r>
            <a:r>
              <a:rPr lang="en-US" i="1" dirty="0" err="1"/>
              <a:t>satu</a:t>
            </a:r>
            <a:r>
              <a:rPr lang="en-US" i="1" dirty="0"/>
              <a:t> </a:t>
            </a:r>
            <a:r>
              <a:rPr lang="en-US" i="1" dirty="0" err="1"/>
              <a:t>tahun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: </a:t>
            </a:r>
            <a:r>
              <a:rPr lang="en-US" dirty="0" err="1"/>
              <a:t>penulis</a:t>
            </a:r>
            <a:r>
              <a:rPr lang="en-US" dirty="0"/>
              <a:t>) </a:t>
            </a:r>
            <a:r>
              <a:rPr lang="en-US" i="1" dirty="0" err="1"/>
              <a:t>sejak</a:t>
            </a:r>
            <a:r>
              <a:rPr lang="en-US" i="1" dirty="0"/>
              <a:t> </a:t>
            </a:r>
            <a:r>
              <a:rPr lang="en-US" i="1" dirty="0" err="1"/>
              <a:t>diperolehnya</a:t>
            </a:r>
            <a:r>
              <a:rPr lang="en-US" i="1" dirty="0"/>
              <a:t> </a:t>
            </a:r>
            <a:r>
              <a:rPr lang="en-US" i="1" dirty="0" err="1" smtClean="0"/>
              <a:t>hak</a:t>
            </a:r>
            <a:r>
              <a:rPr lang="en-US" i="1" dirty="0"/>
              <a:t> </a:t>
            </a:r>
            <a:r>
              <a:rPr lang="en-US" i="1" dirty="0" err="1" smtClean="0"/>
              <a:t>tersebut</a:t>
            </a:r>
            <a:r>
              <a:rPr lang="en-US" i="1" dirty="0" smtClean="0"/>
              <a:t>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hilangnya</a:t>
            </a:r>
            <a:r>
              <a:rPr lang="en-US" i="1" dirty="0"/>
              <a:t> </a:t>
            </a:r>
            <a:r>
              <a:rPr lang="en-US" i="1" dirty="0" err="1"/>
              <a:t>kewarganegaraan</a:t>
            </a:r>
            <a:r>
              <a:rPr lang="en-US" i="1" dirty="0"/>
              <a:t> </a:t>
            </a:r>
            <a:r>
              <a:rPr lang="en-US" i="1" dirty="0" err="1"/>
              <a:t>itu</a:t>
            </a:r>
            <a:r>
              <a:rPr lang="en-US" i="1" dirty="0"/>
              <a:t>. </a:t>
            </a:r>
            <a:r>
              <a:rPr lang="en-US" i="1" dirty="0" err="1"/>
              <a:t>Jika</a:t>
            </a:r>
            <a:r>
              <a:rPr lang="en-US" i="1" dirty="0"/>
              <a:t> </a:t>
            </a:r>
            <a:r>
              <a:rPr lang="en-US" i="1" dirty="0" err="1"/>
              <a:t>sesudah</a:t>
            </a:r>
            <a:r>
              <a:rPr lang="en-US" i="1" dirty="0"/>
              <a:t> </a:t>
            </a:r>
            <a:r>
              <a:rPr lang="en-US" i="1" dirty="0" err="1"/>
              <a:t>jangka</a:t>
            </a:r>
            <a:r>
              <a:rPr lang="en-US" i="1" dirty="0"/>
              <a:t> </a:t>
            </a:r>
            <a:r>
              <a:rPr lang="en-US" i="1" dirty="0" err="1" smtClean="0"/>
              <a:t>waktu</a:t>
            </a:r>
            <a:r>
              <a:rPr lang="en-US" i="1" dirty="0"/>
              <a:t> </a:t>
            </a:r>
            <a:r>
              <a:rPr lang="en-US" i="1" dirty="0" err="1" smtClean="0"/>
              <a:t>tersebut</a:t>
            </a:r>
            <a:r>
              <a:rPr lang="en-US" i="1" dirty="0" smtClean="0"/>
              <a:t> </a:t>
            </a:r>
            <a:r>
              <a:rPr lang="en-US" i="1" dirty="0" err="1"/>
              <a:t>lampau</a:t>
            </a:r>
            <a:r>
              <a:rPr lang="en-US" i="1" dirty="0"/>
              <a:t> </a:t>
            </a:r>
            <a:r>
              <a:rPr lang="en-US" i="1" dirty="0" err="1"/>
              <a:t>hak</a:t>
            </a:r>
            <a:r>
              <a:rPr lang="en-US" i="1" dirty="0"/>
              <a:t> </a:t>
            </a:r>
            <a:r>
              <a:rPr lang="en-US" i="1" dirty="0" err="1"/>
              <a:t>milik</a:t>
            </a:r>
            <a:r>
              <a:rPr lang="en-US" i="1" dirty="0"/>
              <a:t> </a:t>
            </a:r>
            <a:r>
              <a:rPr lang="en-US" i="1" dirty="0" err="1"/>
              <a:t>itu</a:t>
            </a:r>
            <a:r>
              <a:rPr lang="en-US" i="1" dirty="0"/>
              <a:t>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dilepaskan</a:t>
            </a:r>
            <a:r>
              <a:rPr lang="en-US" i="1" dirty="0"/>
              <a:t>, </a:t>
            </a:r>
            <a:r>
              <a:rPr lang="en-US" i="1" dirty="0" err="1"/>
              <a:t>maka</a:t>
            </a:r>
            <a:r>
              <a:rPr lang="en-US" i="1" dirty="0"/>
              <a:t> </a:t>
            </a:r>
            <a:r>
              <a:rPr lang="en-US" i="1" dirty="0" err="1"/>
              <a:t>hak</a:t>
            </a:r>
            <a:r>
              <a:rPr lang="en-US" i="1" dirty="0"/>
              <a:t> </a:t>
            </a:r>
            <a:r>
              <a:rPr lang="en-US" i="1" dirty="0" err="1"/>
              <a:t>tersebut</a:t>
            </a:r>
            <a:r>
              <a:rPr lang="en-US" i="1" dirty="0"/>
              <a:t> </a:t>
            </a:r>
            <a:r>
              <a:rPr lang="en-US" i="1" dirty="0" err="1"/>
              <a:t>hapus</a:t>
            </a:r>
            <a:r>
              <a:rPr lang="en-US" i="1" dirty="0"/>
              <a:t> </a:t>
            </a:r>
            <a:r>
              <a:rPr lang="en-US" i="1" dirty="0" err="1" smtClean="0"/>
              <a:t>karena</a:t>
            </a:r>
            <a:r>
              <a:rPr lang="en-US" i="1" dirty="0"/>
              <a:t> </a:t>
            </a:r>
            <a:r>
              <a:rPr lang="sv-SE" i="1" dirty="0" smtClean="0"/>
              <a:t>hukum </a:t>
            </a:r>
            <a:r>
              <a:rPr lang="sv-SE" i="1" dirty="0"/>
              <a:t>dan tanahnya jatuh kepada negara, dengan ketentuan bahwa </a:t>
            </a:r>
            <a:r>
              <a:rPr lang="sv-SE" i="1" dirty="0" smtClean="0"/>
              <a:t>hak-hak </a:t>
            </a:r>
            <a:r>
              <a:rPr lang="en-US" i="1" dirty="0" err="1" smtClean="0"/>
              <a:t>pihak</a:t>
            </a:r>
            <a:r>
              <a:rPr lang="en-US" i="1" dirty="0" smtClean="0"/>
              <a:t> </a:t>
            </a:r>
            <a:r>
              <a:rPr lang="en-US" i="1" dirty="0"/>
              <a:t>lain yang </a:t>
            </a:r>
            <a:r>
              <a:rPr lang="en-US" i="1" dirty="0" err="1"/>
              <a:t>membebaninya</a:t>
            </a:r>
            <a:r>
              <a:rPr lang="en-US" i="1" dirty="0"/>
              <a:t> </a:t>
            </a:r>
            <a:r>
              <a:rPr lang="en-US" i="1" dirty="0" err="1"/>
              <a:t>tetap</a:t>
            </a:r>
            <a:r>
              <a:rPr lang="en-US" i="1" dirty="0"/>
              <a:t> </a:t>
            </a:r>
            <a:r>
              <a:rPr lang="en-US" i="1" dirty="0" err="1"/>
              <a:t>berlangsung</a:t>
            </a:r>
            <a:r>
              <a:rPr lang="en-US" i="1" dirty="0"/>
              <a:t>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72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Objek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Tanah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berstatus</a:t>
            </a:r>
            <a:r>
              <a:rPr lang="en-US" dirty="0" smtClean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ulayat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 smtClean="0"/>
              <a:t>Milik</a:t>
            </a:r>
            <a:r>
              <a:rPr lang="en-US" dirty="0"/>
              <a:t> </a:t>
            </a:r>
            <a:r>
              <a:rPr lang="en-US" dirty="0" err="1" smtClean="0"/>
              <a:t>Adat</a:t>
            </a:r>
            <a:r>
              <a:rPr lang="en-US" dirty="0"/>
              <a:t>. Status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berimplikasi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 smtClean="0"/>
              <a:t>.</a:t>
            </a:r>
          </a:p>
          <a:p>
            <a:r>
              <a:rPr lang="en-US" b="1" dirty="0"/>
              <a:t>Cara </a:t>
            </a:r>
            <a:r>
              <a:rPr lang="en-US" b="1" dirty="0" err="1"/>
              <a:t>terjadinya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Pasal</a:t>
            </a:r>
            <a:r>
              <a:rPr lang="en-US" dirty="0"/>
              <a:t> 22 UUPA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(</a:t>
            </a:r>
            <a:r>
              <a:rPr lang="en-US" dirty="0" smtClean="0"/>
              <a:t>HM)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karena</a:t>
            </a:r>
            <a:r>
              <a:rPr lang="en-US" dirty="0"/>
              <a:t>: </a:t>
            </a:r>
            <a:endParaRPr lang="en-US" dirty="0" smtClean="0"/>
          </a:p>
          <a:p>
            <a:pPr>
              <a:buAutoNum type="alphaLcParenBoth"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/>
              <a:t>adat</a:t>
            </a:r>
            <a:r>
              <a:rPr lang="en-US" dirty="0" smtClean="0"/>
              <a:t>;</a:t>
            </a:r>
          </a:p>
          <a:p>
            <a:pPr>
              <a:buAutoNum type="alphaLcParenBoth"/>
            </a:pP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 smtClean="0"/>
          </a:p>
          <a:p>
            <a:pPr>
              <a:buAutoNum type="alphaLcParenBoth"/>
            </a:pP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0836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i="1" dirty="0"/>
              <a:t>a. </a:t>
            </a:r>
            <a:r>
              <a:rPr lang="en-US" b="1" i="1" dirty="0" err="1"/>
              <a:t>Karena</a:t>
            </a:r>
            <a:r>
              <a:rPr lang="en-US" b="1" i="1" dirty="0"/>
              <a:t> </a:t>
            </a:r>
            <a:r>
              <a:rPr lang="en-US" b="1" i="1" dirty="0" err="1"/>
              <a:t>hukum</a:t>
            </a:r>
            <a:r>
              <a:rPr lang="en-US" b="1" i="1" dirty="0"/>
              <a:t> </a:t>
            </a:r>
            <a:r>
              <a:rPr lang="en-US" b="1" i="1" dirty="0" err="1"/>
              <a:t>adat</a:t>
            </a:r>
            <a:r>
              <a:rPr lang="en-US" b="1" i="1" dirty="0" smtClean="0"/>
              <a:t>.</a:t>
            </a:r>
          </a:p>
          <a:p>
            <a:pPr marL="0" indent="0">
              <a:buNone/>
            </a:pPr>
            <a:r>
              <a:rPr lang="en-US" b="1" i="1" dirty="0" smtClean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22 UUPA, </a:t>
            </a:r>
            <a:r>
              <a:rPr lang="en-US" dirty="0" err="1" smtClean="0"/>
              <a:t>terjadinya</a:t>
            </a:r>
            <a:r>
              <a:rPr lang="en-US" dirty="0"/>
              <a:t> </a:t>
            </a:r>
            <a:r>
              <a:rPr lang="sv-SE" dirty="0" smtClean="0"/>
              <a:t>HM </a:t>
            </a:r>
            <a:r>
              <a:rPr lang="sv-SE" dirty="0"/>
              <a:t>karena hukum adat adalah karena pembukaan tanah. Cara ini akan </a:t>
            </a:r>
            <a:r>
              <a:rPr lang="sv-SE" dirty="0" smtClean="0"/>
              <a:t>diatur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 </a:t>
            </a:r>
            <a:r>
              <a:rPr lang="en-US" dirty="0" err="1" smtClean="0"/>
              <a:t>Hak</a:t>
            </a:r>
            <a:r>
              <a:rPr lang="en-US" dirty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16 </a:t>
            </a:r>
            <a:r>
              <a:rPr lang="en-US" dirty="0" err="1"/>
              <a:t>ayat</a:t>
            </a:r>
            <a:r>
              <a:rPr lang="en-US" dirty="0"/>
              <a:t> (1) UUPA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 smtClean="0"/>
              <a:t>sebagai</a:t>
            </a:r>
            <a:r>
              <a:rPr lang="en-US" dirty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46 UUPA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/>
              <a:t> </a:t>
            </a:r>
            <a:r>
              <a:rPr lang="en-US" dirty="0" err="1" smtClean="0"/>
              <a:t>dipunyai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WNI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/>
              <a:t>Pemerintah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it-IT" dirty="0"/>
              <a:t>Peraturan Menteri Dalam Negeri (PMDN) No. 6 Tahun 1972 </a:t>
            </a:r>
            <a:r>
              <a:rPr lang="it-IT" dirty="0" smtClean="0"/>
              <a:t>tentang </a:t>
            </a:r>
            <a:r>
              <a:rPr lang="en-US" dirty="0" err="1" smtClean="0"/>
              <a:t>Pelimpahan</a:t>
            </a:r>
            <a:r>
              <a:rPr lang="en-US" dirty="0" smtClean="0"/>
              <a:t>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Tanah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‘</a:t>
            </a:r>
            <a:r>
              <a:rPr lang="en-US" dirty="0" err="1" smtClean="0"/>
              <a:t>ijin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’. </a:t>
            </a:r>
            <a:r>
              <a:rPr lang="en-US" dirty="0" err="1"/>
              <a:t>Menurut</a:t>
            </a:r>
            <a:r>
              <a:rPr lang="en-US" dirty="0"/>
              <a:t> PMDN No. 6 </a:t>
            </a:r>
            <a:r>
              <a:rPr lang="en-US" dirty="0" err="1"/>
              <a:t>Tahun</a:t>
            </a:r>
            <a:r>
              <a:rPr lang="en-US" dirty="0"/>
              <a:t> 1972, </a:t>
            </a:r>
            <a:r>
              <a:rPr lang="en-US" dirty="0" err="1"/>
              <a:t>ijin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membuka</a:t>
            </a:r>
            <a:r>
              <a:rPr lang="en-US" dirty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luasnya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10 Ha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50 Ha </a:t>
            </a:r>
            <a:r>
              <a:rPr lang="en-US" dirty="0" err="1" smtClean="0"/>
              <a:t>diberikan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/>
              <a:t>Gubernur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Daerah (</a:t>
            </a:r>
            <a:r>
              <a:rPr lang="en-US" dirty="0" err="1"/>
              <a:t>Pasal</a:t>
            </a:r>
            <a:r>
              <a:rPr lang="en-US" dirty="0"/>
              <a:t> 6), yang </a:t>
            </a:r>
            <a:r>
              <a:rPr lang="en-US" dirty="0" err="1"/>
              <a:t>luasnya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Ha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 smtClean="0"/>
              <a:t>tidak</a:t>
            </a:r>
            <a:r>
              <a:rPr lang="en-US" dirty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10 Ha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Bupati</a:t>
            </a:r>
            <a:r>
              <a:rPr lang="en-US" dirty="0"/>
              <a:t>/</a:t>
            </a:r>
            <a:r>
              <a:rPr lang="en-US" dirty="0" err="1"/>
              <a:t>Walikota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Daerah (</a:t>
            </a:r>
            <a:r>
              <a:rPr lang="en-US" dirty="0" err="1"/>
              <a:t>Pasal</a:t>
            </a:r>
            <a:r>
              <a:rPr lang="en-US" dirty="0"/>
              <a:t> 10),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luasnya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Ha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Kecamatan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pejabat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setingkat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11</a:t>
            </a:r>
            <a:r>
              <a:rPr lang="en-US" dirty="0" smtClean="0"/>
              <a:t>).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/>
              <a:t> </a:t>
            </a:r>
            <a:r>
              <a:rPr lang="en-US" dirty="0" err="1" smtClean="0"/>
              <a:t>berlakunya</a:t>
            </a:r>
            <a:r>
              <a:rPr lang="en-US" dirty="0" smtClean="0"/>
              <a:t> </a:t>
            </a:r>
            <a:r>
              <a:rPr lang="en-US" dirty="0"/>
              <a:t>PMDN No. 6 </a:t>
            </a:r>
            <a:r>
              <a:rPr lang="en-US" dirty="0" err="1"/>
              <a:t>Tahun</a:t>
            </a:r>
            <a:r>
              <a:rPr lang="en-US" dirty="0"/>
              <a:t> 1972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17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smtClean="0"/>
              <a:t>Negara </a:t>
            </a:r>
            <a:r>
              <a:rPr lang="en-US" dirty="0" err="1" smtClean="0"/>
              <a:t>Agraria</a:t>
            </a:r>
            <a:r>
              <a:rPr lang="en-US" dirty="0" smtClean="0"/>
              <a:t>/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/>
              <a:t>BPN No. 3 </a:t>
            </a:r>
            <a:r>
              <a:rPr lang="en-US" dirty="0" err="1"/>
              <a:t>Tahun</a:t>
            </a:r>
            <a:r>
              <a:rPr lang="en-US" dirty="0"/>
              <a:t> 1999 </a:t>
            </a:r>
            <a:r>
              <a:rPr lang="en-US" dirty="0" err="1"/>
              <a:t>berimplikasi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 smtClean="0"/>
              <a:t>kekosongan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/</a:t>
            </a:r>
            <a:r>
              <a:rPr lang="en-US" dirty="0" err="1"/>
              <a:t>ijin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 smtClean="0"/>
              <a:t>objeknya</a:t>
            </a:r>
            <a:r>
              <a:rPr lang="en-US" dirty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/>
              <a:t>negara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8994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b. </a:t>
            </a:r>
            <a:r>
              <a:rPr lang="en-US" b="1" i="1" dirty="0" err="1"/>
              <a:t>Karena</a:t>
            </a:r>
            <a:r>
              <a:rPr lang="en-US" b="1" i="1" dirty="0"/>
              <a:t> </a:t>
            </a:r>
            <a:r>
              <a:rPr lang="en-US" b="1" i="1" dirty="0" err="1"/>
              <a:t>penetapan</a:t>
            </a:r>
            <a:r>
              <a:rPr lang="en-US" b="1" i="1" dirty="0"/>
              <a:t> </a:t>
            </a:r>
            <a:r>
              <a:rPr lang="en-US" b="1" i="1" dirty="0" err="1"/>
              <a:t>pemerintah</a:t>
            </a:r>
            <a:r>
              <a:rPr lang="en-US" b="1" i="1" dirty="0"/>
              <a:t>. </a:t>
            </a:r>
            <a:r>
              <a:rPr lang="en-US" dirty="0" err="1"/>
              <a:t>Terjadinya</a:t>
            </a:r>
            <a:r>
              <a:rPr lang="en-US" dirty="0"/>
              <a:t> HM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penetapan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HM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/>
              <a:t> </a:t>
            </a:r>
            <a:r>
              <a:rPr lang="en-US" dirty="0" err="1" smtClean="0"/>
              <a:t>Pemerintah</a:t>
            </a:r>
            <a:r>
              <a:rPr lang="en-US" dirty="0"/>
              <a:t>.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 smtClean="0"/>
              <a:t>berdasarkan</a:t>
            </a:r>
            <a:r>
              <a:rPr lang="en-US" dirty="0"/>
              <a:t> </a:t>
            </a:r>
            <a:r>
              <a:rPr lang="it-IT" dirty="0" smtClean="0"/>
              <a:t>Peraturan </a:t>
            </a:r>
            <a:r>
              <a:rPr lang="it-IT" dirty="0"/>
              <a:t>Kepala BPN RI No. 2 Tahun </a:t>
            </a:r>
            <a:r>
              <a:rPr lang="it-IT" dirty="0" smtClean="0"/>
              <a:t>2013. </a:t>
            </a:r>
            <a:r>
              <a:rPr lang="en-US" dirty="0" smtClean="0"/>
              <a:t>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berstatus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Prosesnya</a:t>
            </a:r>
            <a:r>
              <a:rPr lang="en-US" dirty="0"/>
              <a:t>, WNI yang </a:t>
            </a:r>
            <a:r>
              <a:rPr lang="en-US" dirty="0" err="1"/>
              <a:t>berkepentingan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 smtClean="0"/>
              <a:t>kepada</a:t>
            </a:r>
            <a:r>
              <a:rPr lang="en-US" dirty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berwenang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dikabulkan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ditetapkanlah</a:t>
            </a:r>
            <a:r>
              <a:rPr lang="en-US" dirty="0"/>
              <a:t> </a:t>
            </a:r>
            <a:r>
              <a:rPr lang="en-US" dirty="0" err="1" smtClean="0"/>
              <a:t>Keputusan</a:t>
            </a:r>
            <a:r>
              <a:rPr lang="en-US" dirty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kewajibannya52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HM </a:t>
            </a:r>
            <a:r>
              <a:rPr lang="en-US" dirty="0" err="1" smtClean="0"/>
              <a:t>itu</a:t>
            </a:r>
            <a:r>
              <a:rPr lang="en-US" dirty="0"/>
              <a:t> </a:t>
            </a:r>
            <a:r>
              <a:rPr lang="en-US" dirty="0" err="1" smtClean="0"/>
              <a:t>didaftarkan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Kantor </a:t>
            </a:r>
            <a:r>
              <a:rPr lang="en-US" dirty="0" err="1"/>
              <a:t>Pertanahan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4501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177</TotalTime>
  <Words>1671</Words>
  <Application>Microsoft Office PowerPoint</Application>
  <PresentationFormat>Widescreen</PresentationFormat>
  <Paragraphs>82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CentSchbkCyrill BT</vt:lpstr>
      <vt:lpstr>Century Gothic</vt:lpstr>
      <vt:lpstr>Wingdings 2</vt:lpstr>
      <vt:lpstr>Quotable</vt:lpstr>
      <vt:lpstr>HAK MILIK DAN HAK GUNA USAHA</vt:lpstr>
      <vt:lpstr>HAK MILIK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HAK GUNA USAHA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 MILIK DAN HAK GUNA USAHA</dc:title>
  <dc:creator>Hp</dc:creator>
  <cp:lastModifiedBy>Hp</cp:lastModifiedBy>
  <cp:revision>15</cp:revision>
  <dcterms:created xsi:type="dcterms:W3CDTF">2019-05-16T06:09:09Z</dcterms:created>
  <dcterms:modified xsi:type="dcterms:W3CDTF">2019-05-17T07:39:40Z</dcterms:modified>
</cp:coreProperties>
</file>