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6" r:id="rId17"/>
    <p:sldId id="287" r:id="rId18"/>
    <p:sldId id="289" r:id="rId19"/>
    <p:sldId id="288" r:id="rId20"/>
    <p:sldId id="290" r:id="rId21"/>
    <p:sldId id="291" r:id="rId22"/>
    <p:sldId id="292" r:id="rId23"/>
    <p:sldId id="29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6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6/26/2019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Susun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Surya </a:t>
            </a:r>
            <a:r>
              <a:rPr lang="en-US" dirty="0" err="1" smtClean="0"/>
              <a:t>Kurniawan</a:t>
            </a:r>
            <a:r>
              <a:rPr lang="en-US" dirty="0" smtClean="0"/>
              <a:t>, ST.,</a:t>
            </a:r>
            <a:r>
              <a:rPr lang="en-US" dirty="0" err="1" smtClean="0"/>
              <a:t>M.Sc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02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79" y="278746"/>
            <a:ext cx="10571998" cy="970450"/>
          </a:xfrm>
        </p:spPr>
        <p:txBody>
          <a:bodyPr/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Sarusun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/>
          </a:bodyPr>
          <a:lstStyle/>
          <a:p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unsur</a:t>
            </a:r>
            <a:r>
              <a:rPr lang="en-US" sz="2800" dirty="0"/>
              <a:t> </a:t>
            </a:r>
            <a:r>
              <a:rPr lang="en-US" sz="2800" dirty="0" err="1"/>
              <a:t>pemilikan</a:t>
            </a:r>
            <a:r>
              <a:rPr lang="en-US" sz="2800" dirty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,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pemilikan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 </a:t>
            </a:r>
            <a:r>
              <a:rPr lang="en-US" sz="2800" dirty="0" err="1" smtClean="0"/>
              <a:t>atas</a:t>
            </a:r>
            <a:r>
              <a:rPr lang="en-US" sz="2800" dirty="0"/>
              <a:t> </a:t>
            </a:r>
            <a:r>
              <a:rPr lang="en-US" sz="2800" dirty="0" err="1" smtClean="0"/>
              <a:t>bagian-bagian</a:t>
            </a:r>
            <a:r>
              <a:rPr lang="en-US" sz="28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 smtClean="0"/>
              <a:t>benda-benda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kesatuan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yang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fungsional</a:t>
            </a:r>
            <a:r>
              <a:rPr lang="en-US" sz="2800" dirty="0"/>
              <a:t> </a:t>
            </a:r>
            <a:r>
              <a:rPr lang="en-US" sz="2800" dirty="0" err="1"/>
              <a:t>tak</a:t>
            </a:r>
            <a:r>
              <a:rPr lang="en-US" sz="2800" dirty="0"/>
              <a:t> </a:t>
            </a:r>
            <a:r>
              <a:rPr lang="en-US" sz="2800" dirty="0" err="1"/>
              <a:t>terpisahkan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 smtClean="0"/>
              <a:t>hak</a:t>
            </a:r>
            <a:r>
              <a:rPr lang="en-US" sz="2800" dirty="0"/>
              <a:t> </a:t>
            </a:r>
            <a:r>
              <a:rPr lang="en-US" sz="2800" dirty="0" err="1" smtClean="0"/>
              <a:t>milik</a:t>
            </a:r>
            <a:r>
              <a:rPr lang="en-US" sz="2800" dirty="0" smtClean="0"/>
              <a:t> </a:t>
            </a:r>
            <a:r>
              <a:rPr lang="en-US" sz="2800" dirty="0" err="1"/>
              <a:t>perseorangan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satuan</a:t>
            </a:r>
            <a:r>
              <a:rPr lang="en-US" sz="2800" dirty="0"/>
              <a:t>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susun</a:t>
            </a:r>
            <a:r>
              <a:rPr lang="en-US" sz="2800" dirty="0"/>
              <a:t> yang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terpisah</a:t>
            </a:r>
            <a:r>
              <a:rPr lang="en-US" sz="2800" dirty="0"/>
              <a:t> </a:t>
            </a:r>
            <a:r>
              <a:rPr lang="en-US" sz="2800" dirty="0" err="1" smtClean="0"/>
              <a:t>dari</a:t>
            </a:r>
            <a:r>
              <a:rPr lang="en-US" sz="2800" dirty="0"/>
              <a:t> </a:t>
            </a:r>
            <a:r>
              <a:rPr lang="en-US" sz="2800" dirty="0" err="1" smtClean="0"/>
              <a:t>bangunan</a:t>
            </a:r>
            <a:r>
              <a:rPr lang="en-US" sz="2800" dirty="0" smtClean="0"/>
              <a:t>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susun</a:t>
            </a:r>
            <a:r>
              <a:rPr lang="en-US" sz="2800" dirty="0"/>
              <a:t> </a:t>
            </a:r>
            <a:r>
              <a:rPr lang="en-US" sz="2800" dirty="0" err="1"/>
              <a:t>dimaksud</a:t>
            </a:r>
            <a:r>
              <a:rPr lang="en-U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5312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79" y="278746"/>
            <a:ext cx="10571998" cy="970450"/>
          </a:xfrm>
        </p:spPr>
        <p:txBody>
          <a:bodyPr/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Sarusun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/>
          </a:bodyPr>
          <a:lstStyle/>
          <a:p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unsur</a:t>
            </a:r>
            <a:r>
              <a:rPr lang="en-US" sz="2800" dirty="0"/>
              <a:t> </a:t>
            </a:r>
            <a:r>
              <a:rPr lang="en-US" sz="2800" dirty="0" err="1"/>
              <a:t>pemilikan</a:t>
            </a:r>
            <a:r>
              <a:rPr lang="en-US" sz="2800" dirty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,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pemilikan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 </a:t>
            </a:r>
            <a:r>
              <a:rPr lang="en-US" sz="2800" dirty="0" err="1" smtClean="0"/>
              <a:t>atas</a:t>
            </a:r>
            <a:r>
              <a:rPr lang="en-US" sz="2800" dirty="0"/>
              <a:t> </a:t>
            </a:r>
            <a:r>
              <a:rPr lang="en-US" sz="2800" dirty="0" err="1" smtClean="0"/>
              <a:t>bagian-bagian</a:t>
            </a:r>
            <a:r>
              <a:rPr lang="en-US" sz="28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 smtClean="0"/>
              <a:t>benda-benda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kesatuan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yang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fungsional</a:t>
            </a:r>
            <a:r>
              <a:rPr lang="en-US" sz="2800" dirty="0"/>
              <a:t> </a:t>
            </a:r>
            <a:r>
              <a:rPr lang="en-US" sz="2800" dirty="0" err="1"/>
              <a:t>tak</a:t>
            </a:r>
            <a:r>
              <a:rPr lang="en-US" sz="2800" dirty="0"/>
              <a:t> </a:t>
            </a:r>
            <a:r>
              <a:rPr lang="en-US" sz="2800" dirty="0" err="1"/>
              <a:t>terpisahkan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 smtClean="0"/>
              <a:t>hak</a:t>
            </a:r>
            <a:r>
              <a:rPr lang="en-US" sz="2800" dirty="0"/>
              <a:t> </a:t>
            </a:r>
            <a:r>
              <a:rPr lang="en-US" sz="2800" dirty="0" err="1" smtClean="0"/>
              <a:t>milik</a:t>
            </a:r>
            <a:r>
              <a:rPr lang="en-US" sz="2800" dirty="0" smtClean="0"/>
              <a:t> </a:t>
            </a:r>
            <a:r>
              <a:rPr lang="en-US" sz="2800" dirty="0" err="1"/>
              <a:t>perseorangan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satuan</a:t>
            </a:r>
            <a:r>
              <a:rPr lang="en-US" sz="2800" dirty="0"/>
              <a:t>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susun</a:t>
            </a:r>
            <a:r>
              <a:rPr lang="en-US" sz="2800" dirty="0"/>
              <a:t> yang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terpisah</a:t>
            </a:r>
            <a:r>
              <a:rPr lang="en-US" sz="2800" dirty="0"/>
              <a:t> </a:t>
            </a:r>
            <a:r>
              <a:rPr lang="en-US" sz="2800" dirty="0" err="1" smtClean="0"/>
              <a:t>dari</a:t>
            </a:r>
            <a:r>
              <a:rPr lang="en-US" sz="2800" dirty="0"/>
              <a:t> </a:t>
            </a:r>
            <a:r>
              <a:rPr lang="en-US" sz="2800" dirty="0" err="1" smtClean="0"/>
              <a:t>bangunan</a:t>
            </a:r>
            <a:r>
              <a:rPr lang="en-US" sz="2800" dirty="0" smtClean="0"/>
              <a:t>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susun</a:t>
            </a:r>
            <a:r>
              <a:rPr lang="en-US" sz="2800" dirty="0"/>
              <a:t> </a:t>
            </a:r>
            <a:r>
              <a:rPr lang="en-US" sz="2800" dirty="0" err="1"/>
              <a:t>dimaksud</a:t>
            </a:r>
            <a:r>
              <a:rPr lang="en-U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0436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79" y="278746"/>
            <a:ext cx="10571998" cy="970450"/>
          </a:xfrm>
        </p:spPr>
        <p:txBody>
          <a:bodyPr/>
          <a:lstStyle/>
          <a:p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Sarusun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Agraria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v-SE" sz="2800" dirty="0" smtClean="0"/>
              <a:t>Pembangunan </a:t>
            </a:r>
            <a:r>
              <a:rPr lang="sv-SE" sz="2800" dirty="0"/>
              <a:t>sarusun dilaksanakan dengan berlandaskan </a:t>
            </a:r>
            <a:r>
              <a:rPr lang="sv-SE" sz="2800" dirty="0" smtClean="0"/>
              <a:t>asas-asas: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/>
              <a:t>K</a:t>
            </a:r>
            <a:r>
              <a:rPr lang="fi-FI" sz="2800" dirty="0" smtClean="0"/>
              <a:t>esejahteraan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Keadilan dan emerataan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Kenasionalan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keterjangkauan dan kemudahan</a:t>
            </a:r>
            <a:r>
              <a:rPr lang="fi-FI" sz="2800" dirty="0"/>
              <a:t>, </a:t>
            </a:r>
            <a:endParaRPr lang="fi-FI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keefisienan </a:t>
            </a:r>
            <a:r>
              <a:rPr lang="fi-FI" sz="2800" dirty="0"/>
              <a:t>dan </a:t>
            </a:r>
            <a:r>
              <a:rPr lang="fi-FI" sz="2800" dirty="0" smtClean="0"/>
              <a:t>kemanfaatan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kemandirian </a:t>
            </a:r>
            <a:r>
              <a:rPr lang="fi-FI" sz="2800" dirty="0"/>
              <a:t>dan </a:t>
            </a:r>
            <a:r>
              <a:rPr lang="fi-FI" sz="2800" dirty="0" smtClean="0"/>
              <a:t>kebersamaan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Kemitraan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keserasian </a:t>
            </a:r>
            <a:r>
              <a:rPr lang="fi-FI" sz="2800" dirty="0"/>
              <a:t>dan </a:t>
            </a:r>
            <a:r>
              <a:rPr lang="fi-FI" sz="2800" dirty="0" smtClean="0"/>
              <a:t>keseimbangan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Keterpaduan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kesehatan</a:t>
            </a:r>
            <a:r>
              <a:rPr lang="fi-FI" sz="2800" dirty="0"/>
              <a:t>, </a:t>
            </a:r>
            <a:endParaRPr lang="fi-FI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kelestarian dan berkelanjutan</a:t>
            </a:r>
            <a:r>
              <a:rPr lang="fi-FI" sz="2800" dirty="0"/>
              <a:t>, keselamatan, kenyamanan, dan kemudahan, dan </a:t>
            </a:r>
            <a:r>
              <a:rPr lang="fi-FI" sz="2800" dirty="0" smtClean="0"/>
              <a:t>keamanan, </a:t>
            </a:r>
            <a:r>
              <a:rPr lang="en-US" sz="2800" dirty="0" err="1" smtClean="0"/>
              <a:t>ketertiban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keteraturan</a:t>
            </a:r>
            <a:r>
              <a:rPr lang="en-U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1344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79" y="278746"/>
            <a:ext cx="10571998" cy="970450"/>
          </a:xfrm>
        </p:spPr>
        <p:txBody>
          <a:bodyPr/>
          <a:lstStyle/>
          <a:p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Sarusun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Agraria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0431" y="1973180"/>
            <a:ext cx="7206944" cy="462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35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179" y="167349"/>
            <a:ext cx="10554574" cy="1194681"/>
          </a:xfrm>
        </p:spPr>
        <p:txBody>
          <a:bodyPr>
            <a:normAutofit fontScale="62500" lnSpcReduction="20000"/>
          </a:bodyPr>
          <a:lstStyle/>
          <a:p>
            <a:pPr>
              <a:buFont typeface="+mj-lt"/>
              <a:buAutoNum type="arabicPeriod"/>
            </a:pPr>
            <a:r>
              <a:rPr lang="en-US" sz="4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Pembangunan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Rumah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Susun</a:t>
            </a:r>
            <a:endParaRPr lang="en-US" sz="4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Pengertian</a:t>
            </a:r>
            <a:endParaRPr lang="en-US" sz="4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926" y="1362030"/>
            <a:ext cx="6515695" cy="536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612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179" y="167349"/>
            <a:ext cx="10554574" cy="1194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2.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Subjek</a:t>
            </a:r>
            <a:endParaRPr lang="en-US" sz="4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996" y="1094623"/>
            <a:ext cx="6555946" cy="537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044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179" y="167349"/>
            <a:ext cx="10554574" cy="1194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2.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Subjek</a:t>
            </a:r>
            <a:endParaRPr lang="en-US" sz="4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86" y="1362030"/>
            <a:ext cx="8286533" cy="477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804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179" y="167349"/>
            <a:ext cx="10554574" cy="1194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Objek</a:t>
            </a:r>
            <a:endParaRPr lang="en-US" sz="4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440" y="983330"/>
            <a:ext cx="6217318" cy="560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551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179" y="167349"/>
            <a:ext cx="10554574" cy="119468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Penguasaan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Penggunaan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Pengelolaan</a:t>
            </a:r>
            <a:endParaRPr lang="en-US" sz="4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a.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Penguasaan</a:t>
            </a:r>
            <a:endParaRPr lang="en-US" sz="4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163" y="2358188"/>
            <a:ext cx="11290438" cy="332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308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179" y="167349"/>
            <a:ext cx="10554574" cy="119468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Penguasaan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Penggunaan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Pengelolaan</a:t>
            </a:r>
            <a:endParaRPr lang="en-US" sz="4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a.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Penguasaan</a:t>
            </a:r>
            <a:endParaRPr lang="en-US" sz="4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654" y="1556334"/>
            <a:ext cx="6093442" cy="50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03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Skenario</a:t>
            </a:r>
            <a:r>
              <a:rPr lang="en-US" dirty="0"/>
              <a:t> yang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berkaitan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sz="2400" b="1" dirty="0" err="1"/>
              <a:t>semakin</a:t>
            </a:r>
            <a:r>
              <a:rPr lang="en-US" sz="2400" b="1" dirty="0"/>
              <a:t> </a:t>
            </a:r>
            <a:r>
              <a:rPr lang="en-US" sz="2400" b="1" dirty="0" err="1"/>
              <a:t>mahal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terbatasnya</a:t>
            </a:r>
            <a:r>
              <a:rPr lang="en-US" sz="2400" b="1" dirty="0"/>
              <a:t> </a:t>
            </a:r>
            <a:r>
              <a:rPr lang="en-US" sz="2400" b="1" dirty="0" err="1"/>
              <a:t>lahan</a:t>
            </a:r>
            <a:r>
              <a:rPr lang="en-US" sz="2400" b="1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yang </a:t>
            </a:r>
            <a:r>
              <a:rPr lang="en-US" dirty="0" err="1"/>
              <a:t>infrastrukturnya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terbangun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pilihan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 </a:t>
            </a:r>
            <a:r>
              <a:rPr lang="en-US" dirty="0" err="1"/>
              <a:t>properti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722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179" y="167349"/>
            <a:ext cx="10554574" cy="119468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Penguasaan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Penggunaan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Pengelolaan</a:t>
            </a:r>
            <a:endParaRPr lang="en-US" sz="4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a.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Penguasaan</a:t>
            </a:r>
            <a:endParaRPr lang="en-US" sz="4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406" y="2445419"/>
            <a:ext cx="8208304" cy="385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486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179" y="167349"/>
            <a:ext cx="10554574" cy="119468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Penguasaan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Penggunaan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Pengelolaan</a:t>
            </a:r>
            <a:endParaRPr lang="en-US" sz="4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a.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Penguasaan</a:t>
            </a:r>
            <a:endParaRPr lang="en-US" sz="4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365" y="2286250"/>
            <a:ext cx="8570328" cy="3729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075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179" y="167349"/>
            <a:ext cx="10554574" cy="119468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Penguasaan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Penggunaan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Pengelolaan</a:t>
            </a:r>
            <a:endParaRPr lang="en-US" sz="4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b.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Penyewaan</a:t>
            </a:r>
            <a:endParaRPr lang="en-US" sz="4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450" y="1804987"/>
            <a:ext cx="7641718" cy="459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584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179" y="167349"/>
            <a:ext cx="10554574" cy="119468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Penguasaan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Penggunaan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Pengelolaan</a:t>
            </a:r>
            <a:endParaRPr lang="en-US" sz="4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b. </a:t>
            </a:r>
            <a:r>
              <a:rPr lang="en-US" sz="4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Pengeloaan</a:t>
            </a:r>
            <a:endParaRPr lang="en-US" sz="4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7579" y="1362030"/>
            <a:ext cx="6690175" cy="567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69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Regulasi</a:t>
            </a:r>
            <a:r>
              <a:rPr lang="en-US" dirty="0" smtClean="0"/>
              <a:t> </a:t>
            </a:r>
            <a:r>
              <a:rPr lang="en-US" dirty="0" err="1" smtClean="0"/>
              <a:t>Sarusun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Pasal</a:t>
            </a:r>
            <a:r>
              <a:rPr lang="en-US" dirty="0"/>
              <a:t> </a:t>
            </a:r>
            <a:r>
              <a:rPr lang="en-US" dirty="0" smtClean="0"/>
              <a:t>4 </a:t>
            </a:r>
            <a:r>
              <a:rPr lang="en-US" dirty="0" err="1"/>
              <a:t>ayat</a:t>
            </a:r>
            <a:r>
              <a:rPr lang="en-US" dirty="0"/>
              <a:t> (1) UUPA yang </a:t>
            </a:r>
            <a:r>
              <a:rPr lang="en-US" dirty="0" err="1"/>
              <a:t>berbunyi</a:t>
            </a:r>
            <a:r>
              <a:rPr lang="en-US" dirty="0"/>
              <a:t> “</a:t>
            </a:r>
            <a:r>
              <a:rPr lang="en-US" i="1" dirty="0" err="1"/>
              <a:t>atas</a:t>
            </a:r>
            <a:r>
              <a:rPr lang="en-US" i="1" dirty="0"/>
              <a:t> </a:t>
            </a:r>
            <a:r>
              <a:rPr lang="en-US" i="1" dirty="0" err="1"/>
              <a:t>dasar</a:t>
            </a:r>
            <a:r>
              <a:rPr lang="en-US" i="1" dirty="0"/>
              <a:t> </a:t>
            </a:r>
            <a:r>
              <a:rPr lang="en-US" i="1" dirty="0" err="1"/>
              <a:t>hak</a:t>
            </a:r>
            <a:r>
              <a:rPr lang="en-US" i="1" dirty="0"/>
              <a:t> </a:t>
            </a:r>
            <a:r>
              <a:rPr lang="en-US" i="1" dirty="0" err="1"/>
              <a:t>menguasai</a:t>
            </a:r>
            <a:r>
              <a:rPr lang="en-US" i="1" dirty="0"/>
              <a:t> </a:t>
            </a:r>
            <a:r>
              <a:rPr lang="en-US" i="1" dirty="0" err="1"/>
              <a:t>dari</a:t>
            </a:r>
            <a:r>
              <a:rPr lang="en-US" i="1" dirty="0"/>
              <a:t> Negara </a:t>
            </a:r>
            <a:r>
              <a:rPr lang="en-US" i="1" dirty="0" err="1"/>
              <a:t>sebagai</a:t>
            </a:r>
            <a:r>
              <a:rPr lang="en-US" i="1" dirty="0"/>
              <a:t> </a:t>
            </a:r>
            <a:r>
              <a:rPr lang="en-US" i="1" dirty="0" smtClean="0"/>
              <a:t>yang </a:t>
            </a:r>
            <a:r>
              <a:rPr lang="en-US" i="1" dirty="0" err="1" smtClean="0"/>
              <a:t>dimaksud</a:t>
            </a:r>
            <a:r>
              <a:rPr lang="en-US" i="1" dirty="0" smtClean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Pasal</a:t>
            </a:r>
            <a:r>
              <a:rPr lang="en-US" i="1" dirty="0"/>
              <a:t> 2 </a:t>
            </a:r>
            <a:r>
              <a:rPr lang="en-US" i="1" dirty="0" err="1"/>
              <a:t>ditentukan</a:t>
            </a:r>
            <a:r>
              <a:rPr lang="en-US" i="1" dirty="0"/>
              <a:t> </a:t>
            </a:r>
            <a:r>
              <a:rPr lang="en-US" i="1" dirty="0" err="1"/>
              <a:t>adanya</a:t>
            </a:r>
            <a:r>
              <a:rPr lang="en-US" i="1" dirty="0"/>
              <a:t> </a:t>
            </a:r>
            <a:r>
              <a:rPr lang="en-US" i="1" dirty="0" err="1"/>
              <a:t>macam-macam</a:t>
            </a:r>
            <a:r>
              <a:rPr lang="en-US" i="1" dirty="0"/>
              <a:t> </a:t>
            </a:r>
            <a:r>
              <a:rPr lang="en-US" i="1" dirty="0" err="1"/>
              <a:t>hak</a:t>
            </a:r>
            <a:r>
              <a:rPr lang="en-US" i="1" dirty="0"/>
              <a:t> </a:t>
            </a:r>
            <a:r>
              <a:rPr lang="en-US" i="1" dirty="0" err="1"/>
              <a:t>atas</a:t>
            </a:r>
            <a:r>
              <a:rPr lang="en-US" i="1" dirty="0"/>
              <a:t> </a:t>
            </a:r>
            <a:r>
              <a:rPr lang="en-US" i="1" dirty="0" err="1" smtClean="0"/>
              <a:t>permukaan</a:t>
            </a:r>
            <a:r>
              <a:rPr lang="en-US" i="1" dirty="0"/>
              <a:t> </a:t>
            </a:r>
            <a:r>
              <a:rPr lang="en-US" i="1" dirty="0" err="1" smtClean="0"/>
              <a:t>bumi</a:t>
            </a:r>
            <a:r>
              <a:rPr lang="en-US" i="1" dirty="0"/>
              <a:t>, yang </a:t>
            </a:r>
            <a:r>
              <a:rPr lang="en-US" i="1" dirty="0" err="1"/>
              <a:t>disebut</a:t>
            </a:r>
            <a:r>
              <a:rPr lang="en-US" i="1" dirty="0"/>
              <a:t> </a:t>
            </a:r>
            <a:r>
              <a:rPr lang="en-US" i="1" dirty="0" err="1"/>
              <a:t>tanah</a:t>
            </a:r>
            <a:r>
              <a:rPr lang="en-US" i="1" dirty="0"/>
              <a:t>, yang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diberikan</a:t>
            </a:r>
            <a:r>
              <a:rPr lang="en-US" i="1" dirty="0"/>
              <a:t> </a:t>
            </a:r>
            <a:r>
              <a:rPr lang="en-US" i="1" dirty="0" err="1"/>
              <a:t>kepada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dipunyai</a:t>
            </a:r>
            <a:r>
              <a:rPr lang="en-US" i="1" dirty="0"/>
              <a:t> </a:t>
            </a:r>
            <a:r>
              <a:rPr lang="en-US" i="1" dirty="0" err="1"/>
              <a:t>oleh</a:t>
            </a:r>
            <a:r>
              <a:rPr lang="en-US" i="1" dirty="0"/>
              <a:t> </a:t>
            </a:r>
            <a:r>
              <a:rPr lang="en-US" i="1" dirty="0" err="1" smtClean="0"/>
              <a:t>orangorang</a:t>
            </a:r>
            <a:r>
              <a:rPr lang="en-US" i="1" dirty="0"/>
              <a:t> </a:t>
            </a:r>
            <a:r>
              <a:rPr lang="en-US" i="1" dirty="0" err="1" smtClean="0"/>
              <a:t>baik</a:t>
            </a:r>
            <a:r>
              <a:rPr lang="en-US" i="1" dirty="0" smtClean="0"/>
              <a:t> </a:t>
            </a:r>
            <a:r>
              <a:rPr lang="en-US" i="1" dirty="0" err="1"/>
              <a:t>sendiri</a:t>
            </a:r>
            <a:r>
              <a:rPr lang="en-US" i="1" dirty="0"/>
              <a:t> </a:t>
            </a:r>
            <a:r>
              <a:rPr lang="en-US" i="1" dirty="0" err="1"/>
              <a:t>maupun</a:t>
            </a:r>
            <a:r>
              <a:rPr lang="en-US" i="1" dirty="0"/>
              <a:t> </a:t>
            </a:r>
            <a:r>
              <a:rPr lang="en-US" i="1" dirty="0" err="1"/>
              <a:t>bersama</a:t>
            </a:r>
            <a:r>
              <a:rPr lang="en-US" i="1" dirty="0"/>
              <a:t> </a:t>
            </a:r>
            <a:r>
              <a:rPr lang="en-US" i="1" dirty="0" err="1"/>
              <a:t>sama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orang lain </a:t>
            </a:r>
            <a:r>
              <a:rPr lang="en-US" i="1" dirty="0" err="1"/>
              <a:t>serta</a:t>
            </a:r>
            <a:r>
              <a:rPr lang="en-US" i="1" dirty="0"/>
              <a:t> </a:t>
            </a:r>
            <a:r>
              <a:rPr lang="en-US" i="1" dirty="0" err="1" smtClean="0"/>
              <a:t>badan-badan</a:t>
            </a:r>
            <a:r>
              <a:rPr lang="en-US" i="1" dirty="0"/>
              <a:t> </a:t>
            </a:r>
            <a:r>
              <a:rPr lang="en-US" i="1" dirty="0" err="1" smtClean="0"/>
              <a:t>hukum</a:t>
            </a:r>
            <a:r>
              <a:rPr lang="en-US" dirty="0" smtClean="0"/>
              <a:t>”</a:t>
            </a:r>
          </a:p>
          <a:p>
            <a:r>
              <a:rPr lang="en-US" dirty="0" err="1"/>
              <a:t>Regulasi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Undang-Undang</a:t>
            </a:r>
            <a:r>
              <a:rPr lang="en-US" dirty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/>
              <a:t>16 </a:t>
            </a:r>
            <a:r>
              <a:rPr lang="en-US" dirty="0" err="1"/>
              <a:t>Tahun</a:t>
            </a:r>
            <a:r>
              <a:rPr lang="en-US" dirty="0"/>
              <a:t> 1985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sz="2800" dirty="0" err="1" smtClean="0"/>
              <a:t>Undang</a:t>
            </a:r>
            <a:r>
              <a:rPr lang="en-US" sz="2800" dirty="0" smtClean="0"/>
              <a:t>- </a:t>
            </a:r>
            <a:r>
              <a:rPr lang="en-US" sz="2800" dirty="0" err="1" smtClean="0"/>
              <a:t>Undang</a:t>
            </a:r>
            <a:r>
              <a:rPr lang="en-US" sz="2800" dirty="0" smtClean="0"/>
              <a:t> </a:t>
            </a:r>
            <a:r>
              <a:rPr lang="en-US" sz="2800" dirty="0" err="1"/>
              <a:t>Nomor</a:t>
            </a:r>
            <a:r>
              <a:rPr lang="en-US" sz="2800" dirty="0"/>
              <a:t> 20 </a:t>
            </a:r>
            <a:r>
              <a:rPr lang="en-US" sz="2800" dirty="0" err="1"/>
              <a:t>Tahun</a:t>
            </a:r>
            <a:r>
              <a:rPr lang="en-US" sz="2800" dirty="0"/>
              <a:t> 2011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Susun</a:t>
            </a:r>
            <a:r>
              <a:rPr lang="en-U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245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Regulasi</a:t>
            </a:r>
            <a:r>
              <a:rPr lang="en-US" dirty="0" smtClean="0"/>
              <a:t> </a:t>
            </a:r>
            <a:r>
              <a:rPr lang="en-US" dirty="0" err="1" smtClean="0"/>
              <a:t>Sarusun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Pasal</a:t>
            </a:r>
            <a:r>
              <a:rPr lang="en-US" sz="2800" dirty="0"/>
              <a:t> 1 </a:t>
            </a:r>
            <a:r>
              <a:rPr lang="en-US" sz="2800" dirty="0" err="1"/>
              <a:t>angka</a:t>
            </a:r>
            <a:r>
              <a:rPr lang="en-US" sz="2800" dirty="0"/>
              <a:t> 1 UU </a:t>
            </a:r>
            <a:r>
              <a:rPr lang="en-US" sz="2800" dirty="0" smtClean="0"/>
              <a:t>No.20 </a:t>
            </a:r>
            <a:r>
              <a:rPr lang="en-US" sz="2800" dirty="0" err="1"/>
              <a:t>Tahun</a:t>
            </a:r>
            <a:r>
              <a:rPr lang="en-US" sz="2800" dirty="0"/>
              <a:t> 2011,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susun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bangunan</a:t>
            </a:r>
            <a:r>
              <a:rPr lang="en-US" sz="2800" dirty="0"/>
              <a:t> </a:t>
            </a:r>
            <a:r>
              <a:rPr lang="en-US" sz="2800" dirty="0" err="1"/>
              <a:t>gedung</a:t>
            </a:r>
            <a:r>
              <a:rPr lang="en-US" sz="2800" dirty="0"/>
              <a:t> </a:t>
            </a:r>
            <a:r>
              <a:rPr lang="en-US" sz="2800" dirty="0" err="1"/>
              <a:t>bertingkat</a:t>
            </a:r>
            <a:r>
              <a:rPr lang="en-US" sz="2800" dirty="0"/>
              <a:t> yang </a:t>
            </a:r>
            <a:r>
              <a:rPr lang="en-US" sz="2800" dirty="0" err="1" smtClean="0"/>
              <a:t>dibangun</a:t>
            </a:r>
            <a:r>
              <a:rPr lang="en-US" sz="2800" dirty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yang </a:t>
            </a:r>
            <a:r>
              <a:rPr lang="en-US" sz="2800" dirty="0" err="1"/>
              <a:t>terbagi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bagian-bagian</a:t>
            </a:r>
            <a:r>
              <a:rPr lang="en-US" sz="2800" dirty="0"/>
              <a:t> yang </a:t>
            </a:r>
            <a:r>
              <a:rPr lang="en-US" sz="2800" dirty="0" err="1"/>
              <a:t>distrukturkan</a:t>
            </a:r>
            <a:r>
              <a:rPr lang="en-US" sz="2800" dirty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/>
              <a:t>fungsional</a:t>
            </a:r>
            <a:r>
              <a:rPr lang="en-US" sz="2800" dirty="0"/>
              <a:t>,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arah</a:t>
            </a:r>
            <a:r>
              <a:rPr lang="en-US" sz="2800" dirty="0"/>
              <a:t> horizontal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vertikal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 smtClean="0"/>
              <a:t>satuansatuan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/>
              <a:t>masing-masing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dimiliki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terpisah</a:t>
            </a:r>
            <a:r>
              <a:rPr lang="en-US" sz="2800" dirty="0"/>
              <a:t>, </a:t>
            </a:r>
            <a:r>
              <a:rPr lang="en-US" sz="2800" dirty="0" err="1" smtClean="0"/>
              <a:t>terutama</a:t>
            </a:r>
            <a:r>
              <a:rPr lang="en-US" sz="2800" dirty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hunian</a:t>
            </a:r>
            <a:r>
              <a:rPr lang="en-US" sz="2800" dirty="0"/>
              <a:t> yang </a:t>
            </a:r>
            <a:r>
              <a:rPr lang="en-US" sz="2800" dirty="0" err="1"/>
              <a:t>dilengkapi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, </a:t>
            </a:r>
            <a:r>
              <a:rPr lang="en-US" sz="2800" dirty="0" err="1"/>
              <a:t>benda</a:t>
            </a:r>
            <a:r>
              <a:rPr lang="en-US" sz="2800" dirty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, </a:t>
            </a:r>
            <a:r>
              <a:rPr lang="en-US" sz="2800" dirty="0" err="1" smtClean="0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1837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Regulasi</a:t>
            </a:r>
            <a:r>
              <a:rPr lang="en-US" dirty="0" smtClean="0"/>
              <a:t> </a:t>
            </a:r>
            <a:r>
              <a:rPr lang="en-US" dirty="0" err="1" smtClean="0"/>
              <a:t>Sarusun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susun</a:t>
            </a:r>
            <a:r>
              <a:rPr lang="en-US" sz="2800" dirty="0"/>
              <a:t> </a:t>
            </a:r>
            <a:r>
              <a:rPr lang="en-US" sz="2800" dirty="0" err="1" smtClean="0"/>
              <a:t>secara</a:t>
            </a:r>
            <a:r>
              <a:rPr lang="en-US" sz="2800" dirty="0"/>
              <a:t> </a:t>
            </a:r>
            <a:r>
              <a:rPr lang="sv-SE" sz="2800" dirty="0" smtClean="0"/>
              <a:t>yuridis </a:t>
            </a:r>
            <a:r>
              <a:rPr lang="sv-SE" sz="2800" dirty="0"/>
              <a:t>merupakan bangunan gedung bertingkat, yang senantiasa </a:t>
            </a:r>
            <a:r>
              <a:rPr lang="sv-SE" sz="2800" dirty="0" smtClean="0"/>
              <a:t>mengandung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/>
              <a:t>pemilikan</a:t>
            </a:r>
            <a:r>
              <a:rPr lang="en-US" sz="2800" dirty="0"/>
              <a:t> </a:t>
            </a:r>
            <a:r>
              <a:rPr lang="en-US" sz="2800" dirty="0" err="1"/>
              <a:t>perseorangan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 yang </a:t>
            </a:r>
            <a:r>
              <a:rPr lang="en-US" sz="2800" dirty="0" err="1"/>
              <a:t>penggunaannya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 smtClean="0"/>
              <a:t>hunian</a:t>
            </a:r>
            <a:r>
              <a:rPr lang="en-US" sz="2800" dirty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hunian</a:t>
            </a:r>
            <a:r>
              <a:rPr lang="en-US" sz="2800" dirty="0"/>
              <a:t>,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mandiri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terpadu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kesatuan</a:t>
            </a:r>
            <a:r>
              <a:rPr lang="en-US" sz="2800" dirty="0"/>
              <a:t> </a:t>
            </a:r>
            <a:r>
              <a:rPr lang="en-US" sz="2800" dirty="0" smtClean="0"/>
              <a:t>system </a:t>
            </a:r>
            <a:r>
              <a:rPr lang="en-US" sz="2800" dirty="0" err="1" smtClean="0"/>
              <a:t>bangunan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2067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79" y="278746"/>
            <a:ext cx="10571998" cy="970450"/>
          </a:xfrm>
        </p:spPr>
        <p:txBody>
          <a:bodyPr/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Sarusun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pengertian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 smtClean="0"/>
              <a:t>milik</a:t>
            </a:r>
            <a:r>
              <a:rPr lang="en-US" sz="2800" dirty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/>
              <a:t>satuan</a:t>
            </a:r>
            <a:r>
              <a:rPr lang="en-US" sz="2800" dirty="0"/>
              <a:t>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susun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diatur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Pasal</a:t>
            </a:r>
            <a:r>
              <a:rPr lang="en-US" sz="2800" dirty="0"/>
              <a:t> 46 </a:t>
            </a:r>
            <a:r>
              <a:rPr lang="en-US" sz="2800" dirty="0" smtClean="0"/>
              <a:t>UU no. 20/2111bahwa </a:t>
            </a:r>
            <a:r>
              <a:rPr lang="en-US" sz="2800" dirty="0" err="1" smtClean="0"/>
              <a:t>Hak</a:t>
            </a:r>
            <a:r>
              <a:rPr lang="en-US" sz="2800" dirty="0"/>
              <a:t> </a:t>
            </a:r>
            <a:r>
              <a:rPr lang="en-US" sz="2800" dirty="0" err="1" smtClean="0"/>
              <a:t>kepemilikan</a:t>
            </a:r>
            <a:r>
              <a:rPr lang="en-US" sz="2800" dirty="0" smtClean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sarusun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milik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sarusun</a:t>
            </a:r>
            <a:r>
              <a:rPr lang="en-US" sz="2800" dirty="0"/>
              <a:t> yang </a:t>
            </a:r>
            <a:r>
              <a:rPr lang="en-US" sz="2800" dirty="0" err="1" smtClean="0"/>
              <a:t>bersifat</a:t>
            </a:r>
            <a:r>
              <a:rPr lang="en-US" sz="2800" dirty="0"/>
              <a:t> </a:t>
            </a:r>
            <a:r>
              <a:rPr lang="en-US" sz="2800" dirty="0" err="1" smtClean="0"/>
              <a:t>perseorangan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terpisah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, </a:t>
            </a:r>
            <a:r>
              <a:rPr lang="en-US" sz="2800" dirty="0" err="1" smtClean="0"/>
              <a:t>benda</a:t>
            </a:r>
            <a:r>
              <a:rPr lang="en-US" sz="2800" dirty="0"/>
              <a:t> </a:t>
            </a:r>
            <a:r>
              <a:rPr lang="en-US" sz="2800" dirty="0" err="1" smtClean="0"/>
              <a:t>bersama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r>
              <a:rPr lang="en-US" sz="2800" dirty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8792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79" y="278746"/>
            <a:ext cx="10571998" cy="970450"/>
          </a:xfrm>
        </p:spPr>
        <p:txBody>
          <a:bodyPr/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Sarusun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Dan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kepemilikan</a:t>
            </a:r>
            <a:r>
              <a:rPr lang="en-US" sz="2800" dirty="0"/>
              <a:t> </a:t>
            </a:r>
            <a:r>
              <a:rPr lang="en-US" sz="2800" dirty="0" err="1"/>
              <a:t>sarusun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diterbitkan</a:t>
            </a:r>
            <a:r>
              <a:rPr lang="en-US" sz="2800" dirty="0"/>
              <a:t> </a:t>
            </a:r>
            <a:r>
              <a:rPr lang="en-US" sz="2800" dirty="0" err="1"/>
              <a:t>sertipikat</a:t>
            </a:r>
            <a:r>
              <a:rPr lang="en-US" sz="2800" dirty="0"/>
              <a:t> </a:t>
            </a:r>
            <a:r>
              <a:rPr lang="en-US" sz="2800" dirty="0" err="1" smtClean="0"/>
              <a:t>sebagai</a:t>
            </a:r>
            <a:r>
              <a:rPr lang="en-US" sz="2800" dirty="0"/>
              <a:t>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/>
              <a:t>bukti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sebagaimana</a:t>
            </a:r>
            <a:r>
              <a:rPr lang="en-US" sz="2800" dirty="0"/>
              <a:t> </a:t>
            </a:r>
            <a:r>
              <a:rPr lang="en-US" sz="2800" dirty="0" err="1"/>
              <a:t>diatur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b="1" dirty="0" err="1"/>
              <a:t>Pasal</a:t>
            </a:r>
            <a:r>
              <a:rPr lang="en-US" sz="2800" b="1" dirty="0"/>
              <a:t> 1 </a:t>
            </a:r>
            <a:r>
              <a:rPr lang="en-US" sz="2800" b="1" dirty="0" err="1"/>
              <a:t>angka</a:t>
            </a:r>
            <a:r>
              <a:rPr lang="en-US" sz="2800" b="1" dirty="0"/>
              <a:t> 11 UU No. 20 </a:t>
            </a:r>
            <a:r>
              <a:rPr lang="en-US" sz="2800" b="1" dirty="0" err="1"/>
              <a:t>Tahun</a:t>
            </a:r>
            <a:r>
              <a:rPr lang="en-US" sz="2800" b="1" dirty="0"/>
              <a:t> </a:t>
            </a:r>
            <a:r>
              <a:rPr lang="en-US" sz="2800" b="1" dirty="0" smtClean="0"/>
              <a:t>2011</a:t>
            </a:r>
            <a:r>
              <a:rPr lang="en-US" sz="2800" dirty="0" smtClean="0"/>
              <a:t>, </a:t>
            </a:r>
            <a:r>
              <a:rPr lang="en-US" sz="2800" dirty="0" err="1" smtClean="0"/>
              <a:t>Sertifikat</a:t>
            </a:r>
            <a:r>
              <a:rPr lang="en-US" sz="2800" dirty="0" smtClean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milik</a:t>
            </a:r>
            <a:r>
              <a:rPr lang="en-US" sz="2800" dirty="0"/>
              <a:t> </a:t>
            </a:r>
            <a:r>
              <a:rPr lang="en-US" sz="2800" dirty="0" err="1"/>
              <a:t>sarusun</a:t>
            </a:r>
            <a:r>
              <a:rPr lang="en-US" sz="2800" dirty="0"/>
              <a:t> yang </a:t>
            </a:r>
            <a:r>
              <a:rPr lang="en-US" sz="2800" dirty="0" err="1"/>
              <a:t>selanjutnya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SHM </a:t>
            </a:r>
            <a:r>
              <a:rPr lang="en-US" sz="2800" dirty="0" err="1"/>
              <a:t>sarusun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 smtClean="0"/>
              <a:t>tanda</a:t>
            </a:r>
            <a:r>
              <a:rPr lang="en-US" sz="2800" dirty="0"/>
              <a:t> </a:t>
            </a:r>
            <a:r>
              <a:rPr lang="en-US" sz="2800" dirty="0" err="1" smtClean="0"/>
              <a:t>bukti</a:t>
            </a:r>
            <a:r>
              <a:rPr lang="en-US" sz="2800" dirty="0" smtClean="0"/>
              <a:t> </a:t>
            </a:r>
            <a:r>
              <a:rPr lang="en-US" sz="2800" dirty="0" err="1"/>
              <a:t>kepemilikan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sarusun</a:t>
            </a:r>
            <a:r>
              <a:rPr lang="en-US" sz="2800" dirty="0"/>
              <a:t> di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milik</a:t>
            </a:r>
            <a:r>
              <a:rPr lang="en-US" sz="2800" dirty="0"/>
              <a:t>,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guna</a:t>
            </a:r>
            <a:r>
              <a:rPr lang="en-US" sz="2800" dirty="0"/>
              <a:t> </a:t>
            </a:r>
            <a:r>
              <a:rPr lang="en-US" sz="2800" dirty="0" err="1"/>
              <a:t>bangunan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 smtClean="0"/>
              <a:t>hak</a:t>
            </a:r>
            <a:r>
              <a:rPr lang="en-US" sz="2800" dirty="0"/>
              <a:t> </a:t>
            </a:r>
            <a:r>
              <a:rPr lang="en-US" sz="2800" dirty="0" err="1" smtClean="0"/>
              <a:t>pakai</a:t>
            </a:r>
            <a:r>
              <a:rPr lang="en-US" sz="2800" dirty="0" smtClean="0"/>
              <a:t> </a:t>
            </a:r>
            <a:r>
              <a:rPr lang="en-US" sz="2800" dirty="0"/>
              <a:t>di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,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guna</a:t>
            </a:r>
            <a:r>
              <a:rPr lang="en-US" sz="2800" dirty="0"/>
              <a:t> </a:t>
            </a:r>
            <a:r>
              <a:rPr lang="en-US" sz="2800" dirty="0" err="1"/>
              <a:t>bangunan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pakai</a:t>
            </a:r>
            <a:r>
              <a:rPr lang="en-US" sz="2800" dirty="0"/>
              <a:t> di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 smtClean="0"/>
              <a:t>tanah</a:t>
            </a:r>
            <a:r>
              <a:rPr lang="en-US" sz="2800" dirty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/>
              <a:t>pengelolaan</a:t>
            </a:r>
            <a:r>
              <a:rPr lang="en-U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7461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79" y="278746"/>
            <a:ext cx="10571998" cy="970450"/>
          </a:xfrm>
        </p:spPr>
        <p:txBody>
          <a:bodyPr/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Sarusun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keberadaan</a:t>
            </a:r>
            <a:r>
              <a:rPr lang="en-US" sz="2800" dirty="0"/>
              <a:t> </a:t>
            </a:r>
            <a:r>
              <a:rPr lang="en-US" sz="2800" dirty="0" err="1"/>
              <a:t>undang-undang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, </a:t>
            </a:r>
            <a:r>
              <a:rPr lang="en-US" sz="2800" dirty="0" err="1"/>
              <a:t>menciptakan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 smtClean="0"/>
              <a:t>milik</a:t>
            </a:r>
            <a:r>
              <a:rPr lang="en-US" sz="2800" dirty="0"/>
              <a:t> </a:t>
            </a:r>
            <a:r>
              <a:rPr lang="fi-FI" sz="2800" dirty="0" smtClean="0"/>
              <a:t>atas </a:t>
            </a:r>
            <a:r>
              <a:rPr lang="fi-FI" sz="2800" dirty="0"/>
              <a:t>satuan rumah susun yang meliputi</a:t>
            </a:r>
            <a:r>
              <a:rPr lang="fi-FI" sz="28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/>
              <a:t>milik</a:t>
            </a:r>
            <a:r>
              <a:rPr lang="en-US" sz="2800" dirty="0"/>
              <a:t> </a:t>
            </a:r>
            <a:r>
              <a:rPr lang="en-US" sz="2800" dirty="0" err="1"/>
              <a:t>perseorangan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satuan-satuan</a:t>
            </a:r>
            <a:r>
              <a:rPr lang="en-US" sz="2800" dirty="0"/>
              <a:t>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susun</a:t>
            </a:r>
            <a:r>
              <a:rPr lang="en-US" sz="2800" dirty="0"/>
              <a:t> yang 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/>
              <a:t>terpisah</a:t>
            </a:r>
            <a:r>
              <a:rPr lang="en-US" sz="2800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bagian-bagian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bangunan</a:t>
            </a:r>
            <a:r>
              <a:rPr lang="en-US" sz="2800" dirty="0"/>
              <a:t>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susun</a:t>
            </a:r>
            <a:r>
              <a:rPr lang="en-US" sz="2800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/>
              <a:t>Hak </a:t>
            </a:r>
            <a:r>
              <a:rPr lang="sv-SE" sz="2800" dirty="0"/>
              <a:t>bersama atas benda-benda</a:t>
            </a:r>
            <a:r>
              <a:rPr lang="sv-SE" sz="2800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/>
              <a:t>bersama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yang </a:t>
            </a:r>
            <a:r>
              <a:rPr lang="en-US" sz="2400" dirty="0" err="1"/>
              <a:t>semuanya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 </a:t>
            </a:r>
            <a:r>
              <a:rPr lang="en-US" sz="2400" dirty="0" err="1" smtClean="0"/>
              <a:t>hak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fungsional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terpisah</a:t>
            </a:r>
            <a:r>
              <a:rPr lang="en-US" sz="24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6393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79" y="278746"/>
            <a:ext cx="10571998" cy="970450"/>
          </a:xfrm>
        </p:spPr>
        <p:txBody>
          <a:bodyPr/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Sarusun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/>
          </a:bodyPr>
          <a:lstStyle/>
          <a:p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uraian</a:t>
            </a:r>
            <a:r>
              <a:rPr lang="en-US" sz="2800" dirty="0"/>
              <a:t> di </a:t>
            </a:r>
            <a:r>
              <a:rPr lang="en-US" sz="2800" dirty="0" err="1"/>
              <a:t>atas</a:t>
            </a:r>
            <a:r>
              <a:rPr lang="en-US" sz="2800" dirty="0"/>
              <a:t>,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dijelaskan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 smtClean="0"/>
              <a:t>Undang-undang</a:t>
            </a:r>
            <a:r>
              <a:rPr lang="en-US" sz="2800" dirty="0"/>
              <a:t> </a:t>
            </a:r>
            <a:r>
              <a:rPr lang="fr-FR" sz="2800" dirty="0" err="1" smtClean="0"/>
              <a:t>Nomor</a:t>
            </a:r>
            <a:r>
              <a:rPr lang="fr-FR" sz="2800" dirty="0" smtClean="0"/>
              <a:t> </a:t>
            </a:r>
            <a:r>
              <a:rPr lang="fr-FR" sz="2800" dirty="0"/>
              <a:t>20 </a:t>
            </a:r>
            <a:r>
              <a:rPr lang="fr-FR" sz="2800" dirty="0" err="1"/>
              <a:t>Tahun</a:t>
            </a:r>
            <a:r>
              <a:rPr lang="fr-FR" sz="2800" dirty="0"/>
              <a:t> 2011 </a:t>
            </a:r>
            <a:r>
              <a:rPr lang="fr-FR" sz="2800" dirty="0" err="1"/>
              <a:t>tentang</a:t>
            </a:r>
            <a:r>
              <a:rPr lang="fr-FR" sz="2800" dirty="0"/>
              <a:t> </a:t>
            </a:r>
            <a:r>
              <a:rPr lang="fr-FR" sz="2800" dirty="0" err="1"/>
              <a:t>Rumah</a:t>
            </a:r>
            <a:r>
              <a:rPr lang="fr-FR" sz="2800" dirty="0"/>
              <a:t> </a:t>
            </a:r>
            <a:r>
              <a:rPr lang="fr-FR" sz="2800" dirty="0" err="1"/>
              <a:t>Susun</a:t>
            </a:r>
            <a:r>
              <a:rPr lang="fr-FR" sz="2800" dirty="0"/>
              <a:t>, </a:t>
            </a:r>
            <a:r>
              <a:rPr lang="fr-FR" sz="2800" dirty="0" err="1"/>
              <a:t>terdapat</a:t>
            </a:r>
            <a:r>
              <a:rPr lang="fr-FR" sz="2800" dirty="0"/>
              <a:t> 2 </a:t>
            </a:r>
            <a:r>
              <a:rPr lang="fr-FR" sz="2800" dirty="0" err="1"/>
              <a:t>unsur</a:t>
            </a:r>
            <a:r>
              <a:rPr lang="fr-FR" sz="2800" dirty="0"/>
              <a:t> </a:t>
            </a:r>
            <a:r>
              <a:rPr lang="fr-FR" sz="2800" dirty="0" err="1"/>
              <a:t>kepemilikan</a:t>
            </a:r>
            <a:r>
              <a:rPr lang="fr-FR" sz="2800" dirty="0"/>
              <a:t>, </a:t>
            </a:r>
            <a:r>
              <a:rPr lang="fr-FR" sz="2800" dirty="0" err="1" smtClean="0"/>
              <a:t>yaitu</a:t>
            </a:r>
            <a:endParaRPr lang="fr-F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pemilikan</a:t>
            </a:r>
            <a:r>
              <a:rPr lang="en-US" sz="2800" dirty="0" smtClean="0"/>
              <a:t> </a:t>
            </a:r>
            <a:r>
              <a:rPr lang="en-US" sz="2800" dirty="0" err="1"/>
              <a:t>perseorangan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dimiliki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terpisah</a:t>
            </a:r>
            <a:r>
              <a:rPr lang="en-US" sz="2800" dirty="0"/>
              <a:t>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Pemilikan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</a:t>
            </a:r>
            <a:r>
              <a:rPr lang="en-U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8399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536</TotalTime>
  <Words>687</Words>
  <Application>Microsoft Office PowerPoint</Application>
  <PresentationFormat>Widescreen</PresentationFormat>
  <Paragraphs>76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Century Gothic</vt:lpstr>
      <vt:lpstr>Wingdings 2</vt:lpstr>
      <vt:lpstr>Quotable</vt:lpstr>
      <vt:lpstr>Hak Milik Atas Satuan Rumah Susun</vt:lpstr>
      <vt:lpstr>PowerPoint Presentation</vt:lpstr>
      <vt:lpstr>Regulasi Sarusun</vt:lpstr>
      <vt:lpstr>Regulasi Sarusun</vt:lpstr>
      <vt:lpstr>Regulasi Sarusun</vt:lpstr>
      <vt:lpstr>Hak Milik Sarusun</vt:lpstr>
      <vt:lpstr>Hak Milik Sarusun</vt:lpstr>
      <vt:lpstr>Hak Milik Sarusun</vt:lpstr>
      <vt:lpstr>Hak Milik Sarusun</vt:lpstr>
      <vt:lpstr>Hak Milik Sarusun</vt:lpstr>
      <vt:lpstr>Hak Milik Sarusun</vt:lpstr>
      <vt:lpstr>Konsepsi Hak Milik atas Sarusun Dalam Hukum Agraria</vt:lpstr>
      <vt:lpstr>Konsepsi Hak Milik atas Sarusun Dalam Hukum Agraria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 Guna Bangunan  dan Hak Pakai.</dc:title>
  <dc:creator>Hp</dc:creator>
  <cp:lastModifiedBy>Hp</cp:lastModifiedBy>
  <cp:revision>21</cp:revision>
  <dcterms:created xsi:type="dcterms:W3CDTF">2019-05-27T01:48:21Z</dcterms:created>
  <dcterms:modified xsi:type="dcterms:W3CDTF">2019-06-26T05:35:14Z</dcterms:modified>
</cp:coreProperties>
</file>