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5" r:id="rId8"/>
    <p:sldId id="262" r:id="rId9"/>
    <p:sldId id="266" r:id="rId10"/>
    <p:sldId id="267" r:id="rId11"/>
    <p:sldId id="268" r:id="rId12"/>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E1A7935-DE0B-45B9-AE71-FB13578356D2}" type="datetimeFigureOut">
              <a:rPr lang="id-ID" smtClean="0"/>
              <a:pPr/>
              <a:t>06/07/2019</a:t>
            </a:fld>
            <a:endParaRPr lang="id-ID"/>
          </a:p>
        </p:txBody>
      </p:sp>
      <p:sp>
        <p:nvSpPr>
          <p:cNvPr id="19" name="Footer Placeholder 18"/>
          <p:cNvSpPr>
            <a:spLocks noGrp="1"/>
          </p:cNvSpPr>
          <p:nvPr>
            <p:ph type="ftr" sz="quarter" idx="11"/>
          </p:nvPr>
        </p:nvSpPr>
        <p:spPr/>
        <p:txBody>
          <a:bodyPr/>
          <a:lstStyle/>
          <a:p>
            <a:endParaRPr lang="id-ID"/>
          </a:p>
        </p:txBody>
      </p:sp>
      <p:sp>
        <p:nvSpPr>
          <p:cNvPr id="27" name="Slide Number Placeholder 26"/>
          <p:cNvSpPr>
            <a:spLocks noGrp="1"/>
          </p:cNvSpPr>
          <p:nvPr>
            <p:ph type="sldNum" sz="quarter" idx="12"/>
          </p:nvPr>
        </p:nvSpPr>
        <p:spPr/>
        <p:txBody>
          <a:bodyPr/>
          <a:lstStyle/>
          <a:p>
            <a:fld id="{77623F30-343E-4EDC-9D7D-C6185FA42D31}"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E1A7935-DE0B-45B9-AE71-FB13578356D2}" type="datetimeFigureOut">
              <a:rPr lang="id-ID" smtClean="0"/>
              <a:pPr/>
              <a:t>06/07/2019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7623F30-343E-4EDC-9D7D-C6185FA42D31}"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E1A7935-DE0B-45B9-AE71-FB13578356D2}" type="datetimeFigureOut">
              <a:rPr lang="id-ID" smtClean="0"/>
              <a:pPr/>
              <a:t>06/07/2019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7623F30-343E-4EDC-9D7D-C6185FA42D31}"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E1A7935-DE0B-45B9-AE71-FB13578356D2}" type="datetimeFigureOut">
              <a:rPr lang="id-ID" smtClean="0"/>
              <a:pPr/>
              <a:t>06/07/2019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7623F30-343E-4EDC-9D7D-C6185FA42D31}"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E1A7935-DE0B-45B9-AE71-FB13578356D2}" type="datetimeFigureOut">
              <a:rPr lang="id-ID" smtClean="0"/>
              <a:pPr/>
              <a:t>06/07/2019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7623F30-343E-4EDC-9D7D-C6185FA42D31}"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E1A7935-DE0B-45B9-AE71-FB13578356D2}" type="datetimeFigureOut">
              <a:rPr lang="id-ID" smtClean="0"/>
              <a:pPr/>
              <a:t>06/07/2019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77623F30-343E-4EDC-9D7D-C6185FA42D31}"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E1A7935-DE0B-45B9-AE71-FB13578356D2}" type="datetimeFigureOut">
              <a:rPr lang="id-ID" smtClean="0"/>
              <a:pPr/>
              <a:t>06/07/2019</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77623F30-343E-4EDC-9D7D-C6185FA42D31}"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E1A7935-DE0B-45B9-AE71-FB13578356D2}" type="datetimeFigureOut">
              <a:rPr lang="id-ID" smtClean="0"/>
              <a:pPr/>
              <a:t>06/07/2019</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77623F30-343E-4EDC-9D7D-C6185FA42D31}"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1A7935-DE0B-45B9-AE71-FB13578356D2}" type="datetimeFigureOut">
              <a:rPr lang="id-ID" smtClean="0"/>
              <a:pPr/>
              <a:t>06/07/2019</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77623F30-343E-4EDC-9D7D-C6185FA42D31}"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E1A7935-DE0B-45B9-AE71-FB13578356D2}" type="datetimeFigureOut">
              <a:rPr lang="id-ID" smtClean="0"/>
              <a:pPr/>
              <a:t>06/07/2019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77623F30-343E-4EDC-9D7D-C6185FA42D31}"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E1A7935-DE0B-45B9-AE71-FB13578356D2}" type="datetimeFigureOut">
              <a:rPr lang="id-ID" smtClean="0"/>
              <a:pPr/>
              <a:t>06/07/2019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a:xfrm>
            <a:off x="8077200" y="6356350"/>
            <a:ext cx="609600" cy="365125"/>
          </a:xfrm>
        </p:spPr>
        <p:txBody>
          <a:bodyPr/>
          <a:lstStyle/>
          <a:p>
            <a:fld id="{77623F30-343E-4EDC-9D7D-C6185FA42D31}" type="slidenum">
              <a:rPr lang="id-ID" smtClean="0"/>
              <a:pPr/>
              <a:t>‹#›</a:t>
            </a:fld>
            <a:endParaRPr lang="id-ID"/>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E1A7935-DE0B-45B9-AE71-FB13578356D2}" type="datetimeFigureOut">
              <a:rPr lang="id-ID" smtClean="0"/>
              <a:pPr/>
              <a:t>06/07/2019</a:t>
            </a:fld>
            <a:endParaRPr lang="id-ID"/>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id-ID"/>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7623F30-343E-4EDC-9D7D-C6185FA42D31}" type="slidenum">
              <a:rPr lang="id-ID" smtClean="0"/>
              <a:pPr/>
              <a:t>‹#›</a:t>
            </a:fld>
            <a:endParaRPr lang="id-ID"/>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Hak Tanggungan dan Tanah Wakaf</a:t>
            </a:r>
            <a:endParaRPr lang="id-ID" dirty="0"/>
          </a:p>
        </p:txBody>
      </p:sp>
      <p:sp>
        <p:nvSpPr>
          <p:cNvPr id="3" name="Subtitle 2"/>
          <p:cNvSpPr>
            <a:spLocks noGrp="1"/>
          </p:cNvSpPr>
          <p:nvPr>
            <p:ph type="subTitle" idx="1"/>
          </p:nvPr>
        </p:nvSpPr>
        <p:spPr/>
        <p:txBody>
          <a:bodyPr/>
          <a:lstStyle/>
          <a:p>
            <a:endParaRPr lang="id-ID"/>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10000"/>
          </a:bodyPr>
          <a:lstStyle/>
          <a:p>
            <a:pPr>
              <a:buNone/>
            </a:pPr>
            <a:r>
              <a:rPr lang="id-ID" dirty="0" smtClean="0"/>
              <a:t>	Berdasarkan UU Nomor 41 tahun 2004, tanah wakaf tidak boleh diperjualbelikan. Peralihan status dari hak atas tanah primer menjadi wakaf membuat tanah tersebut tidak lagi memiliki nilai ekonomis, kecuali jika digunakan untuk kepentingan umum sesuai dengan Rencana Umum Tata Ruang yang diatur dalam Undang Undang Negara dan tak bertentangan dengan syariah.</a:t>
            </a:r>
            <a:br>
              <a:rPr lang="id-ID" dirty="0" smtClean="0"/>
            </a:br>
            <a:r>
              <a:rPr lang="id-ID" dirty="0" smtClean="0"/>
              <a:t/>
            </a:r>
            <a:br>
              <a:rPr lang="id-ID" dirty="0" smtClean="0"/>
            </a:br>
            <a:r>
              <a:rPr lang="id-ID" dirty="0" smtClean="0"/>
              <a:t>Tanah wakaf bisa saja dijual atau dibeli, asalkan mendapat izin tertulis dari Menteri atas persetujuan Badan Wakaf Indonesia. Hanya saja, harta benda wakaf yang diubah status tersebut wajib ditukar dengan harta benda lain dengan manfaat dan nilai tukar yang sama.</a:t>
            </a:r>
            <a:endParaRPr lang="id-ID"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a:buNone/>
            </a:pPr>
            <a:r>
              <a:rPr lang="id-ID" dirty="0" smtClean="0"/>
              <a:t>Selain tak boleh diperjual belikan, harta benda yang diwakafkan juga dilarang untuk:</a:t>
            </a:r>
            <a:br>
              <a:rPr lang="id-ID" dirty="0" smtClean="0"/>
            </a:br>
            <a:r>
              <a:rPr lang="id-ID" dirty="0" smtClean="0"/>
              <a:t>- Dijadikan jaminan</a:t>
            </a:r>
            <a:br>
              <a:rPr lang="id-ID" dirty="0" smtClean="0"/>
            </a:br>
            <a:r>
              <a:rPr lang="id-ID" dirty="0" smtClean="0"/>
              <a:t>- Disita</a:t>
            </a:r>
            <a:br>
              <a:rPr lang="id-ID" dirty="0" smtClean="0"/>
            </a:br>
            <a:r>
              <a:rPr lang="id-ID" dirty="0" smtClean="0"/>
              <a:t>- Dihibahkan</a:t>
            </a:r>
            <a:br>
              <a:rPr lang="id-ID" dirty="0" smtClean="0"/>
            </a:br>
            <a:r>
              <a:rPr lang="id-ID" dirty="0" smtClean="0"/>
              <a:t>- Diwariskan</a:t>
            </a:r>
            <a:br>
              <a:rPr lang="id-ID" dirty="0" smtClean="0"/>
            </a:br>
            <a:r>
              <a:rPr lang="id-ID" dirty="0" smtClean="0"/>
              <a:t>- Ditukar</a:t>
            </a:r>
            <a:br>
              <a:rPr lang="id-ID" dirty="0" smtClean="0"/>
            </a:br>
            <a:r>
              <a:rPr lang="id-ID" dirty="0" smtClean="0"/>
              <a:t>- Dialihkan dalam bentuk pengalihan hak lainnya</a:t>
            </a:r>
            <a:br>
              <a:rPr lang="id-ID" dirty="0" smtClean="0"/>
            </a:br>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Hak Tanggungan </a:t>
            </a:r>
            <a:endParaRPr lang="id-ID" dirty="0"/>
          </a:p>
        </p:txBody>
      </p:sp>
      <p:sp>
        <p:nvSpPr>
          <p:cNvPr id="3" name="Content Placeholder 2"/>
          <p:cNvSpPr>
            <a:spLocks noGrp="1"/>
          </p:cNvSpPr>
          <p:nvPr>
            <p:ph idx="1"/>
          </p:nvPr>
        </p:nvSpPr>
        <p:spPr/>
        <p:txBody>
          <a:bodyPr/>
          <a:lstStyle/>
          <a:p>
            <a:pPr>
              <a:buNone/>
            </a:pPr>
            <a:r>
              <a:rPr lang="en-US" dirty="0" smtClean="0"/>
              <a:t> </a:t>
            </a:r>
            <a:r>
              <a:rPr lang="id-ID" dirty="0" smtClean="0"/>
              <a:t>Undang-undang</a:t>
            </a:r>
            <a:r>
              <a:rPr lang="en-US" dirty="0" smtClean="0"/>
              <a:t> no. 4</a:t>
            </a:r>
            <a:r>
              <a:rPr lang="id-ID" dirty="0" smtClean="0"/>
              <a:t> tahun</a:t>
            </a:r>
            <a:r>
              <a:rPr lang="en-US" dirty="0" smtClean="0"/>
              <a:t> </a:t>
            </a:r>
            <a:r>
              <a:rPr lang="id-ID" dirty="0" smtClean="0"/>
              <a:t>1996</a:t>
            </a:r>
            <a:r>
              <a:rPr lang="en-US" dirty="0" smtClean="0"/>
              <a:t> </a:t>
            </a:r>
            <a:r>
              <a:rPr lang="en-US" dirty="0" err="1" smtClean="0"/>
              <a:t>pasal</a:t>
            </a:r>
            <a:r>
              <a:rPr lang="en-US" dirty="0" smtClean="0"/>
              <a:t> 1 </a:t>
            </a:r>
            <a:r>
              <a:rPr lang="en-US" dirty="0" err="1" smtClean="0"/>
              <a:t>ayat</a:t>
            </a:r>
            <a:r>
              <a:rPr lang="en-US" dirty="0" smtClean="0"/>
              <a:t> 1 </a:t>
            </a:r>
            <a:r>
              <a:rPr lang="en-US" dirty="0" err="1" smtClean="0"/>
              <a:t>adalah</a:t>
            </a:r>
            <a:r>
              <a:rPr lang="en-US" dirty="0" smtClean="0"/>
              <a:t>:</a:t>
            </a:r>
            <a:endParaRPr lang="id-ID" dirty="0" smtClean="0"/>
          </a:p>
          <a:p>
            <a:pPr>
              <a:buNone/>
            </a:pPr>
            <a:r>
              <a:rPr lang="id-ID" dirty="0" smtClean="0"/>
              <a:t>" Hak Tanggungan atas tanah beserta benda-benda yang berkaitan dengan tanah, yang selanjutnya disebut Hak Tanggungan, adalah hak jaminan yang dibebankan pada hak atas tanah sebagaimana dimaksud dalam Undang-undang Nomor 5 Tahun 1960 tentang Peraturan Dasar Pokok-Pokok Agraria, berikut atau tidak berikut benda-benda lain yang merupakan satu kesatuan dengan tanah itu, untuk pelunasan utang tertentu terhadap kreditor-kreditor lain."</a:t>
            </a:r>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a:buNone/>
            </a:pPr>
            <a:r>
              <a:rPr lang="id-ID" dirty="0" smtClean="0"/>
              <a:t>Objek Hak Tanggungan adalah:</a:t>
            </a:r>
          </a:p>
          <a:p>
            <a:r>
              <a:rPr lang="id-ID" dirty="0" smtClean="0"/>
              <a:t>Hak - hak atas tanah yaitu Hak milik (HM),</a:t>
            </a:r>
          </a:p>
          <a:p>
            <a:r>
              <a:rPr lang="id-ID" dirty="0" smtClean="0"/>
              <a:t>Hak Guna Bangunan (HGB),</a:t>
            </a:r>
          </a:p>
          <a:p>
            <a:r>
              <a:rPr lang="id-ID" dirty="0" smtClean="0"/>
              <a:t>Hak Guna Usaha (HGU),</a:t>
            </a:r>
          </a:p>
          <a:p>
            <a:r>
              <a:rPr lang="id-ID" dirty="0" smtClean="0"/>
              <a:t>Hak Pakai (HP) dan</a:t>
            </a:r>
          </a:p>
          <a:p>
            <a:r>
              <a:rPr lang="id-ID" dirty="0" smtClean="0"/>
              <a:t>Hak Milik Atas Satuan Rumah Susun (HMASRS).</a:t>
            </a:r>
          </a:p>
          <a:p>
            <a:pPr>
              <a:buNone/>
            </a:pPr>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Cara Mengurus</a:t>
            </a:r>
            <a:br>
              <a:rPr lang="id-ID" b="1" dirty="0" smtClean="0"/>
            </a:br>
            <a:endParaRPr lang="id-ID" dirty="0"/>
          </a:p>
        </p:txBody>
      </p:sp>
      <p:sp>
        <p:nvSpPr>
          <p:cNvPr id="3" name="Content Placeholder 2"/>
          <p:cNvSpPr>
            <a:spLocks noGrp="1"/>
          </p:cNvSpPr>
          <p:nvPr>
            <p:ph idx="1"/>
          </p:nvPr>
        </p:nvSpPr>
        <p:spPr/>
        <p:txBody>
          <a:bodyPr>
            <a:normAutofit/>
          </a:bodyPr>
          <a:lstStyle/>
          <a:p>
            <a:pPr>
              <a:buNone/>
            </a:pPr>
            <a:r>
              <a:rPr lang="id-ID" dirty="0" smtClean="0"/>
              <a:t>   Hak tanggungan untuk sebuah tanah dapat diperoleh setelah kreditur mengikuti prosedur berikut ini :</a:t>
            </a:r>
          </a:p>
          <a:p>
            <a:pPr marL="514350" indent="-514350">
              <a:buFont typeface="+mj-lt"/>
              <a:buAutoNum type="arabicPeriod"/>
            </a:pPr>
            <a:r>
              <a:rPr lang="id-ID" dirty="0" smtClean="0"/>
              <a:t>Menyambangi PPAT/notaris untuk membuat Akta Pemberian Hak Tanggungan (APHT)</a:t>
            </a:r>
          </a:p>
          <a:p>
            <a:pPr marL="514350" indent="-514350">
              <a:buFont typeface="+mj-lt"/>
              <a:buAutoNum type="arabicPeriod"/>
            </a:pPr>
            <a:r>
              <a:rPr lang="id-ID" dirty="0" smtClean="0"/>
              <a:t>Setelah APHT rampung, mengajukan permohonan pendaftaran ke badan pertanahan dengan mengisi formulir yang telah disediakan</a:t>
            </a:r>
          </a:p>
          <a:p>
            <a:pPr marL="514350" indent="-514350">
              <a:buFont typeface="+mj-lt"/>
              <a:buAutoNum type="arabicPeriod"/>
            </a:pPr>
            <a:r>
              <a:rPr lang="id-ID" dirty="0" smtClean="0"/>
              <a:t>Membayar biaya pemasangan hak tanggungan dan Penerimaan Negara Bukan Pajak (PNBP) sesuai Surat Perintah Setor (SPS) di kantor pertanahan.</a:t>
            </a:r>
          </a:p>
          <a:p>
            <a:pPr>
              <a:buNone/>
            </a:pPr>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77500" lnSpcReduction="20000"/>
          </a:bodyPr>
          <a:lstStyle/>
          <a:p>
            <a:pPr>
              <a:buNone/>
            </a:pPr>
            <a:r>
              <a:rPr lang="id-ID" dirty="0" smtClean="0"/>
              <a:t>syarat-syarat yang diperlukan dalam proses ini antara lain:</a:t>
            </a:r>
          </a:p>
          <a:p>
            <a:r>
              <a:rPr lang="id-ID" dirty="0" smtClean="0"/>
              <a:t>Sertifikat objek (asli)</a:t>
            </a:r>
          </a:p>
          <a:p>
            <a:r>
              <a:rPr lang="id-ID" dirty="0" smtClean="0"/>
              <a:t>APHT (asli)</a:t>
            </a:r>
          </a:p>
          <a:p>
            <a:r>
              <a:rPr lang="id-ID" dirty="0" smtClean="0"/>
              <a:t>Identitas kreditur (KTP)</a:t>
            </a:r>
          </a:p>
          <a:p>
            <a:r>
              <a:rPr lang="id-ID" dirty="0" smtClean="0"/>
              <a:t>Identitas KTP penerima kuasa</a:t>
            </a:r>
          </a:p>
          <a:p>
            <a:r>
              <a:rPr lang="id-ID" dirty="0" smtClean="0"/>
              <a:t>Surat pengantar pemasangan hak tanggungan dari PPAT</a:t>
            </a:r>
          </a:p>
          <a:p>
            <a:r>
              <a:rPr lang="id-ID" dirty="0" smtClean="0"/>
              <a:t>KTP &amp; KK debitur (bagi debitur perorangan)</a:t>
            </a:r>
          </a:p>
          <a:p>
            <a:r>
              <a:rPr lang="id-ID" dirty="0" smtClean="0"/>
              <a:t>Akta pendirian perseroan dan perubahannya (bagi debitur badan hukum)</a:t>
            </a:r>
          </a:p>
          <a:p>
            <a:r>
              <a:rPr lang="id-ID" dirty="0" smtClean="0"/>
              <a:t>SK Pengesahan badan hukum perseroan.</a:t>
            </a:r>
          </a:p>
          <a:p>
            <a:pPr>
              <a:buNone/>
            </a:pPr>
            <a:endParaRPr lang="id-ID" dirty="0" smtClean="0"/>
          </a:p>
          <a:p>
            <a:pPr>
              <a:buNone/>
            </a:pPr>
            <a:r>
              <a:rPr lang="id-ID" dirty="0" smtClean="0"/>
              <a:t>	Di dalam ayat (2) Pasal 13 UU No. 4/1996 disebutkan bahwa selambat-lambatnya tujuh hari kerja setelah penandatanganan APHT, PPAT wajib mengirimkan Akta Pemberian Hak.</a:t>
            </a:r>
          </a:p>
          <a:p>
            <a:pPr>
              <a:buNone/>
            </a:pPr>
            <a:endParaRPr lang="id-ID"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Penghapusan dan Pencoretan</a:t>
            </a:r>
            <a:br>
              <a:rPr lang="id-ID" b="1" dirty="0" smtClean="0"/>
            </a:br>
            <a:endParaRPr lang="id-ID" dirty="0"/>
          </a:p>
        </p:txBody>
      </p:sp>
      <p:sp>
        <p:nvSpPr>
          <p:cNvPr id="3" name="Content Placeholder 2"/>
          <p:cNvSpPr>
            <a:spLocks noGrp="1"/>
          </p:cNvSpPr>
          <p:nvPr>
            <p:ph idx="1"/>
          </p:nvPr>
        </p:nvSpPr>
        <p:spPr>
          <a:xfrm>
            <a:off x="357158" y="1643050"/>
            <a:ext cx="8329642" cy="4681550"/>
          </a:xfrm>
        </p:spPr>
        <p:txBody>
          <a:bodyPr>
            <a:normAutofit fontScale="85000" lnSpcReduction="10000"/>
          </a:bodyPr>
          <a:lstStyle/>
          <a:p>
            <a:pPr>
              <a:buNone/>
            </a:pPr>
            <a:r>
              <a:rPr lang="id-ID" dirty="0" smtClean="0"/>
              <a:t>	Ayat (1) Pasal 18 UU No.4/1996 menyebutkan poin-poin apa saja yang dapat menghapus hak ini. Hal-hal tersebut yaitu:</a:t>
            </a:r>
          </a:p>
          <a:p>
            <a:r>
              <a:rPr lang="id-ID" dirty="0" smtClean="0"/>
              <a:t>Hapusnya utang yang dijamin dengan hak tanggungan</a:t>
            </a:r>
          </a:p>
          <a:p>
            <a:r>
              <a:rPr lang="id-ID" dirty="0" smtClean="0"/>
              <a:t>Dilepaskannya hak oleh sang pemegang</a:t>
            </a:r>
          </a:p>
          <a:p>
            <a:r>
              <a:rPr lang="id-ID" dirty="0" smtClean="0"/>
              <a:t>Pembersihan hak berdasarkan penetapan peringkat oleh Ketua Pengadilan Negeri</a:t>
            </a:r>
          </a:p>
          <a:p>
            <a:r>
              <a:rPr lang="id-ID" dirty="0" smtClean="0"/>
              <a:t>Hapusnya hak atas tanah yang dibebani Hak Tanggungan.</a:t>
            </a:r>
          </a:p>
          <a:p>
            <a:pPr>
              <a:buNone/>
            </a:pPr>
            <a:r>
              <a:rPr lang="id-ID" dirty="0" smtClean="0"/>
              <a:t>	</a:t>
            </a:r>
          </a:p>
          <a:p>
            <a:pPr>
              <a:buNone/>
            </a:pPr>
            <a:r>
              <a:rPr lang="id-ID" dirty="0" smtClean="0"/>
              <a:t>	Sementara itu, setelah hak tanggungan atas objek properti terhapus, selanjutnya debitur perlu melakukan penghapusan hak tanggungan dengan membuat surat Roya.</a:t>
            </a:r>
          </a:p>
          <a:p>
            <a:pPr>
              <a:buNone/>
            </a:pPr>
            <a:r>
              <a:rPr lang="id-ID" dirty="0" smtClean="0"/>
              <a:t>	Istilah roya sendiri merujuk pada pencoretan pada buku tanah Hak Tanggungan karena hak tanggungan telah terhapus.</a:t>
            </a:r>
          </a:p>
          <a:p>
            <a:pPr>
              <a:buNone/>
            </a:pPr>
            <a:endParaRPr lang="id-ID"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Tanah Wakaf</a:t>
            </a:r>
            <a:endParaRPr lang="id-ID" dirty="0"/>
          </a:p>
        </p:txBody>
      </p:sp>
      <p:sp>
        <p:nvSpPr>
          <p:cNvPr id="3" name="Content Placeholder 2"/>
          <p:cNvSpPr>
            <a:spLocks noGrp="1"/>
          </p:cNvSpPr>
          <p:nvPr>
            <p:ph idx="1"/>
          </p:nvPr>
        </p:nvSpPr>
        <p:spPr/>
        <p:txBody>
          <a:bodyPr/>
          <a:lstStyle/>
          <a:p>
            <a:pPr>
              <a:buNone/>
            </a:pPr>
            <a:r>
              <a:rPr lang="id-ID" dirty="0" smtClean="0"/>
              <a:t>	Menurut  UU No. 41 Tahun 2004, wakaf adalah perbuatan yang dilakukan oleh wakif (si pemberi wakaf) dalam kurun waktu tertentu atau selamanya dengan fungsi yang dimaksudkan si wakif.</a:t>
            </a:r>
          </a:p>
          <a:p>
            <a:pPr>
              <a:buNone/>
            </a:pPr>
            <a:r>
              <a:rPr lang="id-ID" dirty="0" smtClean="0"/>
              <a:t>	Mengenai barang yang ingin diwakafkan, ada aturan yang menyatakan bahwa benda tersebut haruslah barang yang tidak bisa habis, misalnya barang properti (tanah, rumah, dan sebagainya).</a:t>
            </a:r>
            <a:endParaRPr lang="id-ID"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a:buNone/>
            </a:pPr>
            <a:r>
              <a:rPr lang="id-ID" dirty="0" smtClean="0"/>
              <a:t>	Jika disederhakan lagi, tanah wakaf adalah properti hak milik, baik individu ataupun kelompok yang sudah diwakafkan/diserah terimakan untuk kepentingan umum/sosial. Mengenai hukumnya, perwakafan telah diatur dalam Peraturan Pemerintah (PP) No. 28 tahun 1977 tentang 'Perwakafan Tanah Milik'.</a:t>
            </a:r>
            <a:endParaRPr lang="id-ID"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77500" lnSpcReduction="20000"/>
          </a:bodyPr>
          <a:lstStyle/>
          <a:p>
            <a:pPr>
              <a:buNone/>
            </a:pPr>
            <a:r>
              <a:rPr lang="id-ID" dirty="0" smtClean="0"/>
              <a:t>Syarat Memberi Wakaf</a:t>
            </a:r>
            <a:br>
              <a:rPr lang="id-ID" dirty="0" smtClean="0"/>
            </a:br>
            <a:r>
              <a:rPr lang="id-ID" dirty="0" smtClean="0"/>
              <a:t/>
            </a:r>
            <a:br>
              <a:rPr lang="id-ID" dirty="0" smtClean="0"/>
            </a:br>
            <a:r>
              <a:rPr lang="id-ID" dirty="0" smtClean="0"/>
              <a:t>Jika memiliki tanah yang ingin dibangun untuk tempat ibadah misalnya, pemberi wakaf atau yang dikenal sebagai wakif haruslah si pemilik nama atas tanah tersebut dengan usia yang sudah dewasa, sehat akal, dan tidak terhalang untuk melakukan tindakan hukum. </a:t>
            </a:r>
            <a:br>
              <a:rPr lang="id-ID" dirty="0" smtClean="0"/>
            </a:br>
            <a:r>
              <a:rPr lang="id-ID" dirty="0" smtClean="0"/>
              <a:t/>
            </a:r>
            <a:br>
              <a:rPr lang="id-ID" dirty="0" smtClean="0"/>
            </a:br>
            <a:r>
              <a:rPr lang="id-ID" dirty="0" smtClean="0"/>
              <a:t>Selain itu, mereka yang memberi wakaf juga harus dengan kesadaran penuh dan tanpa paksaan dari siapa pun.</a:t>
            </a:r>
            <a:br>
              <a:rPr lang="id-ID" dirty="0" smtClean="0"/>
            </a:br>
            <a:r>
              <a:rPr lang="id-ID" dirty="0" smtClean="0"/>
              <a:t/>
            </a:r>
            <a:br>
              <a:rPr lang="id-ID" dirty="0" smtClean="0"/>
            </a:br>
            <a:r>
              <a:rPr lang="id-ID" dirty="0" smtClean="0"/>
              <a:t>Selain perorangan, tanah milik kelompok seperti badan hukum milik pemerintah serta badan sosial juga bisa mewakafkan tanah miliknya. Aturan mengenai hal tersebut telah tertuang pada Peraturan Menteri (Permen) Agraria/Kepala Badan Pertanahan Nasional No 9 tahun 1999 tentang 'Tata Cara Pemberian dan Pembatalan Hak atas Tanah Negara dan Hak Pengelolaan'.</a:t>
            </a:r>
            <a:br>
              <a:rPr lang="id-ID" dirty="0" smtClean="0"/>
            </a:br>
            <a:endParaRPr lang="id-ID"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36</TotalTime>
  <Words>168</Words>
  <Application>Microsoft Office PowerPoint</Application>
  <PresentationFormat>On-screen Show (4:3)</PresentationFormat>
  <Paragraphs>42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Flow</vt:lpstr>
      <vt:lpstr>Hak Tanggungan dan Tanah Wakaf</vt:lpstr>
      <vt:lpstr>Hak Tanggungan </vt:lpstr>
      <vt:lpstr>Slide 3</vt:lpstr>
      <vt:lpstr>Cara Mengurus </vt:lpstr>
      <vt:lpstr>Slide 5</vt:lpstr>
      <vt:lpstr>Penghapusan dan Pencoretan </vt:lpstr>
      <vt:lpstr>Tanah Wakaf</vt:lpstr>
      <vt:lpstr>Slide 8</vt:lpstr>
      <vt:lpstr>Slide 9</vt:lpstr>
      <vt:lpstr>Slide 10</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Hak Tanggungan dan Tanah Wakaf</dc:title>
  <dc:creator>IDHAR_KU</dc:creator>
  <cp:lastModifiedBy>IDHAR_KU</cp:lastModifiedBy>
  <cp:revision>2</cp:revision>
  <dcterms:created xsi:type="dcterms:W3CDTF">2019-07-06T01:09:44Z</dcterms:created>
  <dcterms:modified xsi:type="dcterms:W3CDTF">2019-07-06T03:09:49Z</dcterms:modified>
</cp:coreProperties>
</file>