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Tanah di</a:t>
            </a:r>
            <a:br>
              <a:rPr lang="en-US" dirty="0"/>
            </a:br>
            <a:r>
              <a:rPr lang="en-US" dirty="0"/>
              <a:t>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8328"/>
            <a:ext cx="12192000" cy="2593847"/>
            <a:chOff x="0" y="28329"/>
            <a:chExt cx="12192000" cy="1851660"/>
          </a:xfrm>
        </p:grpSpPr>
        <p:pic>
          <p:nvPicPr>
            <p:cNvPr id="5" name="Picture 4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080845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fontAlgn="base">
              <a:buFont typeface="+mj-lt"/>
              <a:buAutoNum type="arabicPeriod"/>
            </a:pP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/>
              <a:t>paling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luasnya</a:t>
            </a:r>
            <a:r>
              <a:rPr lang="en-US" dirty="0"/>
              <a:t> 5 </a:t>
            </a:r>
            <a:r>
              <a:rPr lang="en-US" dirty="0" err="1"/>
              <a:t>hektar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25 </a:t>
            </a:r>
            <a:r>
              <a:rPr lang="en-US" dirty="0" err="1"/>
              <a:t>hektar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modal yang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dnegan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beralih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dialihkan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Usaha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dipunyai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Indonesia,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berkedudukan</a:t>
            </a:r>
            <a:r>
              <a:rPr lang="en-US" dirty="0"/>
              <a:t> di Indonesia</a:t>
            </a:r>
          </a:p>
          <a:p>
            <a:pPr fontAlgn="base">
              <a:buFont typeface="+mj-lt"/>
              <a:buAutoNum type="arabicPeriod"/>
            </a:pPr>
            <a:r>
              <a:rPr lang="en-US" dirty="0"/>
              <a:t>Tanah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Usaha </a:t>
            </a:r>
            <a:r>
              <a:rPr lang="en-US" dirty="0" err="1"/>
              <a:t>adalah</a:t>
            </a:r>
            <a:r>
              <a:rPr lang="en-US" dirty="0"/>
              <a:t> Tanah Negara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Usaha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Usaha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, </a:t>
            </a:r>
            <a:r>
              <a:rPr lang="en-US" dirty="0" err="1"/>
              <a:t>hapusnya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pembebanannya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lain,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di Kantor </a:t>
            </a:r>
            <a:r>
              <a:rPr lang="en-US" dirty="0" err="1"/>
              <a:t>Pertanahan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yang </a:t>
            </a:r>
            <a:r>
              <a:rPr lang="en-US" dirty="0" err="1"/>
              <a:t>kuat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Usaha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dibebani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dihapuskan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dibatalkan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berakhir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5" name="Picture 4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026178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7454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fontAlgn="base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terpenuhinya</a:t>
            </a:r>
            <a:r>
              <a:rPr lang="en-US" dirty="0"/>
              <a:t> </a:t>
            </a:r>
            <a:r>
              <a:rPr lang="en-US" dirty="0" err="1"/>
              <a:t>kewajiban-kewajiban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dilanggarnya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12, </a:t>
            </a:r>
            <a:r>
              <a:rPr lang="en-US" dirty="0" err="1"/>
              <a:t>Pasal</a:t>
            </a:r>
            <a:r>
              <a:rPr lang="en-US" dirty="0"/>
              <a:t> 13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14 PP No. 40/1996;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;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;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20 </a:t>
            </a:r>
            <a:r>
              <a:rPr lang="en-US" dirty="0" err="1"/>
              <a:t>Tahun</a:t>
            </a:r>
            <a:r>
              <a:rPr lang="en-US" dirty="0"/>
              <a:t> 1961;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Ditelantarkan</a:t>
            </a:r>
            <a:r>
              <a:rPr lang="en-US" dirty="0"/>
              <a:t>;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Tanahnya</a:t>
            </a:r>
            <a:r>
              <a:rPr lang="en-US" dirty="0"/>
              <a:t> </a:t>
            </a:r>
            <a:r>
              <a:rPr lang="en-US" dirty="0" err="1"/>
              <a:t>musnah</a:t>
            </a:r>
            <a:r>
              <a:rPr lang="en-US" dirty="0"/>
              <a:t>;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Pemegang</a:t>
            </a:r>
            <a:r>
              <a:rPr lang="en-US" dirty="0"/>
              <a:t> HGU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HGU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30 </a:t>
            </a:r>
            <a:r>
              <a:rPr lang="en-US" dirty="0" err="1"/>
              <a:t>ayat</a:t>
            </a:r>
            <a:r>
              <a:rPr lang="en-US" dirty="0"/>
              <a:t> (2) UUPA.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Pemiliknya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/ </a:t>
            </a:r>
            <a:r>
              <a:rPr lang="en-US" dirty="0" err="1"/>
              <a:t>intruksi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5" name="Picture 4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62026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3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Pakai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/>
              <a:t>Pakai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41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 1960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Pokok-Pokok</a:t>
            </a:r>
            <a:r>
              <a:rPr lang="en-US" dirty="0"/>
              <a:t> </a:t>
            </a:r>
            <a:r>
              <a:rPr lang="en-US" dirty="0" err="1"/>
              <a:t>Agraria</a:t>
            </a:r>
            <a:r>
              <a:rPr lang="en-US" dirty="0"/>
              <a:t> (“UUPA”),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memungut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Negara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orang lain, yang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pemberiannya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memberikannya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tanahnya</a:t>
            </a:r>
            <a:r>
              <a:rPr lang="en-US" dirty="0"/>
              <a:t>,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sewa-menyewa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instansi-instansi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spt</a:t>
            </a:r>
            <a:r>
              <a:rPr lang="en-US" dirty="0"/>
              <a:t> TNI, </a:t>
            </a:r>
            <a:r>
              <a:rPr lang="en-US" dirty="0" err="1"/>
              <a:t>departemen</a:t>
            </a:r>
            <a:r>
              <a:rPr lang="en-US" dirty="0"/>
              <a:t>,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 (</a:t>
            </a:r>
            <a:r>
              <a:rPr lang="en-US" dirty="0" err="1"/>
              <a:t>kedutaan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/ </a:t>
            </a:r>
            <a:r>
              <a:rPr lang="en-US" dirty="0" err="1"/>
              <a:t>konsulat</a:t>
            </a:r>
            <a:r>
              <a:rPr lang="en-US" dirty="0"/>
              <a:t>);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,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diperjualbelikan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dialihkan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orang/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5" name="Picture 4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90227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endParaRPr lang="en-US" dirty="0" smtClean="0"/>
          </a:p>
          <a:p>
            <a:pPr fontAlgn="base">
              <a:buAutoNum type="arabicParenBoth"/>
            </a:pP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smtClean="0"/>
              <a:t>Indonesia</a:t>
            </a:r>
          </a:p>
          <a:p>
            <a:pPr fontAlgn="base">
              <a:buAutoNum type="arabicParenBoth"/>
            </a:pPr>
            <a:r>
              <a:rPr lang="en-US" dirty="0" smtClean="0"/>
              <a:t>Orang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berkedudukan</a:t>
            </a:r>
            <a:r>
              <a:rPr lang="en-US" dirty="0"/>
              <a:t> di </a:t>
            </a:r>
            <a:r>
              <a:rPr lang="en-US" dirty="0" smtClean="0"/>
              <a:t>Indonesia</a:t>
            </a:r>
          </a:p>
          <a:p>
            <a:pPr fontAlgn="base">
              <a:buAutoNum type="arabicParenBoth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berkedudukan</a:t>
            </a:r>
            <a:r>
              <a:rPr lang="en-US" dirty="0"/>
              <a:t> di </a:t>
            </a:r>
            <a:r>
              <a:rPr lang="en-US" dirty="0" smtClean="0"/>
              <a:t>Indonesia</a:t>
            </a:r>
          </a:p>
          <a:p>
            <a:pPr fontAlgn="base">
              <a:buAutoNum type="arabicParenBoth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di Indonesia</a:t>
            </a:r>
            <a:r>
              <a:rPr lang="en-US" dirty="0" smtClean="0"/>
              <a:t>.</a:t>
            </a:r>
          </a:p>
          <a:p>
            <a:pPr marL="0" indent="0" fontAlgn="base">
              <a:buNone/>
            </a:pP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fontAlgn="base">
              <a:buFont typeface="+mj-lt"/>
              <a:buAutoNum type="alphaUcPeriod"/>
            </a:pP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/>
              <a:t>jangka</a:t>
            </a:r>
            <a:r>
              <a:rPr lang="en-US" dirty="0"/>
              <a:t>  </a:t>
            </a:r>
            <a:r>
              <a:rPr lang="en-US" dirty="0" err="1"/>
              <a:t>waktu</a:t>
            </a:r>
            <a:r>
              <a:rPr lang="en-US" dirty="0"/>
              <a:t>  yang  </a:t>
            </a:r>
            <a:r>
              <a:rPr lang="en-US" dirty="0" err="1"/>
              <a:t>tertentu</a:t>
            </a:r>
            <a:r>
              <a:rPr lang="en-US" dirty="0"/>
              <a:t>  </a:t>
            </a:r>
            <a:r>
              <a:rPr lang="en-US" dirty="0" err="1"/>
              <a:t>atau</a:t>
            </a:r>
            <a:r>
              <a:rPr lang="en-US" dirty="0"/>
              <a:t>  </a:t>
            </a:r>
            <a:r>
              <a:rPr lang="en-US" dirty="0" err="1"/>
              <a:t>selama</a:t>
            </a:r>
            <a:r>
              <a:rPr lang="en-US" dirty="0"/>
              <a:t>  </a:t>
            </a:r>
            <a:r>
              <a:rPr lang="en-US" dirty="0" err="1"/>
              <a:t>tanahnya</a:t>
            </a:r>
            <a:r>
              <a:rPr lang="en-US" dirty="0"/>
              <a:t>  </a:t>
            </a:r>
            <a:r>
              <a:rPr lang="en-US" dirty="0" err="1"/>
              <a:t>dipergunakan</a:t>
            </a:r>
            <a:r>
              <a:rPr lang="en-US" dirty="0"/>
              <a:t> 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yang </a:t>
            </a:r>
            <a:r>
              <a:rPr lang="en-US" dirty="0" err="1"/>
              <a:t>tertentu</a:t>
            </a:r>
            <a:r>
              <a:rPr lang="en-US" dirty="0"/>
              <a:t>;</a:t>
            </a:r>
          </a:p>
          <a:p>
            <a:pPr fontAlgn="base">
              <a:buFont typeface="+mj-lt"/>
              <a:buAutoNum type="alphaUcPeriod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cuma-cuma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.</a:t>
            </a:r>
          </a:p>
          <a:p>
            <a:pPr fontAlgn="base">
              <a:buFont typeface="+mj-lt"/>
              <a:buAutoNum type="alphaUcPeriod"/>
            </a:pP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  </a:t>
            </a:r>
            <a:r>
              <a:rPr lang="en-US" dirty="0" err="1"/>
              <a:t>pakai</a:t>
            </a:r>
            <a:r>
              <a:rPr lang="en-US" dirty="0"/>
              <a:t>  </a:t>
            </a:r>
            <a:r>
              <a:rPr lang="en-US" dirty="0" err="1"/>
              <a:t>tidak</a:t>
            </a:r>
            <a:r>
              <a:rPr lang="en-US" dirty="0"/>
              <a:t>  </a:t>
            </a:r>
            <a:r>
              <a:rPr lang="en-US" dirty="0" err="1"/>
              <a:t>boleh</a:t>
            </a:r>
            <a:r>
              <a:rPr lang="en-US" dirty="0"/>
              <a:t>  </a:t>
            </a:r>
            <a:r>
              <a:rPr lang="en-US" dirty="0" err="1"/>
              <a:t>disertai</a:t>
            </a:r>
            <a:r>
              <a:rPr lang="en-US" dirty="0"/>
              <a:t>  </a:t>
            </a:r>
            <a:r>
              <a:rPr lang="en-US" dirty="0" err="1"/>
              <a:t>syarat-syarat</a:t>
            </a:r>
            <a:r>
              <a:rPr lang="en-US" dirty="0"/>
              <a:t>  yang  </a:t>
            </a:r>
            <a:r>
              <a:rPr lang="en-US" dirty="0" err="1"/>
              <a:t>mengandung</a:t>
            </a:r>
            <a:r>
              <a:rPr lang="en-US" dirty="0"/>
              <a:t> 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pemerasan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5" name="Picture 4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744124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(</a:t>
            </a:r>
            <a:r>
              <a:rPr lang="en-US" dirty="0" err="1"/>
              <a:t>Derivatif</a:t>
            </a:r>
            <a:r>
              <a:rPr lang="en-US" dirty="0"/>
              <a:t>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primer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Sekunder.Yang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</a:t>
            </a:r>
            <a:r>
              <a:rPr lang="en-US" dirty="0" smtClean="0"/>
              <a:t>:</a:t>
            </a:r>
          </a:p>
          <a:p>
            <a:pPr fontAlgn="base">
              <a:buFont typeface="+mj-lt"/>
              <a:buAutoNum type="arabicPeriod"/>
            </a:pP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sekunder</a:t>
            </a:r>
            <a:r>
              <a:rPr lang="en-US" b="1" dirty="0"/>
              <a:t> yang </a:t>
            </a:r>
            <a:r>
              <a:rPr lang="en-US" b="1" dirty="0" err="1"/>
              <a:t>ditumpangkan</a:t>
            </a:r>
            <a:r>
              <a:rPr lang="en-US" dirty="0"/>
              <a:t> 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primer yang </a:t>
            </a:r>
            <a:r>
              <a:rPr lang="en-US" dirty="0" err="1"/>
              <a:t>yang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HGB/HGU/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Sewa</a:t>
            </a:r>
            <a:r>
              <a:rPr lang="en-US" b="1" dirty="0"/>
              <a:t> di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tanah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Milik</a:t>
            </a:r>
            <a:r>
              <a:rPr lang="en-US" b="1" dirty="0"/>
              <a:t>/ HGB/ HGU/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Pengelolaan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tanah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,</a:t>
            </a:r>
            <a:r>
              <a:rPr lang="en-US" dirty="0"/>
              <a:t> 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mempergunakan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  </a:t>
            </a:r>
            <a:r>
              <a:rPr lang="en-US" dirty="0" err="1"/>
              <a:t>milik</a:t>
            </a:r>
            <a:r>
              <a:rPr lang="en-US" dirty="0"/>
              <a:t>  orang  lain  </a:t>
            </a:r>
            <a:r>
              <a:rPr lang="en-US" dirty="0" err="1"/>
              <a:t>untuk</a:t>
            </a:r>
            <a:r>
              <a:rPr lang="en-US" dirty="0"/>
              <a:t>  </a:t>
            </a:r>
            <a:r>
              <a:rPr lang="en-US" dirty="0" err="1"/>
              <a:t>keperluan</a:t>
            </a:r>
            <a:r>
              <a:rPr lang="en-US" dirty="0"/>
              <a:t>  </a:t>
            </a:r>
            <a:r>
              <a:rPr lang="en-US" dirty="0" err="1"/>
              <a:t>bangunan</a:t>
            </a:r>
            <a:r>
              <a:rPr lang="en-US" dirty="0"/>
              <a:t>  </a:t>
            </a:r>
            <a:r>
              <a:rPr lang="en-US" dirty="0" err="1"/>
              <a:t>dengan</a:t>
            </a:r>
            <a:r>
              <a:rPr lang="en-US" dirty="0"/>
              <a:t> 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pemiliknya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, </a:t>
            </a:r>
            <a:r>
              <a:rPr lang="en-US" dirty="0" err="1"/>
              <a:t>perjanjian</a:t>
            </a:r>
            <a:r>
              <a:rPr lang="en-US" dirty="0"/>
              <a:t>  </a:t>
            </a:r>
            <a:r>
              <a:rPr lang="en-US" dirty="0" err="1"/>
              <a:t>sewa</a:t>
            </a:r>
            <a:r>
              <a:rPr lang="en-US" dirty="0"/>
              <a:t>  </a:t>
            </a:r>
            <a:r>
              <a:rPr lang="en-US" dirty="0" err="1"/>
              <a:t>tanah</a:t>
            </a:r>
            <a:r>
              <a:rPr lang="en-US" dirty="0"/>
              <a:t>  yang  </a:t>
            </a:r>
            <a:r>
              <a:rPr lang="en-US" dirty="0" err="1"/>
              <a:t>dimaksudkan</a:t>
            </a:r>
            <a:r>
              <a:rPr lang="en-US" dirty="0"/>
              <a:t>  </a:t>
            </a:r>
            <a:r>
              <a:rPr lang="en-US" dirty="0" err="1"/>
              <a:t>dalam</a:t>
            </a:r>
            <a:r>
              <a:rPr lang="en-US" dirty="0"/>
              <a:t>  </a:t>
            </a:r>
            <a:r>
              <a:rPr lang="en-US" dirty="0" err="1"/>
              <a:t>pasal</a:t>
            </a:r>
            <a:r>
              <a:rPr lang="en-US" dirty="0"/>
              <a:t>  </a:t>
            </a:r>
            <a:r>
              <a:rPr lang="en-US" dirty="0" err="1"/>
              <a:t>ini</a:t>
            </a:r>
            <a:r>
              <a:rPr lang="en-US" dirty="0"/>
              <a:t>  </a:t>
            </a:r>
            <a:r>
              <a:rPr lang="en-US" dirty="0" err="1"/>
              <a:t>tidak</a:t>
            </a:r>
            <a:r>
              <a:rPr lang="en-US" dirty="0"/>
              <a:t>  </a:t>
            </a:r>
            <a:r>
              <a:rPr lang="en-US" dirty="0" err="1"/>
              <a:t>boleh</a:t>
            </a:r>
            <a:r>
              <a:rPr lang="en-US" dirty="0"/>
              <a:t>  </a:t>
            </a:r>
            <a:r>
              <a:rPr lang="en-US" dirty="0" err="1"/>
              <a:t>disertai</a:t>
            </a:r>
            <a:r>
              <a:rPr lang="en-US" dirty="0"/>
              <a:t>  </a:t>
            </a:r>
            <a:r>
              <a:rPr lang="en-US" dirty="0" err="1"/>
              <a:t>syarat-syarat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pemerasan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5" name="Picture 4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778341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2222287"/>
            <a:ext cx="11104345" cy="4729842"/>
          </a:xfrm>
        </p:spPr>
        <p:txBody>
          <a:bodyPr>
            <a:normAutofit fontScale="92500" lnSpcReduction="20000"/>
          </a:bodyPr>
          <a:lstStyle/>
          <a:p>
            <a:pPr fontAlgn="base">
              <a:buFont typeface="+mj-lt"/>
              <a:buAutoNum type="arabicPeriod" startAt="3"/>
            </a:pP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Sewa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tanah</a:t>
            </a:r>
            <a:r>
              <a:rPr lang="en-US" b="1" dirty="0"/>
              <a:t> </a:t>
            </a:r>
            <a:r>
              <a:rPr lang="en-US" b="1" dirty="0" err="1"/>
              <a:t>pertanian</a:t>
            </a:r>
            <a:endParaRPr lang="en-US" dirty="0"/>
          </a:p>
          <a:p>
            <a:pPr fontAlgn="base">
              <a:buFont typeface="+mj-lt"/>
              <a:buAutoNum type="arabicPeriod" startAt="3"/>
            </a:pP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membuka</a:t>
            </a:r>
            <a:r>
              <a:rPr lang="en-US" b="1" dirty="0"/>
              <a:t> </a:t>
            </a:r>
            <a:r>
              <a:rPr lang="en-US" b="1" dirty="0" err="1"/>
              <a:t>tanah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memungut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hutan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memungut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dipunyai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warganegara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mempergunakan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memungut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sendirinya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fontAlgn="base">
              <a:buFont typeface="+mj-lt"/>
              <a:buAutoNum type="arabicPeriod" startAt="3"/>
            </a:pP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endParaRPr lang="en-US" dirty="0"/>
          </a:p>
          <a:p>
            <a:pPr fontAlgn="base">
              <a:buFont typeface="+mj-lt"/>
              <a:buAutoNum type="arabicPeriod" startAt="3"/>
            </a:pP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menumpang</a:t>
            </a:r>
            <a:r>
              <a:rPr lang="en-US" b="1" dirty="0"/>
              <a:t> (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Numpang</a:t>
            </a:r>
            <a:r>
              <a:rPr lang="en-US" b="1" dirty="0"/>
              <a:t> </a:t>
            </a:r>
            <a:r>
              <a:rPr lang="en-US" b="1" dirty="0" err="1"/>
              <a:t>Karang</a:t>
            </a:r>
            <a:r>
              <a:rPr lang="en-US" b="1" dirty="0"/>
              <a:t>)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numpang</a:t>
            </a:r>
            <a:r>
              <a:rPr lang="en-US" dirty="0"/>
              <a:t> </a:t>
            </a:r>
            <a:r>
              <a:rPr lang="en-US" dirty="0" err="1"/>
              <a:t>karang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kebendaan</a:t>
            </a:r>
            <a:r>
              <a:rPr lang="en-US" dirty="0"/>
              <a:t>.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numpang</a:t>
            </a:r>
            <a:r>
              <a:rPr lang="en-US" dirty="0"/>
              <a:t> </a:t>
            </a:r>
            <a:r>
              <a:rPr lang="en-US" dirty="0" err="1"/>
              <a:t>karang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II Bab </a:t>
            </a:r>
            <a:r>
              <a:rPr lang="en-US" dirty="0" err="1"/>
              <a:t>Ketujuh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711— </a:t>
            </a:r>
            <a:r>
              <a:rPr lang="en-US" dirty="0" err="1"/>
              <a:t>Pasal</a:t>
            </a:r>
            <a:r>
              <a:rPr lang="en-US" dirty="0"/>
              <a:t> 719 </a:t>
            </a:r>
            <a:r>
              <a:rPr lang="en-US" dirty="0" err="1"/>
              <a:t>Burgelijk</a:t>
            </a:r>
            <a:r>
              <a:rPr lang="en-US" dirty="0"/>
              <a:t> </a:t>
            </a:r>
            <a:r>
              <a:rPr lang="en-US" dirty="0" err="1"/>
              <a:t>Wetboek</a:t>
            </a:r>
            <a:r>
              <a:rPr lang="en-US" dirty="0"/>
              <a:t> (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, </a:t>
            </a:r>
            <a:r>
              <a:rPr lang="en-US" dirty="0" err="1"/>
              <a:t>disingkat</a:t>
            </a:r>
            <a:r>
              <a:rPr lang="en-US" dirty="0"/>
              <a:t> KUH </a:t>
            </a:r>
            <a:r>
              <a:rPr lang="en-US" dirty="0" err="1"/>
              <a:t>Perdata</a:t>
            </a:r>
            <a:r>
              <a:rPr lang="en-US" dirty="0"/>
              <a:t>).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II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Kedelapan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720 – 736 KUH </a:t>
            </a:r>
            <a:r>
              <a:rPr lang="en-US" dirty="0" err="1"/>
              <a:t>Perdata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711 KUH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kebendaan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orang lain.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primer,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numpang</a:t>
            </a:r>
            <a:r>
              <a:rPr lang="en-US" dirty="0"/>
              <a:t> </a:t>
            </a:r>
            <a:r>
              <a:rPr lang="en-US" dirty="0" err="1"/>
              <a:t>karang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orang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membongkar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menebang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di </a:t>
            </a:r>
            <a:r>
              <a:rPr lang="en-US" dirty="0" err="1"/>
              <a:t>antaranya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melunasi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,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,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,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pekarangan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,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ditanam</a:t>
            </a:r>
            <a:r>
              <a:rPr lang="en-US" dirty="0"/>
              <a:t>. 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5" name="Picture 4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673747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2222287"/>
            <a:ext cx="11591365" cy="45415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/>
              <a:t>Dan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pekarangan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,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pekarangan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harganya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numpang</a:t>
            </a:r>
            <a:r>
              <a:rPr lang="en-US" dirty="0"/>
              <a:t> </a:t>
            </a:r>
            <a:r>
              <a:rPr lang="en-US" dirty="0" err="1"/>
              <a:t>karang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menahan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dilunasi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numpang</a:t>
            </a:r>
            <a:r>
              <a:rPr lang="en-US" dirty="0"/>
              <a:t> </a:t>
            </a:r>
            <a:r>
              <a:rPr lang="en-US" dirty="0" err="1"/>
              <a:t>karang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sebidang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diatasnya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gedung-gedung</a:t>
            </a:r>
            <a:r>
              <a:rPr lang="en-US" dirty="0"/>
              <a:t>, </a:t>
            </a:r>
            <a:r>
              <a:rPr lang="en-US" dirty="0" err="1"/>
              <a:t>bangunan-bangunan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tanaman-tanaman</a:t>
            </a:r>
            <a:r>
              <a:rPr lang="en-US" dirty="0"/>
              <a:t> yang </a:t>
            </a:r>
            <a:r>
              <a:rPr lang="en-US" dirty="0" err="1"/>
              <a:t>harganya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dilunasi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numpang</a:t>
            </a:r>
            <a:r>
              <a:rPr lang="en-US" dirty="0"/>
              <a:t> </a:t>
            </a:r>
            <a:r>
              <a:rPr lang="en-US" dirty="0" err="1"/>
              <a:t>karang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berakhirnya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</a:t>
            </a:r>
          </a:p>
          <a:p>
            <a:pPr fontAlgn="base">
              <a:buFont typeface="+mj-lt"/>
              <a:buAutoNum type="arabicPeriod" startAt="7"/>
            </a:pP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/>
              <a:t>Jaminan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tanah</a:t>
            </a:r>
            <a:r>
              <a:rPr lang="en-US" dirty="0" err="1"/>
              <a:t>,yang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gadai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yang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.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pelunasan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diutamakan</a:t>
            </a:r>
            <a:r>
              <a:rPr lang="en-US" dirty="0"/>
              <a:t>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kreditor-kreditor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5" name="Picture 4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05293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5" name="Picture 4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79268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5" name="Picture 4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3427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2222287"/>
            <a:ext cx="11090898" cy="41112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err="1"/>
              <a:t>Pengertian</a:t>
            </a:r>
            <a:r>
              <a:rPr lang="en-US" sz="2600" b="1" dirty="0"/>
              <a:t> </a:t>
            </a:r>
            <a:r>
              <a:rPr lang="en-US" sz="2600" b="1" dirty="0" err="1"/>
              <a:t>Hak</a:t>
            </a:r>
            <a:r>
              <a:rPr lang="en-US" sz="2600" b="1" dirty="0"/>
              <a:t> </a:t>
            </a:r>
            <a:r>
              <a:rPr lang="en-US" sz="2600" b="1" dirty="0" err="1"/>
              <a:t>Atas</a:t>
            </a:r>
            <a:r>
              <a:rPr lang="en-US" sz="2600" b="1" dirty="0"/>
              <a:t> Tanah </a:t>
            </a:r>
            <a:r>
              <a:rPr lang="en-US" sz="2600" b="1" dirty="0" err="1"/>
              <a:t>Menurut</a:t>
            </a:r>
            <a:r>
              <a:rPr lang="en-US" sz="2600" b="1" dirty="0"/>
              <a:t> </a:t>
            </a:r>
            <a:r>
              <a:rPr lang="en-US" sz="2600" b="1" dirty="0" smtClean="0"/>
              <a:t>UUPA</a:t>
            </a:r>
          </a:p>
          <a:p>
            <a:pPr marL="0" indent="0">
              <a:buNone/>
            </a:pPr>
            <a:r>
              <a:rPr lang="en-US" sz="2600" b="1" dirty="0" err="1"/>
              <a:t>Pada</a:t>
            </a:r>
            <a:r>
              <a:rPr lang="en-US" sz="2600" b="1" dirty="0"/>
              <a:t> </a:t>
            </a:r>
            <a:r>
              <a:rPr lang="en-US" sz="2600" b="1" dirty="0" err="1"/>
              <a:t>pasal</a:t>
            </a:r>
            <a:r>
              <a:rPr lang="en-US" sz="2600" b="1" dirty="0"/>
              <a:t> 33 </a:t>
            </a:r>
            <a:r>
              <a:rPr lang="en-US" sz="2600" b="1" dirty="0" err="1"/>
              <a:t>ayat</a:t>
            </a:r>
            <a:r>
              <a:rPr lang="en-US" sz="2600" b="1" dirty="0"/>
              <a:t> (1) UUD 1945</a:t>
            </a:r>
            <a:r>
              <a:rPr lang="en-US" sz="2100" dirty="0"/>
              <a:t>, </a:t>
            </a:r>
            <a:r>
              <a:rPr lang="en-US" sz="2100" dirty="0" err="1"/>
              <a:t>dikatakan</a:t>
            </a:r>
            <a:r>
              <a:rPr lang="en-US" sz="2100" dirty="0"/>
              <a:t> </a:t>
            </a:r>
            <a:r>
              <a:rPr lang="en-US" sz="2100" dirty="0" err="1"/>
              <a:t>bahwa</a:t>
            </a:r>
            <a:r>
              <a:rPr lang="en-US" sz="2100" dirty="0"/>
              <a:t> “</a:t>
            </a:r>
            <a:r>
              <a:rPr lang="en-US" sz="2100" i="1" dirty="0" err="1"/>
              <a:t>bumi</a:t>
            </a:r>
            <a:r>
              <a:rPr lang="en-US" sz="2100" i="1" dirty="0"/>
              <a:t> air </a:t>
            </a:r>
            <a:r>
              <a:rPr lang="en-US" sz="2100" i="1" dirty="0" err="1"/>
              <a:t>dan</a:t>
            </a:r>
            <a:r>
              <a:rPr lang="en-US" sz="2100" i="1" dirty="0"/>
              <a:t> </a:t>
            </a:r>
            <a:r>
              <a:rPr lang="en-US" sz="2100" i="1" dirty="0" err="1"/>
              <a:t>ruang</a:t>
            </a:r>
            <a:r>
              <a:rPr lang="en-US" sz="2100" i="1" dirty="0"/>
              <a:t> </a:t>
            </a:r>
            <a:r>
              <a:rPr lang="en-US" sz="2100" i="1" dirty="0" err="1"/>
              <a:t>angkasa</a:t>
            </a:r>
            <a:r>
              <a:rPr lang="en-US" sz="2100" i="1" dirty="0"/>
              <a:t>, </a:t>
            </a:r>
            <a:r>
              <a:rPr lang="en-US" sz="2100" i="1" dirty="0" err="1"/>
              <a:t>termasuk</a:t>
            </a:r>
            <a:r>
              <a:rPr lang="en-US" sz="2100" i="1" dirty="0"/>
              <a:t> </a:t>
            </a:r>
            <a:r>
              <a:rPr lang="en-US" sz="2100" i="1" dirty="0" err="1"/>
              <a:t>kekayaan</a:t>
            </a:r>
            <a:r>
              <a:rPr lang="en-US" sz="2100" i="1" dirty="0"/>
              <a:t> </a:t>
            </a:r>
            <a:r>
              <a:rPr lang="en-US" sz="2100" i="1" dirty="0" err="1"/>
              <a:t>alam</a:t>
            </a:r>
            <a:r>
              <a:rPr lang="en-US" sz="2100" i="1" dirty="0"/>
              <a:t>  yang  </a:t>
            </a:r>
            <a:r>
              <a:rPr lang="en-US" sz="2100" i="1" dirty="0" err="1"/>
              <a:t>terkandung</a:t>
            </a:r>
            <a:r>
              <a:rPr lang="en-US" sz="2100" i="1" dirty="0"/>
              <a:t>  </a:t>
            </a:r>
            <a:r>
              <a:rPr lang="en-US" sz="2100" i="1" dirty="0" err="1"/>
              <a:t>didalamnya</a:t>
            </a:r>
            <a:r>
              <a:rPr lang="en-US" sz="2100" i="1" dirty="0"/>
              <a:t>  </a:t>
            </a:r>
            <a:r>
              <a:rPr lang="en-US" sz="2100" i="1" dirty="0" err="1"/>
              <a:t>itu</a:t>
            </a:r>
            <a:r>
              <a:rPr lang="en-US" sz="2100" i="1" dirty="0"/>
              <a:t>  </a:t>
            </a:r>
            <a:r>
              <a:rPr lang="en-US" sz="2100" i="1" dirty="0" err="1"/>
              <a:t>pada</a:t>
            </a:r>
            <a:r>
              <a:rPr lang="en-US" sz="2100" i="1" dirty="0"/>
              <a:t>  </a:t>
            </a:r>
            <a:r>
              <a:rPr lang="en-US" sz="2100" i="1" dirty="0" err="1"/>
              <a:t>tingkatan</a:t>
            </a:r>
            <a:r>
              <a:rPr lang="en-US" sz="2100" i="1" dirty="0"/>
              <a:t>  </a:t>
            </a:r>
            <a:r>
              <a:rPr lang="en-US" sz="2100" i="1" dirty="0" err="1"/>
              <a:t>tertinggi</a:t>
            </a:r>
            <a:r>
              <a:rPr lang="en-US" sz="2100" i="1" dirty="0"/>
              <a:t>  </a:t>
            </a:r>
            <a:r>
              <a:rPr lang="en-US" sz="2100" i="1" dirty="0" err="1"/>
              <a:t>dikuasai</a:t>
            </a:r>
            <a:r>
              <a:rPr lang="en-US" sz="2100" i="1" dirty="0"/>
              <a:t>  </a:t>
            </a:r>
            <a:r>
              <a:rPr lang="en-US" sz="2100" i="1" dirty="0" err="1"/>
              <a:t>oleh</a:t>
            </a:r>
            <a:r>
              <a:rPr lang="en-US" sz="2100" i="1" dirty="0"/>
              <a:t>  Negara”</a:t>
            </a:r>
            <a:r>
              <a:rPr lang="en-US" sz="2100" dirty="0"/>
              <a:t>. Negara </a:t>
            </a:r>
            <a:r>
              <a:rPr lang="en-US" sz="2100" dirty="0" err="1"/>
              <a:t>sebagai</a:t>
            </a:r>
            <a:r>
              <a:rPr lang="en-US" sz="2100" dirty="0"/>
              <a:t> </a:t>
            </a:r>
            <a:r>
              <a:rPr lang="en-US" sz="2100" dirty="0" err="1"/>
              <a:t>organisasi</a:t>
            </a:r>
            <a:r>
              <a:rPr lang="en-US" sz="2100" dirty="0"/>
              <a:t> </a:t>
            </a:r>
            <a:r>
              <a:rPr lang="en-US" sz="2100" dirty="0" err="1"/>
              <a:t>kekuasaan</a:t>
            </a:r>
            <a:r>
              <a:rPr lang="en-US" sz="2100" dirty="0"/>
              <a:t> </a:t>
            </a:r>
            <a:r>
              <a:rPr lang="en-US" sz="2100" dirty="0" err="1"/>
              <a:t>seluruh</a:t>
            </a:r>
            <a:r>
              <a:rPr lang="en-US" sz="2100" dirty="0"/>
              <a:t> </a:t>
            </a:r>
            <a:r>
              <a:rPr lang="en-US" sz="2100" dirty="0" err="1"/>
              <a:t>rakyat</a:t>
            </a:r>
            <a:r>
              <a:rPr lang="en-US" sz="2100" dirty="0"/>
              <a:t>. </a:t>
            </a:r>
            <a:r>
              <a:rPr lang="en-US" sz="2100" dirty="0" err="1"/>
              <a:t>Hak</a:t>
            </a:r>
            <a:r>
              <a:rPr lang="en-US" sz="2100" dirty="0"/>
              <a:t>  </a:t>
            </a:r>
            <a:r>
              <a:rPr lang="en-US" sz="2100" dirty="0" err="1"/>
              <a:t>menguasai</a:t>
            </a:r>
            <a:r>
              <a:rPr lang="en-US" sz="2100" dirty="0"/>
              <a:t>  </a:t>
            </a:r>
            <a:r>
              <a:rPr lang="en-US" sz="2100" dirty="0" err="1"/>
              <a:t>dari</a:t>
            </a:r>
            <a:r>
              <a:rPr lang="en-US" sz="2100" dirty="0"/>
              <a:t>  Negara  </a:t>
            </a:r>
            <a:r>
              <a:rPr lang="en-US" sz="2100" dirty="0" err="1"/>
              <a:t>termaksud</a:t>
            </a:r>
            <a:r>
              <a:rPr lang="en-US" sz="2100" dirty="0"/>
              <a:t>  </a:t>
            </a:r>
            <a:r>
              <a:rPr lang="en-US" sz="2100" dirty="0" err="1"/>
              <a:t>dalam</a:t>
            </a:r>
            <a:r>
              <a:rPr lang="en-US" sz="2100" dirty="0"/>
              <a:t> </a:t>
            </a:r>
            <a:r>
              <a:rPr lang="en-US" sz="2600" b="1" dirty="0"/>
              <a:t> UUPA (</a:t>
            </a:r>
            <a:r>
              <a:rPr lang="en-US" sz="2600" b="1" dirty="0" err="1"/>
              <a:t>pasal</a:t>
            </a:r>
            <a:r>
              <a:rPr lang="en-US" sz="2600" b="1" dirty="0"/>
              <a:t> 1 </a:t>
            </a:r>
            <a:r>
              <a:rPr lang="en-US" sz="2600" b="1" dirty="0" err="1"/>
              <a:t>ayat</a:t>
            </a:r>
            <a:r>
              <a:rPr lang="en-US" sz="2600" b="1" dirty="0"/>
              <a:t> 2) </a:t>
            </a:r>
            <a:r>
              <a:rPr lang="en-US" sz="2100" dirty="0" err="1"/>
              <a:t>memberi</a:t>
            </a:r>
            <a:r>
              <a:rPr lang="en-US" sz="2100" dirty="0"/>
              <a:t>  </a:t>
            </a:r>
            <a:r>
              <a:rPr lang="en-US" sz="2100" dirty="0" err="1"/>
              <a:t>wewenang</a:t>
            </a:r>
            <a:r>
              <a:rPr lang="en-US" sz="2100" dirty="0"/>
              <a:t> </a:t>
            </a:r>
            <a:r>
              <a:rPr lang="en-US" sz="2100" dirty="0" err="1"/>
              <a:t>kepada</a:t>
            </a:r>
            <a:r>
              <a:rPr lang="en-US" sz="2100" dirty="0"/>
              <a:t> </a:t>
            </a:r>
            <a:r>
              <a:rPr lang="en-US" sz="2100" dirty="0" smtClean="0"/>
              <a:t>Negara </a:t>
            </a:r>
            <a:r>
              <a:rPr lang="en-US" sz="2600" b="1" dirty="0" smtClean="0"/>
              <a:t>UNTUK :</a:t>
            </a:r>
            <a:endParaRPr lang="en-US" sz="2600" dirty="0"/>
          </a:p>
          <a:p>
            <a:pPr marL="0" indent="0">
              <a:buNone/>
            </a:pPr>
            <a:r>
              <a:rPr lang="en-US" sz="2100" dirty="0" err="1" smtClean="0"/>
              <a:t>mengatur</a:t>
            </a:r>
            <a:r>
              <a:rPr lang="en-US" sz="2100" dirty="0"/>
              <a:t>  </a:t>
            </a:r>
            <a:r>
              <a:rPr lang="en-US" sz="2100" dirty="0" err="1"/>
              <a:t>dan</a:t>
            </a:r>
            <a:r>
              <a:rPr lang="en-US" sz="2100" dirty="0"/>
              <a:t>  </a:t>
            </a:r>
            <a:r>
              <a:rPr lang="en-US" sz="2100" dirty="0" err="1"/>
              <a:t>menyelenggarakan</a:t>
            </a:r>
            <a:r>
              <a:rPr lang="en-US" sz="2100" dirty="0"/>
              <a:t>  </a:t>
            </a:r>
            <a:r>
              <a:rPr lang="en-US" sz="2100" dirty="0" err="1"/>
              <a:t>peruntukan</a:t>
            </a:r>
            <a:r>
              <a:rPr lang="en-US" sz="2100" dirty="0"/>
              <a:t>,  </a:t>
            </a:r>
            <a:r>
              <a:rPr lang="en-US" sz="2100" dirty="0" err="1"/>
              <a:t>penggunaan</a:t>
            </a:r>
            <a:r>
              <a:rPr lang="en-US" sz="2100" dirty="0"/>
              <a:t>,  </a:t>
            </a:r>
            <a:r>
              <a:rPr lang="en-US" sz="2100" dirty="0" err="1"/>
              <a:t>persediaan</a:t>
            </a:r>
            <a:r>
              <a:rPr lang="en-US" sz="2100" dirty="0"/>
              <a:t> 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memeliharaan</a:t>
            </a:r>
            <a:r>
              <a:rPr lang="en-US" sz="2100" dirty="0"/>
              <a:t> </a:t>
            </a:r>
            <a:r>
              <a:rPr lang="en-US" sz="2100" dirty="0" err="1"/>
              <a:t>bumi</a:t>
            </a:r>
            <a:r>
              <a:rPr lang="en-US" sz="2100" dirty="0"/>
              <a:t>, air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ruang</a:t>
            </a:r>
            <a:r>
              <a:rPr lang="en-US" sz="2100" dirty="0"/>
              <a:t> </a:t>
            </a:r>
            <a:r>
              <a:rPr lang="en-US" sz="2100" dirty="0" err="1"/>
              <a:t>angkasa</a:t>
            </a:r>
            <a:r>
              <a:rPr lang="en-US" sz="2100" dirty="0"/>
              <a:t> </a:t>
            </a:r>
            <a:r>
              <a:rPr lang="en-US" sz="2100" dirty="0" err="1"/>
              <a:t>tersebut</a:t>
            </a:r>
            <a:r>
              <a:rPr lang="en-US" sz="2100" dirty="0"/>
              <a:t>;</a:t>
            </a:r>
          </a:p>
          <a:p>
            <a:pPr marL="0" indent="0" fontAlgn="base">
              <a:buNone/>
            </a:pPr>
            <a:r>
              <a:rPr lang="en-US" sz="2100" dirty="0" err="1"/>
              <a:t>menentukan</a:t>
            </a:r>
            <a:r>
              <a:rPr lang="en-US" sz="2100" dirty="0"/>
              <a:t>  </a:t>
            </a:r>
            <a:r>
              <a:rPr lang="en-US" sz="2100" dirty="0" err="1"/>
              <a:t>dan</a:t>
            </a:r>
            <a:r>
              <a:rPr lang="en-US" sz="2100" dirty="0"/>
              <a:t>  </a:t>
            </a:r>
            <a:r>
              <a:rPr lang="en-US" sz="2100" dirty="0" err="1"/>
              <a:t>mengatur</a:t>
            </a:r>
            <a:r>
              <a:rPr lang="en-US" sz="2100" dirty="0"/>
              <a:t>  </a:t>
            </a:r>
            <a:r>
              <a:rPr lang="en-US" sz="2100" dirty="0" err="1"/>
              <a:t>hubungan-hubungan</a:t>
            </a:r>
            <a:r>
              <a:rPr lang="en-US" sz="2100" dirty="0"/>
              <a:t>  </a:t>
            </a:r>
            <a:r>
              <a:rPr lang="en-US" sz="2100" dirty="0" err="1"/>
              <a:t>hukum</a:t>
            </a:r>
            <a:r>
              <a:rPr lang="en-US" sz="2100" dirty="0"/>
              <a:t>  </a:t>
            </a:r>
            <a:r>
              <a:rPr lang="en-US" sz="2100" dirty="0" err="1"/>
              <a:t>antara</a:t>
            </a:r>
            <a:r>
              <a:rPr lang="en-US" sz="2100" dirty="0"/>
              <a:t>  orang-orang  </a:t>
            </a:r>
            <a:r>
              <a:rPr lang="en-US" sz="2100" dirty="0" err="1"/>
              <a:t>dengan</a:t>
            </a:r>
            <a:r>
              <a:rPr lang="en-US" sz="2100" dirty="0"/>
              <a:t>  </a:t>
            </a:r>
            <a:r>
              <a:rPr lang="en-US" sz="2100" dirty="0" err="1"/>
              <a:t>bumi</a:t>
            </a:r>
            <a:r>
              <a:rPr lang="en-US" sz="2100" dirty="0"/>
              <a:t>, air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ruang</a:t>
            </a:r>
            <a:r>
              <a:rPr lang="en-US" sz="2100" dirty="0"/>
              <a:t> </a:t>
            </a:r>
            <a:r>
              <a:rPr lang="en-US" sz="2100" dirty="0" err="1"/>
              <a:t>angkasa</a:t>
            </a:r>
            <a:r>
              <a:rPr lang="en-US" sz="2100" dirty="0"/>
              <a:t>;</a:t>
            </a:r>
          </a:p>
          <a:p>
            <a:pPr marL="0" indent="0" fontAlgn="base">
              <a:buNone/>
            </a:pPr>
            <a:r>
              <a:rPr lang="en-US" sz="2100" dirty="0" err="1"/>
              <a:t>menentukan</a:t>
            </a:r>
            <a:r>
              <a:rPr lang="en-US" sz="2100" dirty="0"/>
              <a:t>  </a:t>
            </a:r>
            <a:r>
              <a:rPr lang="en-US" sz="2100" dirty="0" err="1"/>
              <a:t>dan</a:t>
            </a:r>
            <a:r>
              <a:rPr lang="en-US" sz="2100" dirty="0"/>
              <a:t>  </a:t>
            </a:r>
            <a:r>
              <a:rPr lang="en-US" sz="2100" dirty="0" err="1"/>
              <a:t>mengatur</a:t>
            </a:r>
            <a:r>
              <a:rPr lang="en-US" sz="2100" dirty="0"/>
              <a:t>  </a:t>
            </a:r>
            <a:r>
              <a:rPr lang="en-US" sz="2100" dirty="0" err="1"/>
              <a:t>hubungan-hubungan</a:t>
            </a:r>
            <a:r>
              <a:rPr lang="en-US" sz="2100" dirty="0"/>
              <a:t>  </a:t>
            </a:r>
            <a:r>
              <a:rPr lang="en-US" sz="2100" dirty="0" err="1"/>
              <a:t>hukum</a:t>
            </a:r>
            <a:r>
              <a:rPr lang="en-US" sz="2100" dirty="0"/>
              <a:t>  </a:t>
            </a:r>
            <a:r>
              <a:rPr lang="en-US" sz="2100" dirty="0" err="1"/>
              <a:t>antara</a:t>
            </a:r>
            <a:r>
              <a:rPr lang="en-US" sz="2100" dirty="0"/>
              <a:t>  orang-orang 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perbuatan-perbuatan</a:t>
            </a:r>
            <a:r>
              <a:rPr lang="en-US" sz="2100" dirty="0"/>
              <a:t> </a:t>
            </a:r>
            <a:r>
              <a:rPr lang="en-US" sz="2100" dirty="0" err="1"/>
              <a:t>hukum</a:t>
            </a:r>
            <a:r>
              <a:rPr lang="en-US" sz="2100" dirty="0"/>
              <a:t> yang </a:t>
            </a:r>
            <a:r>
              <a:rPr lang="en-US" sz="2100" dirty="0" err="1"/>
              <a:t>mengenai</a:t>
            </a:r>
            <a:r>
              <a:rPr lang="en-US" sz="2100" dirty="0"/>
              <a:t> </a:t>
            </a:r>
            <a:r>
              <a:rPr lang="en-US" sz="2100" dirty="0" err="1"/>
              <a:t>bumi</a:t>
            </a:r>
            <a:r>
              <a:rPr lang="en-US" sz="2100" dirty="0"/>
              <a:t>, air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ruang</a:t>
            </a:r>
            <a:r>
              <a:rPr lang="en-US" sz="2100" dirty="0"/>
              <a:t> </a:t>
            </a:r>
            <a:r>
              <a:rPr lang="en-US" sz="2100" dirty="0" err="1"/>
              <a:t>angkasa</a:t>
            </a:r>
            <a:r>
              <a:rPr lang="en-US" sz="2100" dirty="0"/>
              <a:t>.</a:t>
            </a:r>
          </a:p>
          <a:p>
            <a:pPr marL="0" indent="0">
              <a:buNone/>
            </a:pPr>
            <a:endParaRPr lang="en-US" sz="28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4" name="Picture 3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" name="Picture 4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0055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2222286"/>
            <a:ext cx="11090898" cy="42860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Negara </a:t>
            </a:r>
            <a:r>
              <a:rPr lang="en-US" sz="2400" dirty="0" err="1"/>
              <a:t>sebagai</a:t>
            </a:r>
            <a:r>
              <a:rPr lang="en-US" sz="2400" dirty="0"/>
              <a:t> 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2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  </a:t>
            </a:r>
            <a:r>
              <a:rPr lang="en-US" sz="2400" dirty="0" err="1"/>
              <a:t>macam-macam</a:t>
            </a:r>
            <a:r>
              <a:rPr lang="en-US" sz="2400" dirty="0"/>
              <a:t>  </a:t>
            </a:r>
            <a:r>
              <a:rPr lang="en-US" sz="2400" dirty="0" err="1"/>
              <a:t>hak</a:t>
            </a:r>
            <a:r>
              <a:rPr lang="en-US" sz="2400" dirty="0"/>
              <a:t>  </a:t>
            </a:r>
            <a:r>
              <a:rPr lang="en-US" sz="2400" dirty="0" err="1"/>
              <a:t>atas</a:t>
            </a:r>
            <a:r>
              <a:rPr lang="en-US" sz="2400" dirty="0"/>
              <a:t>  </a:t>
            </a:r>
            <a:r>
              <a:rPr lang="en-US" sz="2400" dirty="0" err="1"/>
              <a:t>permukaan</a:t>
            </a:r>
            <a:r>
              <a:rPr lang="en-US" sz="2400" dirty="0"/>
              <a:t>  </a:t>
            </a:r>
            <a:r>
              <a:rPr lang="en-US" sz="2400" dirty="0" err="1"/>
              <a:t>bumi</a:t>
            </a:r>
            <a:r>
              <a:rPr lang="en-US" sz="2400" dirty="0"/>
              <a:t>,  yang  </a:t>
            </a:r>
            <a:r>
              <a:rPr lang="en-US" sz="2400" dirty="0" err="1"/>
              <a:t>disebut</a:t>
            </a:r>
            <a:r>
              <a:rPr lang="en-US" sz="2400" dirty="0"/>
              <a:t>  </a:t>
            </a:r>
            <a:r>
              <a:rPr lang="en-US" sz="2400" dirty="0" err="1"/>
              <a:t>tanah</a:t>
            </a:r>
            <a:r>
              <a:rPr lang="en-US" sz="2400" dirty="0"/>
              <a:t>,  yang 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  </a:t>
            </a:r>
            <a:r>
              <a:rPr lang="en-US" sz="2400" dirty="0" err="1"/>
              <a:t>kepada</a:t>
            </a:r>
            <a:r>
              <a:rPr lang="en-US" sz="2400" dirty="0"/>
              <a:t>  </a:t>
            </a:r>
            <a:r>
              <a:rPr lang="en-US" sz="2400" dirty="0" err="1"/>
              <a:t>dan</a:t>
            </a:r>
            <a:r>
              <a:rPr lang="en-US" sz="2400" dirty="0"/>
              <a:t>  </a:t>
            </a:r>
            <a:r>
              <a:rPr lang="en-US" sz="2400" dirty="0" err="1"/>
              <a:t>dipunyai</a:t>
            </a:r>
            <a:r>
              <a:rPr lang="en-US" sz="2400" dirty="0"/>
              <a:t>  </a:t>
            </a:r>
            <a:r>
              <a:rPr lang="en-US" sz="2400" dirty="0" err="1"/>
              <a:t>oleh</a:t>
            </a:r>
            <a:r>
              <a:rPr lang="en-US" sz="2400" dirty="0"/>
              <a:t>  orang-orang  </a:t>
            </a:r>
            <a:r>
              <a:rPr lang="en-US" sz="2400" dirty="0" err="1"/>
              <a:t>baik</a:t>
            </a:r>
            <a:r>
              <a:rPr lang="en-US" sz="2400" dirty="0"/>
              <a:t>  </a:t>
            </a:r>
            <a:r>
              <a:rPr lang="en-US" sz="2400" dirty="0" err="1"/>
              <a:t>sendiri</a:t>
            </a:r>
            <a:r>
              <a:rPr lang="en-US" sz="2400" dirty="0"/>
              <a:t>  </a:t>
            </a:r>
            <a:r>
              <a:rPr lang="en-US" sz="2400" dirty="0" err="1"/>
              <a:t>maupun</a:t>
            </a:r>
            <a:r>
              <a:rPr lang="en-US" sz="2400" dirty="0"/>
              <a:t>  </a:t>
            </a:r>
            <a:r>
              <a:rPr lang="en-US" sz="2400" dirty="0" err="1"/>
              <a:t>bersama-sama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orang lain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badan-badan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(</a:t>
            </a:r>
            <a:r>
              <a:rPr lang="en-US" sz="2400" b="1" dirty="0"/>
              <a:t>UUPA, </a:t>
            </a:r>
            <a:r>
              <a:rPr lang="en-US" sz="2400" b="1" dirty="0" err="1"/>
              <a:t>pasal</a:t>
            </a:r>
            <a:r>
              <a:rPr lang="en-US" sz="2400" b="1" dirty="0"/>
              <a:t> 4 </a:t>
            </a:r>
            <a:r>
              <a:rPr lang="en-US" sz="2400" b="1" dirty="0" err="1"/>
              <a:t>ayat</a:t>
            </a:r>
            <a:r>
              <a:rPr lang="en-US" sz="2400" b="1" dirty="0"/>
              <a:t> 1</a:t>
            </a:r>
            <a:r>
              <a:rPr lang="en-US" sz="2400" dirty="0"/>
              <a:t>). </a:t>
            </a:r>
            <a:r>
              <a:rPr lang="en-US" sz="2000" dirty="0" err="1"/>
              <a:t>pasal</a:t>
            </a:r>
            <a:r>
              <a:rPr lang="en-US" sz="2000" dirty="0"/>
              <a:t>  </a:t>
            </a:r>
            <a:r>
              <a:rPr lang="en-US" sz="2000" dirty="0" err="1"/>
              <a:t>ini</a:t>
            </a:r>
            <a:r>
              <a:rPr lang="en-US" sz="2000" dirty="0"/>
              <a:t>  </a:t>
            </a:r>
            <a:r>
              <a:rPr lang="en-US" sz="2000" dirty="0" err="1"/>
              <a:t>memberi</a:t>
            </a:r>
            <a:r>
              <a:rPr lang="en-US" sz="2000" dirty="0"/>
              <a:t>  </a:t>
            </a:r>
            <a:r>
              <a:rPr lang="en-US" sz="2000" dirty="0" err="1"/>
              <a:t>wewenang</a:t>
            </a:r>
            <a:r>
              <a:rPr lang="en-US" sz="2000" dirty="0"/>
              <a:t> 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mempergunakan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yang </a:t>
            </a:r>
            <a:r>
              <a:rPr lang="en-US" sz="2000" dirty="0" err="1"/>
              <a:t>bersangkutan</a:t>
            </a:r>
            <a:r>
              <a:rPr lang="en-US" sz="2000" dirty="0"/>
              <a:t> </a:t>
            </a:r>
            <a:r>
              <a:rPr lang="en-US" sz="2000" dirty="0" err="1"/>
              <a:t>demikian</a:t>
            </a:r>
            <a:r>
              <a:rPr lang="en-US" sz="2000" dirty="0"/>
              <a:t> pula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bumi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air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ruang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diatasnya</a:t>
            </a:r>
            <a:r>
              <a:rPr lang="en-US" sz="2000" dirty="0"/>
              <a:t>, </a:t>
            </a:r>
            <a:r>
              <a:rPr lang="en-US" sz="2000" dirty="0" err="1"/>
              <a:t>sekedar</a:t>
            </a:r>
            <a:r>
              <a:rPr lang="en-US" sz="2000" dirty="0"/>
              <a:t> </a:t>
            </a:r>
            <a:r>
              <a:rPr lang="en-US" sz="2000" dirty="0" err="1"/>
              <a:t>diperlukan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yang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  </a:t>
            </a:r>
            <a:r>
              <a:rPr lang="en-US" sz="2000" dirty="0" err="1"/>
              <a:t>penggunaan</a:t>
            </a:r>
            <a:r>
              <a:rPr lang="en-US" sz="2000" dirty="0"/>
              <a:t>  </a:t>
            </a:r>
            <a:r>
              <a:rPr lang="en-US" sz="2000" dirty="0" err="1"/>
              <a:t>tanah</a:t>
            </a:r>
            <a:r>
              <a:rPr lang="en-US" sz="2000" dirty="0"/>
              <a:t>  </a:t>
            </a:r>
            <a:r>
              <a:rPr lang="en-US" sz="2000" dirty="0" err="1"/>
              <a:t>itu</a:t>
            </a:r>
            <a:r>
              <a:rPr lang="en-US" sz="2000" dirty="0"/>
              <a:t>  </a:t>
            </a:r>
            <a:r>
              <a:rPr lang="en-US" sz="2000" dirty="0" err="1"/>
              <a:t>dalam</a:t>
            </a:r>
            <a:r>
              <a:rPr lang="en-US" sz="2000" dirty="0"/>
              <a:t>  </a:t>
            </a:r>
            <a:r>
              <a:rPr lang="en-US" sz="2000" dirty="0" err="1"/>
              <a:t>batas-batas</a:t>
            </a:r>
            <a:r>
              <a:rPr lang="en-US" sz="2000" dirty="0"/>
              <a:t>  </a:t>
            </a:r>
            <a:r>
              <a:rPr lang="en-US" sz="2000" dirty="0" err="1"/>
              <a:t>menurut</a:t>
            </a:r>
            <a:r>
              <a:rPr lang="en-US" sz="2000" dirty="0"/>
              <a:t>  </a:t>
            </a:r>
            <a:r>
              <a:rPr lang="en-US" sz="2000" dirty="0" err="1"/>
              <a:t>undang-undang</a:t>
            </a:r>
            <a:r>
              <a:rPr lang="en-US" sz="2000" dirty="0"/>
              <a:t>  </a:t>
            </a:r>
            <a:r>
              <a:rPr lang="en-US" sz="2000" dirty="0" err="1"/>
              <a:t>ini</a:t>
            </a:r>
            <a:r>
              <a:rPr lang="en-US" sz="2000" dirty="0"/>
              <a:t> 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peraturan-peraturan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lain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/>
              <a:t>UU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diturunkan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PP No 44 </a:t>
            </a:r>
            <a:r>
              <a:rPr lang="en-US" sz="2000" dirty="0" err="1"/>
              <a:t>dan</a:t>
            </a:r>
            <a:r>
              <a:rPr lang="en-US" sz="2000" dirty="0"/>
              <a:t> 41 </a:t>
            </a:r>
            <a:r>
              <a:rPr lang="en-US" sz="2000" dirty="0" err="1"/>
              <a:t>tahun</a:t>
            </a:r>
            <a:r>
              <a:rPr lang="en-US" sz="2000" dirty="0"/>
              <a:t> 1996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pendaftaran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.</a:t>
            </a:r>
            <a:endParaRPr lang="en-US" sz="2000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4" name="Picture 3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" name="Picture 4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7138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2222286"/>
            <a:ext cx="11090898" cy="4299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alas </a:t>
            </a:r>
            <a:r>
              <a:rPr lang="en-US" sz="2400" dirty="0" err="1"/>
              <a:t>kepemilikan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: (1) </a:t>
            </a:r>
            <a:r>
              <a:rPr lang="en-US" sz="2400" dirty="0" err="1"/>
              <a:t>hak</a:t>
            </a:r>
            <a:r>
              <a:rPr lang="en-US" sz="2400" dirty="0"/>
              <a:t> individual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perdata</a:t>
            </a:r>
            <a:r>
              <a:rPr lang="en-US" sz="2400" dirty="0"/>
              <a:t>;(2)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pengelolaan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istimewa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instansi-instansi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dikelola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manfaat</a:t>
            </a:r>
            <a:r>
              <a:rPr lang="en-US" sz="2400" dirty="0"/>
              <a:t> </a:t>
            </a:r>
            <a:r>
              <a:rPr lang="en-US" sz="2400" dirty="0" err="1"/>
              <a:t>atasnya</a:t>
            </a:r>
            <a:r>
              <a:rPr lang="en-US" sz="2400" dirty="0"/>
              <a:t>.;(3)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wakaf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yang </a:t>
            </a:r>
            <a:r>
              <a:rPr lang="en-US" sz="2400" dirty="0" err="1"/>
              <a:t>semula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primer (HM, HGB, HGU, HP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girik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diwakafkan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diserahkan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pemiliknya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keagamaan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di </a:t>
            </a:r>
            <a:r>
              <a:rPr lang="en-US" sz="2400" dirty="0" err="1"/>
              <a:t>wakafkan</a:t>
            </a:r>
            <a:r>
              <a:rPr lang="en-US" sz="2400" dirty="0"/>
              <a:t> </a:t>
            </a:r>
            <a:r>
              <a:rPr lang="en-US" sz="2400" dirty="0" err="1"/>
              <a:t>Hak</a:t>
            </a:r>
            <a:r>
              <a:rPr lang="en-US" sz="2400" dirty="0"/>
              <a:t> individual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perdata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: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4" name="Picture 3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" name="Picture 4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2481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2222286"/>
            <a:ext cx="11090898" cy="4514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Hak</a:t>
            </a:r>
            <a:r>
              <a:rPr lang="en-US" dirty="0"/>
              <a:t> primer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milik</a:t>
            </a:r>
            <a:r>
              <a:rPr lang="en-US" b="1" dirty="0"/>
              <a:t> (HM)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/>
              <a:t>milik</a:t>
            </a:r>
            <a:r>
              <a:rPr lang="en-US" b="1" dirty="0"/>
              <a:t> (HM)</a:t>
            </a:r>
            <a:r>
              <a:rPr lang="en-US" dirty="0"/>
              <a:t> 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terkuat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terpenuh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temurun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berakhirnya</a:t>
            </a:r>
            <a:r>
              <a:rPr lang="en-US" dirty="0"/>
              <a:t>.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(SHM)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sertipikat</a:t>
            </a:r>
            <a:r>
              <a:rPr lang="en-US" dirty="0"/>
              <a:t> yang </a:t>
            </a:r>
            <a:r>
              <a:rPr lang="en-US" dirty="0" err="1"/>
              <a:t>pemiliknya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sebidang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Status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layaknya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,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memakainya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 Dan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SHM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 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4" name="Picture 3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" name="Picture 4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2105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2222287"/>
            <a:ext cx="11090898" cy="433987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(SHM)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dilekatkan</a:t>
            </a:r>
            <a:r>
              <a:rPr lang="en-US" dirty="0"/>
              <a:t> </a:t>
            </a:r>
            <a:r>
              <a:rPr lang="en-US" dirty="0" err="1"/>
              <a:t>diatasnya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HGB, HGU,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Numpang</a:t>
            </a:r>
            <a:r>
              <a:rPr lang="en-US" dirty="0"/>
              <a:t> </a:t>
            </a:r>
            <a:r>
              <a:rPr lang="en-US" dirty="0" err="1"/>
              <a:t>karang</a:t>
            </a:r>
            <a:r>
              <a:rPr lang="en-US" dirty="0"/>
              <a:t>. 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beralih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dialihkan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warganegara</a:t>
            </a:r>
            <a:r>
              <a:rPr lang="en-US" dirty="0"/>
              <a:t> Indonesia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badan-badan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syarat-syaratnya</a:t>
            </a:r>
            <a:r>
              <a:rPr lang="en-US" dirty="0"/>
              <a:t> (bank Negara, </a:t>
            </a:r>
            <a:r>
              <a:rPr lang="en-US" dirty="0" err="1"/>
              <a:t>perkumpulan</a:t>
            </a:r>
            <a:r>
              <a:rPr lang="en-US" dirty="0"/>
              <a:t> </a:t>
            </a:r>
            <a:r>
              <a:rPr lang="en-US" dirty="0" err="1"/>
              <a:t>koperasi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,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social)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, </a:t>
            </a:r>
            <a:r>
              <a:rPr lang="en-US" dirty="0" err="1"/>
              <a:t>hapusnya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pembebanannya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lain,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di Kantor </a:t>
            </a:r>
            <a:r>
              <a:rPr lang="en-US" dirty="0" err="1"/>
              <a:t>Pertanahan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.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4" name="Picture 3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" name="Picture 4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4787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1836497"/>
            <a:ext cx="11090898" cy="5021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Guna</a:t>
            </a:r>
            <a:r>
              <a:rPr lang="en-US" b="1" dirty="0"/>
              <a:t> </a:t>
            </a:r>
            <a:r>
              <a:rPr lang="en-US" b="1" dirty="0" err="1"/>
              <a:t>Bangunan</a:t>
            </a:r>
            <a:r>
              <a:rPr lang="en-US" b="1" dirty="0"/>
              <a:t> (HGB)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/>
              <a:t>Guna</a:t>
            </a:r>
            <a:r>
              <a:rPr lang="en-US" b="1" dirty="0"/>
              <a:t> </a:t>
            </a:r>
            <a:r>
              <a:rPr lang="en-US" b="1" dirty="0" err="1"/>
              <a:t>Bangunan</a:t>
            </a:r>
            <a:r>
              <a:rPr lang="en-US" b="1" dirty="0"/>
              <a:t> (HGB)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tanah-tanah</a:t>
            </a:r>
            <a:r>
              <a:rPr lang="en-US" dirty="0"/>
              <a:t> yang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30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20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30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</a:t>
            </a:r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sertipikat</a:t>
            </a:r>
            <a:r>
              <a:rPr lang="en-US" dirty="0"/>
              <a:t> HGB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lain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mengurus</a:t>
            </a:r>
            <a:r>
              <a:rPr lang="en-US" dirty="0"/>
              <a:t> </a:t>
            </a:r>
            <a:r>
              <a:rPr lang="en-US" dirty="0" err="1"/>
              <a:t>perpanjangan</a:t>
            </a:r>
            <a:r>
              <a:rPr lang="en-US" dirty="0"/>
              <a:t> HGB-</a:t>
            </a:r>
            <a:r>
              <a:rPr lang="en-US" dirty="0" err="1"/>
              <a:t>nya</a:t>
            </a:r>
            <a:r>
              <a:rPr lang="en-US" dirty="0"/>
              <a:t>. Tanah yang </a:t>
            </a:r>
            <a:r>
              <a:rPr lang="en-US" dirty="0" err="1"/>
              <a:t>memiliki</a:t>
            </a:r>
            <a:r>
              <a:rPr lang="en-US" dirty="0"/>
              <a:t> status HGB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Negara Indonesia (non WNI).  Tanah </a:t>
            </a:r>
            <a:r>
              <a:rPr lang="en-US" dirty="0" err="1"/>
              <a:t>dengan</a:t>
            </a:r>
            <a:r>
              <a:rPr lang="en-US" dirty="0"/>
              <a:t> status SHGB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lahan-lahan</a:t>
            </a:r>
            <a:r>
              <a:rPr lang="en-US" dirty="0"/>
              <a:t> yang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developer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perumahan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apartemen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 </a:t>
            </a:r>
            <a:r>
              <a:rPr lang="en-US" dirty="0" err="1"/>
              <a:t>perkantoran</a:t>
            </a:r>
            <a:r>
              <a:rPr lang="en-US" dirty="0"/>
              <a:t>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4" name="Picture 3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" name="Picture 4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53502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2222286"/>
            <a:ext cx="11090898" cy="447434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pemilikan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perpanjangannya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beralih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dialihkan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dipunyai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Indonesia,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berkedudukan</a:t>
            </a:r>
            <a:r>
              <a:rPr lang="en-US" dirty="0"/>
              <a:t> di Indonesia</a:t>
            </a:r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, </a:t>
            </a:r>
            <a:r>
              <a:rPr lang="en-US" dirty="0" err="1"/>
              <a:t>hapusnya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pembebanannya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lain,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di Kantor </a:t>
            </a:r>
            <a:r>
              <a:rPr lang="en-US" dirty="0" err="1"/>
              <a:t>Pertanahan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yang </a:t>
            </a:r>
            <a:r>
              <a:rPr lang="en-US" dirty="0" err="1"/>
              <a:t>kuat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dibebani</a:t>
            </a:r>
            <a:r>
              <a:rPr lang="en-US" dirty="0"/>
              <a:t>  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4" name="Picture 3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" name="Picture 4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049077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07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3. </a:t>
            </a:r>
            <a:r>
              <a:rPr lang="en-US" sz="2400" b="1" dirty="0" err="1"/>
              <a:t>Hak</a:t>
            </a:r>
            <a:r>
              <a:rPr lang="en-US" sz="2400" b="1" dirty="0"/>
              <a:t> </a:t>
            </a:r>
            <a:r>
              <a:rPr lang="en-US" sz="2400" b="1" dirty="0" err="1"/>
              <a:t>Guna</a:t>
            </a:r>
            <a:r>
              <a:rPr lang="en-US" sz="2400" b="1" dirty="0"/>
              <a:t> Usaha (HGU)</a:t>
            </a:r>
            <a:r>
              <a:rPr lang="en-US" sz="2400" dirty="0"/>
              <a:t> 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err="1" smtClean="0"/>
              <a:t>Hak</a:t>
            </a:r>
            <a:r>
              <a:rPr lang="en-US" sz="2400" b="1" dirty="0" smtClean="0"/>
              <a:t> </a:t>
            </a:r>
            <a:r>
              <a:rPr lang="en-US" sz="2400" b="1" dirty="0" err="1"/>
              <a:t>Guna</a:t>
            </a:r>
            <a:r>
              <a:rPr lang="en-US" sz="2400" b="1" dirty="0"/>
              <a:t> Usaha (HGU)</a:t>
            </a:r>
            <a:r>
              <a:rPr lang="en-US" sz="2400" dirty="0"/>
              <a:t> 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mengolah</a:t>
            </a:r>
            <a:r>
              <a:rPr lang="en-US" sz="2400" dirty="0"/>
              <a:t>/ </a:t>
            </a:r>
            <a:r>
              <a:rPr lang="en-US" sz="2400" dirty="0" err="1"/>
              <a:t>mengusahakan</a:t>
            </a:r>
            <a:r>
              <a:rPr lang="en-US" sz="2400" dirty="0"/>
              <a:t> </a:t>
            </a:r>
            <a:r>
              <a:rPr lang="en-US" sz="2400" dirty="0" err="1"/>
              <a:t>tanah-tanah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minimal 5 ha.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mengusahakan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yang </a:t>
            </a:r>
            <a:r>
              <a:rPr lang="en-US" sz="2400" dirty="0" err="1"/>
              <a:t>dikuasai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Negara,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pertanian</a:t>
            </a:r>
            <a:r>
              <a:rPr lang="en-US" sz="2400" dirty="0"/>
              <a:t>, </a:t>
            </a:r>
            <a:r>
              <a:rPr lang="en-US" sz="2400" dirty="0" err="1"/>
              <a:t>perikanan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 (“HGU”). </a:t>
            </a:r>
            <a:r>
              <a:rPr lang="en-US" sz="2400" dirty="0" err="1"/>
              <a:t>Selain</a:t>
            </a:r>
            <a:r>
              <a:rPr lang="en-US" sz="2400" dirty="0"/>
              <a:t> UUPA, </a:t>
            </a:r>
            <a:r>
              <a:rPr lang="en-US" sz="2400" dirty="0" err="1"/>
              <a:t>peraturan</a:t>
            </a:r>
            <a:r>
              <a:rPr lang="en-US" sz="2400" dirty="0"/>
              <a:t> lain yang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HGU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40 </a:t>
            </a:r>
            <a:r>
              <a:rPr lang="en-US" sz="2400" dirty="0" err="1"/>
              <a:t>Tahun</a:t>
            </a:r>
            <a:r>
              <a:rPr lang="en-US" sz="2400" dirty="0"/>
              <a:t> 1996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Usaha,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 Dan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Pakai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Tanah (“PP No. 40/1996”). </a:t>
            </a:r>
            <a:r>
              <a:rPr lang="en-US" sz="2400" dirty="0" err="1"/>
              <a:t>Pada</a:t>
            </a:r>
            <a:r>
              <a:rPr lang="en-US" sz="2400" dirty="0"/>
              <a:t> PP No.40/1996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HGU.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8329"/>
            <a:ext cx="12192000" cy="1840812"/>
            <a:chOff x="0" y="28329"/>
            <a:chExt cx="12192000" cy="1851660"/>
          </a:xfrm>
        </p:grpSpPr>
        <p:pic>
          <p:nvPicPr>
            <p:cNvPr id="5" name="Picture 4" descr="Hasil gambar untuk hak atas tanah di indonesia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09"/>
            <a:stretch/>
          </p:blipFill>
          <p:spPr bwMode="auto">
            <a:xfrm>
              <a:off x="0" y="28329"/>
              <a:ext cx="1859990" cy="18516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 descr="Hasil gambar untuk hak atas tanah di indonesi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990" y="28329"/>
              <a:ext cx="246634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Hasil gambar untuk tanah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330" y="28329"/>
              <a:ext cx="285877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Hasil gambar untuk tanah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100" y="28329"/>
              <a:ext cx="2612390" cy="1851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asil gambar untuk tanah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7490" y="28329"/>
              <a:ext cx="2394510" cy="185166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552330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258</TotalTime>
  <Words>1148</Words>
  <Application>Microsoft Office PowerPoint</Application>
  <PresentationFormat>Widescreen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Quotable</vt:lpstr>
      <vt:lpstr>Hak Atas Tanah di Indonesia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Atas Tanah di Indonesia</dc:title>
  <dc:creator>Hp</dc:creator>
  <cp:lastModifiedBy>Hp</cp:lastModifiedBy>
  <cp:revision>11</cp:revision>
  <dcterms:created xsi:type="dcterms:W3CDTF">2019-05-06T01:55:48Z</dcterms:created>
  <dcterms:modified xsi:type="dcterms:W3CDTF">2019-05-06T06:14:33Z</dcterms:modified>
</cp:coreProperties>
</file>