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801" y="454065"/>
            <a:ext cx="10572000" cy="2971051"/>
          </a:xfrm>
        </p:spPr>
        <p:txBody>
          <a:bodyPr/>
          <a:lstStyle/>
          <a:p>
            <a:r>
              <a:rPr lang="pt-BR" dirty="0"/>
              <a:t>Dasar Hak Menguasai </a:t>
            </a:r>
            <a:r>
              <a:rPr lang="pt-BR" dirty="0" smtClean="0"/>
              <a:t>Negara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 &amp; Hak Pengelolaan (HPL)</a:t>
            </a:r>
            <a:r>
              <a:rPr lang="pt-BR" dirty="0"/>
              <a:t> Atas Tanah 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801" y="5253953"/>
            <a:ext cx="10572000" cy="434974"/>
          </a:xfrm>
        </p:spPr>
        <p:txBody>
          <a:bodyPr/>
          <a:lstStyle/>
          <a:p>
            <a:r>
              <a:rPr lang="en-US" dirty="0" smtClean="0"/>
              <a:t>Surya </a:t>
            </a:r>
            <a:r>
              <a:rPr lang="en-US" dirty="0" err="1" smtClean="0"/>
              <a:t>KurnIawan</a:t>
            </a:r>
            <a:r>
              <a:rPr lang="en-US" dirty="0" smtClean="0"/>
              <a:t>, ST., </a:t>
            </a:r>
            <a:r>
              <a:rPr lang="en-US" dirty="0" err="1" smtClean="0"/>
              <a:t>M.Sc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521" y="1770642"/>
            <a:ext cx="6896209" cy="457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6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b="1" dirty="0" err="1"/>
              <a:t>Wewenang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Umum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Badan</a:t>
            </a:r>
            <a:r>
              <a:rPr lang="en-US" sz="2400" b="1" dirty="0"/>
              <a:t> </a:t>
            </a:r>
            <a:r>
              <a:rPr lang="en-US" sz="2400" b="1" dirty="0" err="1"/>
              <a:t>Lainnya</a:t>
            </a:r>
            <a:endParaRPr lang="en-US" sz="2400" dirty="0"/>
          </a:p>
          <a:p>
            <a:pPr marL="0" indent="0" fontAlgn="base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kelompok</a:t>
            </a:r>
            <a:r>
              <a:rPr lang="en-US" sz="2400" dirty="0"/>
              <a:t>,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perkumpulan</a:t>
            </a:r>
            <a:r>
              <a:rPr lang="en-US" sz="2400" dirty="0"/>
              <a:t> yang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turun</a:t>
            </a:r>
            <a:r>
              <a:rPr lang="en-US" sz="2400" dirty="0"/>
              <a:t> </a:t>
            </a:r>
            <a:r>
              <a:rPr lang="en-US" sz="2400" dirty="0" err="1"/>
              <a:t>temurun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genealogis</a:t>
            </a:r>
            <a:r>
              <a:rPr lang="en-US" sz="2400" dirty="0"/>
              <a:t>.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memegang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r>
              <a:rPr lang="en-US" sz="2400" dirty="0"/>
              <a:t> </a:t>
            </a:r>
            <a:r>
              <a:rPr lang="en-US" sz="2400" dirty="0" err="1"/>
              <a:t>berkenaan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pelaksanaannya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diserahkan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667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83" y="729576"/>
            <a:ext cx="10571998" cy="970450"/>
          </a:xfrm>
        </p:spPr>
        <p:txBody>
          <a:bodyPr/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(HPL)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083" y="2222287"/>
            <a:ext cx="10711203" cy="40709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Pengertian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Permenag</a:t>
            </a:r>
            <a:r>
              <a:rPr lang="en-US" sz="2400" dirty="0"/>
              <a:t> No. 9/1999,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HPL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Negara yang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pelaksanaannya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dilimpahkan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pemegangnya</a:t>
            </a:r>
            <a:r>
              <a:rPr lang="en-US" sz="2400" dirty="0"/>
              <a:t>. </a:t>
            </a:r>
            <a:r>
              <a:rPr lang="en-US" sz="2400" dirty="0" err="1"/>
              <a:t>Selanjutnya</a:t>
            </a:r>
            <a:r>
              <a:rPr lang="en-US" sz="2400" dirty="0"/>
              <a:t>,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2 </a:t>
            </a:r>
            <a:r>
              <a:rPr lang="en-US" sz="2400" dirty="0" err="1"/>
              <a:t>ayat</a:t>
            </a:r>
            <a:r>
              <a:rPr lang="en-US" sz="2400" dirty="0"/>
              <a:t> (3) </a:t>
            </a:r>
            <a:r>
              <a:rPr lang="en-US" sz="2400" dirty="0" err="1"/>
              <a:t>huruf</a:t>
            </a:r>
            <a:r>
              <a:rPr lang="en-US" sz="2400" dirty="0"/>
              <a:t> f UU BPHTB, </a:t>
            </a:r>
            <a:r>
              <a:rPr lang="en-US" sz="2400" dirty="0" err="1"/>
              <a:t>pengertian</a:t>
            </a:r>
            <a:r>
              <a:rPr lang="en-US" sz="2400" dirty="0"/>
              <a:t> HPL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Negara yang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pelaksanaannya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dilimpahkan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pemegang</a:t>
            </a:r>
            <a:r>
              <a:rPr lang="en-US" sz="2400" dirty="0"/>
              <a:t> </a:t>
            </a:r>
            <a:r>
              <a:rPr lang="en-US" sz="2400" dirty="0" err="1"/>
              <a:t>haknya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peruntukandan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,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keperluan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, </a:t>
            </a:r>
            <a:r>
              <a:rPr lang="en-US" sz="2400" dirty="0" err="1"/>
              <a:t>penyerahan</a:t>
            </a:r>
            <a:r>
              <a:rPr lang="en-US" sz="2400" dirty="0"/>
              <a:t> </a:t>
            </a:r>
            <a:r>
              <a:rPr lang="en-US" sz="2400" dirty="0" err="1"/>
              <a:t>bagian-bagian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540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4" y="2222287"/>
            <a:ext cx="11023662" cy="438021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000" b="1" dirty="0" err="1"/>
              <a:t>Dasar</a:t>
            </a:r>
            <a:r>
              <a:rPr lang="en-US" sz="2000" b="1" dirty="0"/>
              <a:t> </a:t>
            </a:r>
            <a:r>
              <a:rPr lang="en-US" sz="2000" b="1" dirty="0" err="1"/>
              <a:t>Hukum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(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“HPL”) </a:t>
            </a:r>
            <a:r>
              <a:rPr lang="en-US" sz="2000" dirty="0" err="1"/>
              <a:t>diatur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perundang-undangan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lain:</a:t>
            </a:r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Undang-Undang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21 </a:t>
            </a:r>
            <a:r>
              <a:rPr lang="en-US" sz="2000" dirty="0" err="1"/>
              <a:t>Tahun</a:t>
            </a:r>
            <a:r>
              <a:rPr lang="en-US" sz="2000" dirty="0"/>
              <a:t> 1997 </a:t>
            </a:r>
            <a:r>
              <a:rPr lang="en-US" sz="2000" dirty="0" err="1"/>
              <a:t>tentang</a:t>
            </a:r>
            <a:r>
              <a:rPr lang="en-US" sz="2000" dirty="0"/>
              <a:t> Bea </a:t>
            </a:r>
            <a:r>
              <a:rPr lang="en-US" sz="2000" dirty="0" err="1"/>
              <a:t>Perolehan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Tanah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Bangunan</a:t>
            </a:r>
            <a:r>
              <a:rPr lang="en-US" sz="2000" dirty="0"/>
              <a:t> (“UU BPHTB”)</a:t>
            </a:r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40 </a:t>
            </a:r>
            <a:r>
              <a:rPr lang="en-US" sz="2000" dirty="0" err="1"/>
              <a:t>Tahun</a:t>
            </a:r>
            <a:r>
              <a:rPr lang="en-US" sz="2000" dirty="0"/>
              <a:t> 1996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Guna</a:t>
            </a:r>
            <a:r>
              <a:rPr lang="en-US" sz="2000" dirty="0"/>
              <a:t> Usaha,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Guna</a:t>
            </a:r>
            <a:r>
              <a:rPr lang="en-US" sz="2000" dirty="0"/>
              <a:t> </a:t>
            </a:r>
            <a:r>
              <a:rPr lang="en-US" sz="2000" dirty="0" err="1"/>
              <a:t>Bangunan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Pakai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Tanah. (“PP No.40/1996”)</a:t>
            </a:r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Menteri</a:t>
            </a:r>
            <a:r>
              <a:rPr lang="en-US" sz="2000" dirty="0"/>
              <a:t> </a:t>
            </a:r>
            <a:r>
              <a:rPr lang="en-US" sz="2000" dirty="0" err="1"/>
              <a:t>Agraria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9 </a:t>
            </a:r>
            <a:r>
              <a:rPr lang="en-US" sz="2000" dirty="0" err="1"/>
              <a:t>Tahun</a:t>
            </a:r>
            <a:r>
              <a:rPr lang="en-US" sz="2000" dirty="0"/>
              <a:t> 1965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Konversi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enguasaan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Negara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Ketentuan-Ketentuan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Kebijaksanaan</a:t>
            </a:r>
            <a:r>
              <a:rPr lang="en-US" sz="2000" dirty="0"/>
              <a:t> </a:t>
            </a:r>
            <a:r>
              <a:rPr lang="en-US" sz="2000" dirty="0" err="1"/>
              <a:t>Selanjutnya</a:t>
            </a:r>
            <a:r>
              <a:rPr lang="en-US" sz="2000" dirty="0"/>
              <a:t>. (“</a:t>
            </a:r>
            <a:r>
              <a:rPr lang="en-US" sz="2000" dirty="0" err="1"/>
              <a:t>Permenag</a:t>
            </a:r>
            <a:r>
              <a:rPr lang="en-US" sz="2000" dirty="0"/>
              <a:t> No.9/1965”)</a:t>
            </a:r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Menteri</a:t>
            </a:r>
            <a:r>
              <a:rPr lang="en-US" sz="2000" dirty="0"/>
              <a:t> </a:t>
            </a:r>
            <a:r>
              <a:rPr lang="en-US" sz="2000" dirty="0" err="1"/>
              <a:t>Agraria</a:t>
            </a:r>
            <a:r>
              <a:rPr lang="en-US" sz="2000" dirty="0"/>
              <a:t>/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Pertanahan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9 </a:t>
            </a:r>
            <a:r>
              <a:rPr lang="en-US" sz="2000" dirty="0" err="1"/>
              <a:t>Tahun</a:t>
            </a:r>
            <a:r>
              <a:rPr lang="en-US" sz="2000" dirty="0"/>
              <a:t> 1999 </a:t>
            </a:r>
            <a:r>
              <a:rPr lang="en-US" sz="2000" dirty="0" err="1"/>
              <a:t>tentang</a:t>
            </a:r>
            <a:r>
              <a:rPr lang="en-US" sz="2000" dirty="0"/>
              <a:t> Tata Cara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Pembatalan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Tanah Negara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Pengelolaan</a:t>
            </a:r>
            <a:r>
              <a:rPr lang="en-US" sz="2000" dirty="0"/>
              <a:t> (“</a:t>
            </a:r>
            <a:r>
              <a:rPr lang="en-US" sz="2000" dirty="0" err="1"/>
              <a:t>Permenag</a:t>
            </a:r>
            <a:r>
              <a:rPr lang="en-US" sz="2000" dirty="0"/>
              <a:t> No.9/1999”).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6255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59" y="1882588"/>
            <a:ext cx="11243300" cy="425859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000" b="1" dirty="0" err="1"/>
              <a:t>Obyek</a:t>
            </a:r>
            <a:r>
              <a:rPr lang="en-US" sz="2000" b="1" dirty="0"/>
              <a:t> HPL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Obyek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HPL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pertanian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pertanian</a:t>
            </a:r>
            <a:r>
              <a:rPr lang="en-US" sz="2000" dirty="0"/>
              <a:t>.</a:t>
            </a:r>
          </a:p>
          <a:p>
            <a:pPr marL="0" indent="0" fontAlgn="base">
              <a:buNone/>
            </a:pPr>
            <a:r>
              <a:rPr lang="en-US" sz="2000" b="1" dirty="0" err="1" smtClean="0"/>
              <a:t>Subyek</a:t>
            </a:r>
            <a:r>
              <a:rPr lang="en-US" sz="2000" b="1" dirty="0" smtClean="0"/>
              <a:t> </a:t>
            </a:r>
            <a:r>
              <a:rPr lang="en-US" sz="2000" b="1" dirty="0"/>
              <a:t>HPL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67 </a:t>
            </a:r>
            <a:r>
              <a:rPr lang="en-US" sz="2000" dirty="0" err="1"/>
              <a:t>Permenag</a:t>
            </a:r>
            <a:r>
              <a:rPr lang="en-US" sz="2000" dirty="0"/>
              <a:t> No. 9/1999, HPL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pihak-pihak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berikut:a</a:t>
            </a:r>
            <a:r>
              <a:rPr lang="en-US" sz="2000" dirty="0"/>
              <a:t>.     </a:t>
            </a:r>
            <a:r>
              <a:rPr lang="en-US" sz="2000" dirty="0" err="1"/>
              <a:t>instansi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Daerah</a:t>
            </a:r>
            <a:r>
              <a:rPr lang="en-US" sz="2000" dirty="0" smtClean="0"/>
              <a:t>;</a:t>
            </a:r>
          </a:p>
          <a:p>
            <a:pPr marL="0" indent="0" fontAlgn="base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a.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/>
              <a:t>Usaha </a:t>
            </a:r>
            <a:r>
              <a:rPr lang="en-US" sz="2000" dirty="0" err="1"/>
              <a:t>Milik</a:t>
            </a:r>
            <a:r>
              <a:rPr lang="en-US" sz="2000" dirty="0"/>
              <a:t> </a:t>
            </a:r>
            <a:r>
              <a:rPr lang="en-US" sz="2000" dirty="0" smtClean="0"/>
              <a:t>Negara;</a:t>
            </a:r>
          </a:p>
          <a:p>
            <a:pPr marL="0" indent="0" fontAlgn="base">
              <a:buNone/>
            </a:pPr>
            <a:r>
              <a:rPr lang="en-US" sz="2000" dirty="0" smtClean="0"/>
              <a:t>b.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/>
              <a:t>Usaha </a:t>
            </a:r>
            <a:r>
              <a:rPr lang="en-US" sz="2000" dirty="0" err="1"/>
              <a:t>Milik</a:t>
            </a:r>
            <a:r>
              <a:rPr lang="en-US" sz="2000" dirty="0"/>
              <a:t> </a:t>
            </a:r>
            <a:r>
              <a:rPr lang="en-US" sz="2000" dirty="0" smtClean="0"/>
              <a:t>Daerah;</a:t>
            </a:r>
          </a:p>
          <a:p>
            <a:pPr marL="0" indent="0" fontAlgn="base">
              <a:buNone/>
            </a:pPr>
            <a:r>
              <a:rPr lang="en-US" sz="2000" dirty="0" smtClean="0"/>
              <a:t>c. PT</a:t>
            </a:r>
            <a:r>
              <a:rPr lang="en-US" sz="2000" dirty="0"/>
              <a:t>. </a:t>
            </a:r>
            <a:r>
              <a:rPr lang="en-US" sz="2000" dirty="0" err="1"/>
              <a:t>Persero</a:t>
            </a:r>
            <a:r>
              <a:rPr lang="en-US" sz="2000" dirty="0" smtClean="0"/>
              <a:t>; </a:t>
            </a:r>
          </a:p>
          <a:p>
            <a:pPr marL="0" indent="0" fontAlgn="base">
              <a:buNone/>
            </a:pPr>
            <a:r>
              <a:rPr lang="en-US" sz="2000" dirty="0" smtClean="0"/>
              <a:t>d.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Otorita;badan-badan</a:t>
            </a:r>
            <a:r>
              <a:rPr lang="en-US" sz="2000" dirty="0" smtClean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 yang </a:t>
            </a:r>
            <a:r>
              <a:rPr lang="en-US" sz="2000" dirty="0" err="1"/>
              <a:t>ditunjuk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.</a:t>
            </a:r>
          </a:p>
          <a:p>
            <a:pPr>
              <a:buFont typeface="+mj-lt"/>
              <a:buAutoNum type="alphaL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0458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b="1" dirty="0" err="1"/>
              <a:t>Terjadinya</a:t>
            </a:r>
            <a:r>
              <a:rPr lang="en-US" sz="2400" b="1" dirty="0"/>
              <a:t> HPL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HPL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2 (</a:t>
            </a:r>
            <a:r>
              <a:rPr lang="en-US" sz="2400" dirty="0" err="1"/>
              <a:t>dua</a:t>
            </a:r>
            <a:r>
              <a:rPr lang="en-US" sz="2400" dirty="0"/>
              <a:t>) </a:t>
            </a:r>
            <a:r>
              <a:rPr lang="en-US" sz="2400" dirty="0" err="1"/>
              <a:t>hal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fontAlgn="base">
              <a:buFont typeface="+mj-lt"/>
              <a:buAutoNum type="arabicPeriod"/>
            </a:pPr>
            <a:r>
              <a:rPr lang="en-US" sz="2400" dirty="0" err="1"/>
              <a:t>Konversi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penguasaan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Permenag</a:t>
            </a:r>
            <a:r>
              <a:rPr lang="en-US" sz="2400" dirty="0"/>
              <a:t> No.9/1965.</a:t>
            </a:r>
          </a:p>
          <a:p>
            <a:pPr fontAlgn="base">
              <a:buFont typeface="+mj-lt"/>
              <a:buAutoNum type="arabicPeriod"/>
            </a:pP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permohonan</a:t>
            </a:r>
            <a:r>
              <a:rPr lang="en-US" sz="2400" dirty="0"/>
              <a:t>,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Permenag</a:t>
            </a:r>
            <a:r>
              <a:rPr lang="en-US" sz="2400" dirty="0"/>
              <a:t> No.9/1999.</a:t>
            </a:r>
          </a:p>
        </p:txBody>
      </p:sp>
    </p:spTree>
    <p:extLst>
      <p:ext uri="{BB962C8B-B14F-4D97-AF65-F5344CB8AC3E}">
        <p14:creationId xmlns:p14="http://schemas.microsoft.com/office/powerpoint/2010/main" val="82857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1976718"/>
            <a:ext cx="10969874" cy="4043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Kewenangan</a:t>
            </a:r>
            <a:r>
              <a:rPr lang="en-US" sz="2400" b="1" dirty="0"/>
              <a:t> </a:t>
            </a:r>
            <a:r>
              <a:rPr lang="en-US" sz="2400" b="1" dirty="0" err="1"/>
              <a:t>Subyek</a:t>
            </a:r>
            <a:r>
              <a:rPr lang="en-US" sz="2400" b="1" dirty="0"/>
              <a:t> HPL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6 </a:t>
            </a:r>
            <a:r>
              <a:rPr lang="en-US" sz="2400" dirty="0" err="1"/>
              <a:t>Permenag</a:t>
            </a:r>
            <a:r>
              <a:rPr lang="en-US" sz="2400" dirty="0"/>
              <a:t> No. 9/1965 </a:t>
            </a:r>
            <a:r>
              <a:rPr lang="en-US" sz="2400" dirty="0" err="1"/>
              <a:t>menjelaskan</a:t>
            </a:r>
            <a:r>
              <a:rPr lang="en-US" sz="2400" dirty="0"/>
              <a:t> HPL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pemegangnya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a.    </a:t>
            </a:r>
            <a:r>
              <a:rPr lang="en-US" sz="2400" dirty="0" err="1"/>
              <a:t>merencanakan</a:t>
            </a:r>
            <a:r>
              <a:rPr lang="en-US" sz="2400" dirty="0"/>
              <a:t> </a:t>
            </a:r>
            <a:r>
              <a:rPr lang="en-US" sz="2400" dirty="0" err="1"/>
              <a:t>peruntukan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b.    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keperluan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c.    </a:t>
            </a:r>
            <a:r>
              <a:rPr lang="en-US" sz="2400" dirty="0" err="1"/>
              <a:t>menyerahkan</a:t>
            </a:r>
            <a:r>
              <a:rPr lang="en-US" sz="2400" dirty="0"/>
              <a:t> </a:t>
            </a:r>
            <a:r>
              <a:rPr lang="en-US" sz="2400" dirty="0" err="1"/>
              <a:t>bagian-bagian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pakai</a:t>
            </a:r>
            <a:r>
              <a:rPr lang="en-US" sz="2400" dirty="0"/>
              <a:t> yang </a:t>
            </a:r>
            <a:r>
              <a:rPr lang="en-US" sz="2400" dirty="0" err="1"/>
              <a:t>berjangka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6 (</a:t>
            </a:r>
            <a:r>
              <a:rPr lang="en-US" sz="2400" dirty="0" err="1"/>
              <a:t>enam</a:t>
            </a:r>
            <a:r>
              <a:rPr lang="en-US" sz="2400" dirty="0"/>
              <a:t>) </a:t>
            </a:r>
            <a:r>
              <a:rPr lang="en-US" sz="2400" dirty="0" err="1"/>
              <a:t>tahun</a:t>
            </a:r>
            <a:r>
              <a:rPr lang="en-US" sz="2400" dirty="0"/>
              <a:t>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d.    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pemasukan</a:t>
            </a:r>
            <a:r>
              <a:rPr lang="en-US" sz="2400" dirty="0"/>
              <a:t>/</a:t>
            </a:r>
            <a:r>
              <a:rPr lang="en-US" sz="2400" dirty="0" err="1"/>
              <a:t>ganti</a:t>
            </a:r>
            <a:r>
              <a:rPr lang="en-US" sz="2400" dirty="0"/>
              <a:t> </a:t>
            </a:r>
            <a:r>
              <a:rPr lang="en-US" sz="2400" dirty="0" err="1"/>
              <a:t>rugi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tahunan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8342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2222287"/>
            <a:ext cx="10714380" cy="40037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Tata Cara </a:t>
            </a:r>
            <a:r>
              <a:rPr lang="en-US" sz="2400" b="1" dirty="0" err="1"/>
              <a:t>Permohonan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Pemberian</a:t>
            </a:r>
            <a:r>
              <a:rPr lang="en-US" sz="2400" b="1" dirty="0"/>
              <a:t> HPL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Pasal</a:t>
            </a:r>
            <a:r>
              <a:rPr lang="en-US" sz="2400" dirty="0"/>
              <a:t> 70 </a:t>
            </a:r>
            <a:r>
              <a:rPr lang="en-US" sz="2400" dirty="0" err="1"/>
              <a:t>Permenag</a:t>
            </a:r>
            <a:r>
              <a:rPr lang="en-US" sz="2400" dirty="0"/>
              <a:t> No. 9/1999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permohonan</a:t>
            </a:r>
            <a:r>
              <a:rPr lang="en-US" sz="2400" dirty="0"/>
              <a:t> HPL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permohonan</a:t>
            </a:r>
            <a:r>
              <a:rPr lang="en-US" sz="2400" dirty="0"/>
              <a:t> </a:t>
            </a:r>
            <a:r>
              <a:rPr lang="en-US" sz="2400" dirty="0" err="1"/>
              <a:t>diajukan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 Kantor </a:t>
            </a:r>
            <a:r>
              <a:rPr lang="en-US" sz="2400" dirty="0" err="1"/>
              <a:t>Pertanahan</a:t>
            </a:r>
            <a:r>
              <a:rPr lang="en-US" sz="2400" dirty="0"/>
              <a:t> yang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kerjanya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letak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bersangkutan</a:t>
            </a:r>
            <a:r>
              <a:rPr lang="en-US" sz="2400" dirty="0"/>
              <a:t>.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HPL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pemohon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tercatat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lain yang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sampainya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yang </a:t>
            </a:r>
            <a:r>
              <a:rPr lang="en-US" sz="2400" dirty="0" err="1"/>
              <a:t>berhak.Jangka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HPL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HPL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kepemilikan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HPL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0480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Pemberian</a:t>
            </a:r>
            <a:r>
              <a:rPr lang="en-US" sz="2400" b="1" dirty="0"/>
              <a:t> </a:t>
            </a:r>
            <a:r>
              <a:rPr lang="en-US" sz="2400" b="1" dirty="0" err="1"/>
              <a:t>Hak</a:t>
            </a:r>
            <a:r>
              <a:rPr lang="en-US" sz="2400" b="1" dirty="0"/>
              <a:t> </a:t>
            </a:r>
            <a:r>
              <a:rPr lang="en-US" sz="2400" b="1" dirty="0" err="1"/>
              <a:t>Atas</a:t>
            </a:r>
            <a:r>
              <a:rPr lang="en-US" sz="2400" b="1" dirty="0"/>
              <a:t> Tanah di </a:t>
            </a:r>
            <a:r>
              <a:rPr lang="en-US" sz="2400" b="1" dirty="0" err="1"/>
              <a:t>Atas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Tanah HPL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PPNo</a:t>
            </a:r>
            <a:r>
              <a:rPr lang="en-US" sz="2400" dirty="0"/>
              <a:t>. 40/ 1996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HPL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dibebankan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hak-hak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(“HGB”)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Pakai</a:t>
            </a:r>
            <a:r>
              <a:rPr lang="en-US" sz="2400" dirty="0"/>
              <a:t> (“HP”). HGB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HPL </a:t>
            </a:r>
            <a:r>
              <a:rPr lang="en-US" sz="2400" dirty="0" err="1"/>
              <a:t>dan</a:t>
            </a:r>
            <a:r>
              <a:rPr lang="en-US" sz="2400" dirty="0"/>
              <a:t> HP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HPL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yang </a:t>
            </a:r>
            <a:r>
              <a:rPr lang="en-US" sz="2400" dirty="0" err="1"/>
              <a:t>ditunjuk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 </a:t>
            </a:r>
            <a:r>
              <a:rPr lang="en-US" sz="2400" dirty="0" err="1"/>
              <a:t>pemegang</a:t>
            </a:r>
            <a:r>
              <a:rPr lang="en-US" sz="2400" dirty="0"/>
              <a:t> HPL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calon</a:t>
            </a:r>
            <a:r>
              <a:rPr lang="en-US" sz="2400" dirty="0"/>
              <a:t> </a:t>
            </a:r>
            <a:r>
              <a:rPr lang="en-US" sz="2400" dirty="0" err="1"/>
              <a:t>pemegang</a:t>
            </a:r>
            <a:r>
              <a:rPr lang="en-US" sz="2400" dirty="0"/>
              <a:t> HPL.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045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Dasar Hak Menguasai Negara Atas Tanah</a:t>
            </a:r>
            <a:br>
              <a:rPr lang="pt-B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2400" b="1" u="sng" dirty="0" err="1"/>
              <a:t>Pembukaan</a:t>
            </a:r>
            <a:r>
              <a:rPr lang="en-US" sz="2400" b="1" u="sng" dirty="0"/>
              <a:t> UUD 1945 </a:t>
            </a:r>
            <a:r>
              <a:rPr lang="en-US" sz="2400" b="1" u="sng" dirty="0" err="1"/>
              <a:t>alenia</a:t>
            </a:r>
            <a:r>
              <a:rPr lang="en-US" sz="2400" b="1" u="sng" dirty="0"/>
              <a:t> ke-4</a:t>
            </a:r>
            <a:r>
              <a:rPr lang="en-US" sz="2400" b="1" dirty="0"/>
              <a:t>,</a:t>
            </a:r>
            <a:r>
              <a:rPr lang="en-US" sz="2400" dirty="0"/>
              <a:t> yang </a:t>
            </a:r>
            <a:r>
              <a:rPr lang="en-US" sz="2400" dirty="0" err="1"/>
              <a:t>intinya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Negara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melindungi</a:t>
            </a:r>
            <a:r>
              <a:rPr lang="en-US" sz="2400" dirty="0"/>
              <a:t> “Tanah air Indonesia” yang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, air,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kekayaan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yang </a:t>
            </a:r>
            <a:r>
              <a:rPr lang="en-US" sz="2400" dirty="0" err="1"/>
              <a:t>terkandung</a:t>
            </a:r>
            <a:r>
              <a:rPr lang="en-US" sz="2400" dirty="0"/>
              <a:t> </a:t>
            </a:r>
            <a:r>
              <a:rPr lang="en-US" sz="2400" dirty="0" err="1"/>
              <a:t>didalamnya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Indonesia.</a:t>
            </a:r>
          </a:p>
          <a:p>
            <a:pPr marL="0" indent="0" fontAlgn="base">
              <a:buNone/>
            </a:pP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Negara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Negara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ditangan</a:t>
            </a:r>
            <a:r>
              <a:rPr lang="en-US" sz="2400" dirty="0"/>
              <a:t> Negara. </a:t>
            </a:r>
            <a:r>
              <a:rPr lang="en-US" sz="2400" dirty="0" err="1"/>
              <a:t>Jadi</a:t>
            </a:r>
            <a:r>
              <a:rPr lang="en-US" sz="2400" dirty="0"/>
              <a:t> Negara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mengurus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0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1068488" cy="4528137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sz="2200" dirty="0"/>
              <a:t>Negara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kewenangan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pengatur</a:t>
            </a:r>
            <a:r>
              <a:rPr lang="en-US" sz="2200" dirty="0"/>
              <a:t>, </a:t>
            </a:r>
            <a:r>
              <a:rPr lang="en-US" sz="2200" dirty="0" err="1"/>
              <a:t>perencana</a:t>
            </a:r>
            <a:r>
              <a:rPr lang="en-US" sz="2200" dirty="0"/>
              <a:t>, </a:t>
            </a:r>
            <a:r>
              <a:rPr lang="en-US" sz="2200" dirty="0" err="1"/>
              <a:t>pengelola</a:t>
            </a:r>
            <a:r>
              <a:rPr lang="en-US" sz="2200" dirty="0"/>
              <a:t> </a:t>
            </a:r>
            <a:r>
              <a:rPr lang="en-US" sz="2200" dirty="0" err="1"/>
              <a:t>sekalisus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pengawas</a:t>
            </a:r>
            <a:r>
              <a:rPr lang="en-US" sz="2200" dirty="0"/>
              <a:t> </a:t>
            </a:r>
            <a:r>
              <a:rPr lang="en-US" sz="2200" dirty="0" err="1"/>
              <a:t>pengelolaan</a:t>
            </a:r>
            <a:r>
              <a:rPr lang="en-US" sz="2200" dirty="0"/>
              <a:t>, </a:t>
            </a:r>
            <a:r>
              <a:rPr lang="en-US" sz="2200" dirty="0" err="1"/>
              <a:t>penggunaan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pemanfaatan</a:t>
            </a:r>
            <a:r>
              <a:rPr lang="en-US" sz="2200" dirty="0"/>
              <a:t> SDA </a:t>
            </a:r>
            <a:r>
              <a:rPr lang="en-US" sz="2200" dirty="0" err="1"/>
              <a:t>nasional</a:t>
            </a:r>
            <a:r>
              <a:rPr lang="en-US" sz="2200" dirty="0"/>
              <a:t>. </a:t>
            </a:r>
            <a:r>
              <a:rPr lang="en-US" sz="2200" dirty="0" err="1"/>
              <a:t>Maka</a:t>
            </a:r>
            <a:r>
              <a:rPr lang="en-US" sz="2200" dirty="0"/>
              <a:t> Negara</a:t>
            </a:r>
          </a:p>
          <a:p>
            <a:pPr marL="0" indent="0" fontAlgn="base">
              <a:buNone/>
            </a:pPr>
            <a:r>
              <a:rPr lang="en-US" sz="2200" i="1" dirty="0" err="1"/>
              <a:t>berkewajiban</a:t>
            </a:r>
            <a:r>
              <a:rPr lang="en-US" sz="2200" i="1" dirty="0"/>
              <a:t> </a:t>
            </a:r>
            <a:r>
              <a:rPr lang="en-US" sz="2200" i="1" dirty="0" err="1"/>
              <a:t>untuk</a:t>
            </a:r>
            <a:r>
              <a:rPr lang="en-US" sz="2200" i="1" dirty="0"/>
              <a:t> :</a:t>
            </a:r>
            <a:endParaRPr lang="en-US" sz="2200" dirty="0"/>
          </a:p>
          <a:p>
            <a:pPr fontAlgn="base"/>
            <a:r>
              <a:rPr lang="en-US" sz="2200" dirty="0" err="1"/>
              <a:t>Segala</a:t>
            </a:r>
            <a:r>
              <a:rPr lang="en-US" sz="2200" dirty="0"/>
              <a:t>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pemanfaatan</a:t>
            </a:r>
            <a:r>
              <a:rPr lang="en-US" sz="2200" dirty="0"/>
              <a:t> </a:t>
            </a:r>
            <a:r>
              <a:rPr lang="en-US" sz="2200" dirty="0" err="1"/>
              <a:t>bumi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air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serta</a:t>
            </a:r>
            <a:r>
              <a:rPr lang="en-US" sz="2200" dirty="0"/>
              <a:t> </a:t>
            </a:r>
            <a:r>
              <a:rPr lang="en-US" sz="2200" dirty="0" err="1"/>
              <a:t>hasil</a:t>
            </a:r>
            <a:r>
              <a:rPr lang="en-US" sz="2200" dirty="0"/>
              <a:t> yang </a:t>
            </a:r>
            <a:r>
              <a:rPr lang="en-US" sz="2200" dirty="0" err="1"/>
              <a:t>didapat</a:t>
            </a:r>
            <a:r>
              <a:rPr lang="en-US" sz="2200" dirty="0"/>
              <a:t> </a:t>
            </a:r>
            <a:r>
              <a:rPr lang="en-US" sz="2200" dirty="0" err="1"/>
              <a:t>didalamnya</a:t>
            </a:r>
            <a:r>
              <a:rPr lang="en-US" sz="2200" dirty="0"/>
              <a:t> [</a:t>
            </a:r>
            <a:r>
              <a:rPr lang="en-US" sz="2200" dirty="0" err="1"/>
              <a:t>kekayaan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],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nyata</a:t>
            </a:r>
            <a:r>
              <a:rPr lang="en-US" sz="2200" dirty="0"/>
              <a:t> </a:t>
            </a:r>
            <a:r>
              <a:rPr lang="en-US" sz="2200" dirty="0" err="1"/>
              <a:t>meningkatkan</a:t>
            </a:r>
            <a:r>
              <a:rPr lang="en-US" sz="2200" dirty="0"/>
              <a:t> </a:t>
            </a:r>
            <a:r>
              <a:rPr lang="en-US" sz="2200" dirty="0" err="1"/>
              <a:t>kemakmuran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kesejahteraan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.</a:t>
            </a:r>
          </a:p>
          <a:p>
            <a:pPr fontAlgn="base"/>
            <a:r>
              <a:rPr lang="en-US" sz="2200" dirty="0" err="1"/>
              <a:t>Melindungi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menjamin</a:t>
            </a:r>
            <a:r>
              <a:rPr lang="en-US" sz="2200" dirty="0"/>
              <a:t> </a:t>
            </a:r>
            <a:r>
              <a:rPr lang="en-US" sz="2200" dirty="0" err="1"/>
              <a:t>segala</a:t>
            </a:r>
            <a:r>
              <a:rPr lang="en-US" sz="2200" dirty="0"/>
              <a:t> </a:t>
            </a:r>
            <a:r>
              <a:rPr lang="en-US" sz="2200" dirty="0" err="1"/>
              <a:t>hak-hak</a:t>
            </a:r>
            <a:r>
              <a:rPr lang="en-US" sz="2200" dirty="0"/>
              <a:t> </a:t>
            </a:r>
            <a:r>
              <a:rPr lang="en-US" sz="2200" dirty="0" err="1"/>
              <a:t>rakyat</a:t>
            </a:r>
            <a:r>
              <a:rPr lang="en-US" sz="2200" dirty="0"/>
              <a:t> yang 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dirty="0" err="1"/>
              <a:t>didalam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diatas</a:t>
            </a:r>
            <a:r>
              <a:rPr lang="en-US" sz="2200" dirty="0"/>
              <a:t> </a:t>
            </a:r>
            <a:r>
              <a:rPr lang="en-US" sz="2200" dirty="0" err="1"/>
              <a:t>bumi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air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dihasilkan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langsung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dinikmati</a:t>
            </a:r>
            <a:r>
              <a:rPr lang="en-US" sz="2200" dirty="0"/>
              <a:t> </a:t>
            </a:r>
            <a:r>
              <a:rPr lang="en-US" sz="2200" dirty="0" err="1"/>
              <a:t>langsung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rakyat</a:t>
            </a:r>
            <a:r>
              <a:rPr lang="en-US" sz="2200" dirty="0"/>
              <a:t>.</a:t>
            </a:r>
          </a:p>
          <a:p>
            <a:pPr fontAlgn="base"/>
            <a:r>
              <a:rPr lang="en-US" sz="2200" dirty="0" err="1"/>
              <a:t>Mencegah</a:t>
            </a:r>
            <a:r>
              <a:rPr lang="en-US" sz="2200" dirty="0"/>
              <a:t> </a:t>
            </a:r>
            <a:r>
              <a:rPr lang="en-US" sz="2200" dirty="0" err="1"/>
              <a:t>rakyat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mempunyai</a:t>
            </a:r>
            <a:r>
              <a:rPr lang="en-US" sz="2200" dirty="0"/>
              <a:t> </a:t>
            </a:r>
            <a:r>
              <a:rPr lang="en-US" sz="2200" dirty="0" err="1"/>
              <a:t>kesempatan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kehilangan</a:t>
            </a:r>
            <a:r>
              <a:rPr lang="en-US" sz="2200" dirty="0"/>
              <a:t> </a:t>
            </a:r>
            <a:r>
              <a:rPr lang="en-US" sz="2200" dirty="0" err="1"/>
              <a:t>hak</a:t>
            </a:r>
            <a:r>
              <a:rPr lang="en-US" sz="2200" dirty="0"/>
              <a:t> yang </a:t>
            </a:r>
            <a:r>
              <a:rPr lang="en-US" sz="2200" dirty="0" err="1"/>
              <a:t>terdapat</a:t>
            </a:r>
            <a:r>
              <a:rPr lang="en-US" sz="2200" dirty="0"/>
              <a:t> di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di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200" dirty="0" err="1"/>
              <a:t>bumi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air</a:t>
            </a:r>
            <a:r>
              <a:rPr lang="en-US" sz="2200" dirty="0" smtClean="0"/>
              <a:t>.</a:t>
            </a:r>
          </a:p>
          <a:p>
            <a:pPr marL="0" indent="0" fontAlgn="base">
              <a:buNone/>
            </a:pPr>
            <a:endParaRPr lang="en-US" sz="2200" dirty="0" smtClean="0"/>
          </a:p>
          <a:p>
            <a:pPr marL="0" indent="0" fontAlgn="base">
              <a:buNone/>
            </a:pPr>
            <a:r>
              <a:rPr lang="en-US" sz="2200" i="1" dirty="0" err="1"/>
              <a:t>Berhak</a:t>
            </a:r>
            <a:r>
              <a:rPr lang="en-US" sz="2200" i="1" dirty="0"/>
              <a:t> </a:t>
            </a:r>
            <a:r>
              <a:rPr lang="en-US" sz="2200" i="1" dirty="0" err="1"/>
              <a:t>untuk</a:t>
            </a:r>
            <a:r>
              <a:rPr lang="en-US" sz="2200" i="1" dirty="0"/>
              <a:t> :</a:t>
            </a:r>
            <a:r>
              <a:rPr lang="en-US" sz="2200" dirty="0"/>
              <a:t> </a:t>
            </a:r>
            <a:r>
              <a:rPr lang="en-US" sz="2200" dirty="0" err="1"/>
              <a:t>menguasai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mengelola</a:t>
            </a:r>
            <a:r>
              <a:rPr lang="en-US" sz="2200" dirty="0"/>
              <a:t> </a:t>
            </a:r>
            <a:r>
              <a:rPr lang="en-US" sz="2200" dirty="0" err="1"/>
              <a:t>tanah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04" y="2017059"/>
            <a:ext cx="11712389" cy="4572000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000" b="1" dirty="0" err="1"/>
              <a:t>Rumusan</a:t>
            </a:r>
            <a:r>
              <a:rPr lang="en-US" sz="2000" b="1" dirty="0"/>
              <a:t>  </a:t>
            </a:r>
            <a:r>
              <a:rPr lang="en-US" sz="2000" b="1" dirty="0" err="1"/>
              <a:t>Pembatasan</a:t>
            </a:r>
            <a:r>
              <a:rPr lang="en-US" sz="2000" b="1" dirty="0"/>
              <a:t> </a:t>
            </a:r>
            <a:r>
              <a:rPr lang="en-US" sz="2000" b="1" dirty="0" err="1"/>
              <a:t>kekuasaan</a:t>
            </a:r>
            <a:r>
              <a:rPr lang="en-US" sz="2000" b="1" dirty="0"/>
              <a:t> Negara </a:t>
            </a:r>
            <a:r>
              <a:rPr lang="en-US" sz="2000" b="1" dirty="0" err="1"/>
              <a:t>atas</a:t>
            </a:r>
            <a:r>
              <a:rPr lang="en-US" sz="2000" b="1" dirty="0"/>
              <a:t> </a:t>
            </a:r>
            <a:r>
              <a:rPr lang="en-US" sz="2000" b="1" dirty="0" err="1"/>
              <a:t>tanah</a:t>
            </a:r>
            <a:r>
              <a:rPr lang="en-US" sz="2000" b="1" dirty="0"/>
              <a:t> UUPA </a:t>
            </a:r>
            <a:r>
              <a:rPr lang="en-US" sz="2000" b="1" dirty="0" err="1"/>
              <a:t>Pasal</a:t>
            </a:r>
            <a:r>
              <a:rPr lang="en-US" sz="2000" b="1" dirty="0"/>
              <a:t> 2 </a:t>
            </a:r>
            <a:r>
              <a:rPr lang="en-US" sz="2000" b="1" dirty="0" err="1"/>
              <a:t>ayat</a:t>
            </a:r>
            <a:r>
              <a:rPr lang="en-US" sz="2000" b="1" dirty="0"/>
              <a:t> 2 :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dirty="0"/>
              <a:t>a.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menyelenggarakan</a:t>
            </a:r>
            <a:r>
              <a:rPr lang="en-US" sz="2000" dirty="0"/>
              <a:t> </a:t>
            </a:r>
            <a:r>
              <a:rPr lang="en-US" sz="2000" dirty="0" err="1"/>
              <a:t>peruntukan</a:t>
            </a:r>
            <a:r>
              <a:rPr lang="en-US" sz="2000" dirty="0"/>
              <a:t>, </a:t>
            </a:r>
            <a:r>
              <a:rPr lang="en-US" sz="2000" dirty="0" err="1"/>
              <a:t>persediaan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pemeliharaan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dirty="0"/>
              <a:t>b.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dirty="0"/>
              <a:t>c.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orang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perbuatan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endParaRPr lang="en-US" sz="2000" dirty="0"/>
          </a:p>
          <a:p>
            <a:pPr marL="0" indent="0" fontAlgn="base">
              <a:buNone/>
            </a:pPr>
            <a:endParaRPr lang="en-US" sz="2000" dirty="0" smtClean="0"/>
          </a:p>
          <a:p>
            <a:pPr marL="0" indent="0" fontAlgn="base">
              <a:buNone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tiap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pengaturan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penguasaan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. </a:t>
            </a:r>
            <a:r>
              <a:rPr lang="en-US" sz="2000" dirty="0" err="1"/>
              <a:t>Dalam</a:t>
            </a:r>
            <a:r>
              <a:rPr lang="en-US" sz="2000" dirty="0"/>
              <a:t> UUPA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diatur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sekaligus</a:t>
            </a:r>
            <a:r>
              <a:rPr lang="en-US" sz="2000" dirty="0"/>
              <a:t> </a:t>
            </a:r>
            <a:r>
              <a:rPr lang="en-US" sz="2000" dirty="0" err="1"/>
              <a:t>ditetapkan</a:t>
            </a:r>
            <a:r>
              <a:rPr lang="en-US" sz="2000" dirty="0"/>
              <a:t>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jenjang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hierarki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penguasaan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8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22" y="1976718"/>
            <a:ext cx="11873753" cy="4881282"/>
          </a:xfrm>
        </p:spPr>
        <p:txBody>
          <a:bodyPr>
            <a:normAutofit/>
          </a:bodyPr>
          <a:lstStyle/>
          <a:p>
            <a:pPr fontAlgn="base">
              <a:buFont typeface="+mj-lt"/>
              <a:buAutoNum type="arabicPeriod"/>
            </a:pP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Bangsa</a:t>
            </a:r>
            <a:r>
              <a:rPr lang="en-US" sz="2000" dirty="0"/>
              <a:t> Indonesia yang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1,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penguasaan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yang </a:t>
            </a:r>
            <a:r>
              <a:rPr lang="en-US" sz="2000" dirty="0" err="1"/>
              <a:t>tertinggi</a:t>
            </a:r>
            <a:r>
              <a:rPr lang="en-US" sz="2000" dirty="0"/>
              <a:t>, </a:t>
            </a:r>
            <a:r>
              <a:rPr lang="en-US" sz="2000" dirty="0" err="1"/>
              <a:t>beraspek</a:t>
            </a:r>
            <a:r>
              <a:rPr lang="en-US" sz="2000" dirty="0"/>
              <a:t> </a:t>
            </a:r>
            <a:r>
              <a:rPr lang="en-US" sz="2000" dirty="0" err="1"/>
              <a:t>perdata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public.</a:t>
            </a:r>
          </a:p>
          <a:p>
            <a:pPr fontAlgn="base">
              <a:buFont typeface="+mj-lt"/>
              <a:buAutoNum type="arabicPeriod"/>
            </a:pPr>
            <a:r>
              <a:rPr lang="en-US" sz="2000" dirty="0"/>
              <a:t> 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Menguasai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Negara yang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2, </a:t>
            </a:r>
            <a:r>
              <a:rPr lang="en-US" sz="2000" dirty="0" err="1"/>
              <a:t>semata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beraspek</a:t>
            </a:r>
            <a:r>
              <a:rPr lang="en-US" sz="2000" dirty="0"/>
              <a:t> public.</a:t>
            </a:r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Ulayat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Adat</a:t>
            </a:r>
            <a:r>
              <a:rPr lang="en-US" sz="2000" dirty="0"/>
              <a:t> yang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3, </a:t>
            </a:r>
            <a:r>
              <a:rPr lang="en-US" sz="2000" dirty="0" err="1"/>
              <a:t>beraspek</a:t>
            </a:r>
            <a:r>
              <a:rPr lang="en-US" sz="2000" dirty="0"/>
              <a:t> </a:t>
            </a:r>
            <a:r>
              <a:rPr lang="en-US" sz="2000" dirty="0" err="1"/>
              <a:t>perdata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public.</a:t>
            </a:r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Hak-hak</a:t>
            </a:r>
            <a:r>
              <a:rPr lang="en-US" sz="2000" dirty="0"/>
              <a:t> </a:t>
            </a:r>
            <a:r>
              <a:rPr lang="en-US" sz="2000" dirty="0" err="1"/>
              <a:t>Perorangan</a:t>
            </a:r>
            <a:r>
              <a:rPr lang="en-US" sz="2000" dirty="0"/>
              <a:t>/individual, </a:t>
            </a:r>
            <a:r>
              <a:rPr lang="en-US" sz="2000" dirty="0" err="1"/>
              <a:t>semuanya</a:t>
            </a:r>
            <a:r>
              <a:rPr lang="en-US" sz="2000" dirty="0"/>
              <a:t> </a:t>
            </a:r>
            <a:r>
              <a:rPr lang="en-US" sz="2000" dirty="0" err="1"/>
              <a:t>beraspek</a:t>
            </a:r>
            <a:r>
              <a:rPr lang="en-US" sz="2000" dirty="0"/>
              <a:t> </a:t>
            </a:r>
            <a:r>
              <a:rPr lang="en-US" sz="2000" dirty="0" err="1"/>
              <a:t>perdata</a:t>
            </a:r>
            <a:r>
              <a:rPr lang="en-US" sz="2000" dirty="0"/>
              <a:t>,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: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en-US" sz="2000" dirty="0" err="1"/>
              <a:t>Hak-hak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hak-hak</a:t>
            </a:r>
            <a:r>
              <a:rPr lang="en-US" sz="2000" dirty="0"/>
              <a:t> individual yang </a:t>
            </a:r>
            <a:r>
              <a:rPr lang="en-US" sz="2000" dirty="0" err="1"/>
              <a:t>semuanya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bersumber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Bangsa</a:t>
            </a:r>
            <a:r>
              <a:rPr lang="en-US" sz="2000" dirty="0"/>
              <a:t>, yang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16 </a:t>
            </a:r>
            <a:r>
              <a:rPr lang="en-US" sz="2000" dirty="0" err="1"/>
              <a:t>dan</a:t>
            </a:r>
            <a:r>
              <a:rPr lang="en-US" sz="2000" dirty="0"/>
              <a:t> 53.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en-US" sz="2000" dirty="0" err="1"/>
              <a:t>Wakaf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Milik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diwakafkan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49.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Jaminan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Tanah yang </a:t>
            </a:r>
            <a:r>
              <a:rPr lang="en-US" sz="2000" dirty="0" err="1"/>
              <a:t>disebut</a:t>
            </a:r>
            <a:r>
              <a:rPr lang="en-US" sz="2000" dirty="0"/>
              <a:t> “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tanggungan</a:t>
            </a:r>
            <a:r>
              <a:rPr lang="en-US" sz="2000" dirty="0"/>
              <a:t> ”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25,33,39, </a:t>
            </a:r>
            <a:r>
              <a:rPr lang="en-US" sz="2000" dirty="0" err="1"/>
              <a:t>dan</a:t>
            </a:r>
            <a:r>
              <a:rPr lang="en-US" sz="2000" dirty="0"/>
              <a:t> 51</a:t>
            </a:r>
            <a:r>
              <a:rPr lang="en-US" dirty="0"/>
              <a:t>.</a:t>
            </a:r>
          </a:p>
          <a:p>
            <a:pPr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7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Negara </a:t>
            </a:r>
            <a:r>
              <a:rPr lang="en-US" dirty="0" err="1"/>
              <a:t>Atas</a:t>
            </a:r>
            <a:r>
              <a:rPr lang="en-US" dirty="0"/>
              <a:t>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0" y="1936377"/>
            <a:ext cx="11394394" cy="5136776"/>
          </a:xfrm>
        </p:spPr>
        <p:txBody>
          <a:bodyPr>
            <a:normAutofit/>
          </a:bodyPr>
          <a:lstStyle/>
          <a:p>
            <a:pPr fontAlgn="base"/>
            <a:r>
              <a:rPr lang="en-US" b="1" u="sng" dirty="0" err="1"/>
              <a:t>Landasan</a:t>
            </a:r>
            <a:r>
              <a:rPr lang="en-US" b="1" u="sng" dirty="0"/>
              <a:t> </a:t>
            </a:r>
            <a:r>
              <a:rPr lang="en-US" b="1" u="sng" dirty="0" err="1"/>
              <a:t>Hukum</a:t>
            </a:r>
            <a:r>
              <a:rPr lang="en-US" b="1" u="sng" dirty="0"/>
              <a:t>/</a:t>
            </a:r>
            <a:r>
              <a:rPr lang="en-US" b="1" u="sng" dirty="0" err="1"/>
              <a:t>Yuridis</a:t>
            </a: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Negara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orang,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Negara </a:t>
            </a:r>
            <a:r>
              <a:rPr lang="en-US" dirty="0" err="1"/>
              <a:t>didalam</a:t>
            </a:r>
            <a:r>
              <a:rPr lang="en-US" dirty="0"/>
              <a:t> Negara 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, </a:t>
            </a:r>
            <a:r>
              <a:rPr lang="en-US" dirty="0" err="1"/>
              <a:t>otoritas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kekeasaan</a:t>
            </a:r>
            <a:r>
              <a:rPr lang="en-US" dirty="0"/>
              <a:t> yang </a:t>
            </a:r>
            <a:r>
              <a:rPr lang="en-US" dirty="0" err="1"/>
              <a:t>delembagakan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detentukan</a:t>
            </a:r>
            <a:r>
              <a:rPr lang="en-US" dirty="0"/>
              <a:t> </a:t>
            </a:r>
            <a:r>
              <a:rPr lang="en-US" dirty="0" err="1"/>
              <a:t>asas-asas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– </a:t>
            </a:r>
            <a:r>
              <a:rPr lang="en-US" dirty="0" err="1"/>
              <a:t>unsur</a:t>
            </a:r>
            <a:r>
              <a:rPr lang="en-US" dirty="0"/>
              <a:t> non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  <a:p>
            <a:pPr fontAlgn="base"/>
            <a:r>
              <a:rPr lang="en-US" b="1" u="sng" dirty="0"/>
              <a:t>UUD 1945 </a:t>
            </a:r>
            <a:r>
              <a:rPr lang="en-US" b="1" u="sng" dirty="0" err="1"/>
              <a:t>Pasal</a:t>
            </a:r>
            <a:r>
              <a:rPr lang="en-US" b="1" u="sng" dirty="0"/>
              <a:t> 33 </a:t>
            </a:r>
            <a:r>
              <a:rPr lang="en-US" b="1" u="sng" dirty="0" err="1"/>
              <a:t>ayat</a:t>
            </a:r>
            <a:r>
              <a:rPr lang="en-US" b="1" u="sng" dirty="0"/>
              <a:t> [2] </a:t>
            </a:r>
            <a:r>
              <a:rPr lang="en-US" b="1" u="sng" dirty="0" err="1"/>
              <a:t>dan</a:t>
            </a:r>
            <a:r>
              <a:rPr lang="en-US" b="1" u="sng" dirty="0"/>
              <a:t> [3]</a:t>
            </a:r>
            <a:endParaRPr lang="en-US" dirty="0"/>
          </a:p>
          <a:p>
            <a:pPr marL="860425" indent="-282575" fontAlgn="base">
              <a:buFont typeface="+mj-lt"/>
              <a:buAutoNum type="arabicPeriod"/>
            </a:pPr>
            <a:r>
              <a:rPr lang="en-US" dirty="0" err="1"/>
              <a:t>Pasal</a:t>
            </a:r>
            <a:r>
              <a:rPr lang="en-US" dirty="0"/>
              <a:t> 2 : </a:t>
            </a:r>
            <a:r>
              <a:rPr lang="en-US" dirty="0" err="1"/>
              <a:t>cabang-cabang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hajat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orang                  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dikiasai</a:t>
            </a:r>
            <a:r>
              <a:rPr lang="en-US" dirty="0"/>
              <a:t> Negara.</a:t>
            </a:r>
          </a:p>
          <a:p>
            <a:pPr marL="860425" indent="-282575" fontAlgn="base">
              <a:buFont typeface="+mj-lt"/>
              <a:buAutoNum type="arabicPeriod"/>
            </a:pPr>
            <a:r>
              <a:rPr lang="en-US" dirty="0" err="1"/>
              <a:t>Pasal</a:t>
            </a:r>
            <a:r>
              <a:rPr lang="en-US" dirty="0"/>
              <a:t> 3 :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                              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sebesar-sebesar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pelimpahan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mempergunakan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9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Delegasi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Negara </a:t>
            </a:r>
            <a:r>
              <a:rPr lang="en-US" dirty="0" err="1"/>
              <a:t>Atas</a:t>
            </a:r>
            <a:r>
              <a:rPr lang="en-US" dirty="0"/>
              <a:t>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11" y="1936376"/>
            <a:ext cx="11766176" cy="4921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delegasi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keadilan</a:t>
            </a:r>
            <a:r>
              <a:rPr lang="en-US" sz="2400" dirty="0"/>
              <a:t>, </a:t>
            </a:r>
            <a:r>
              <a:rPr lang="en-US" sz="2400" dirty="0" err="1"/>
              <a:t>efektivitas</a:t>
            </a:r>
            <a:r>
              <a:rPr lang="en-US" sz="2400" dirty="0"/>
              <a:t>, </a:t>
            </a:r>
            <a:r>
              <a:rPr lang="en-US" sz="2400" dirty="0" err="1"/>
              <a:t>efisiensi,penampungan</a:t>
            </a:r>
            <a:r>
              <a:rPr lang="en-US" sz="2400" dirty="0"/>
              <a:t> </a:t>
            </a:r>
            <a:r>
              <a:rPr lang="en-US" sz="2400" dirty="0" err="1"/>
              <a:t>aspirasidan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otonomi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bertindak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yang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 smtClean="0"/>
              <a:t>.</a:t>
            </a:r>
          </a:p>
          <a:p>
            <a:pPr>
              <a:buAutoNum type="alphaLcPeriod"/>
            </a:pPr>
            <a:r>
              <a:rPr lang="en-US" sz="2400" b="1" dirty="0" err="1" smtClean="0"/>
              <a:t>Wewenang</a:t>
            </a:r>
            <a:r>
              <a:rPr lang="en-US" sz="2400" b="1" dirty="0" smtClean="0"/>
              <a:t> </a:t>
            </a:r>
            <a:r>
              <a:rPr lang="en-US" sz="2400" b="1" dirty="0" err="1"/>
              <a:t>Pemerintah</a:t>
            </a:r>
            <a:r>
              <a:rPr lang="en-US" sz="2400" b="1" dirty="0"/>
              <a:t> </a:t>
            </a:r>
            <a:r>
              <a:rPr lang="en-US" sz="2400" b="1" dirty="0" err="1"/>
              <a:t>Pusat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>
              <a:buAutoNum type="alphaLcPeriod"/>
            </a:pPr>
            <a:r>
              <a:rPr lang="en-US" sz="2400" b="1" dirty="0" err="1"/>
              <a:t>Wewenang</a:t>
            </a:r>
            <a:r>
              <a:rPr lang="en-US" sz="2400" dirty="0"/>
              <a:t> </a:t>
            </a:r>
            <a:r>
              <a:rPr lang="en-US" sz="2400" b="1" dirty="0" err="1"/>
              <a:t>Pemerintah</a:t>
            </a:r>
            <a:r>
              <a:rPr lang="en-US" sz="2400" b="1" dirty="0"/>
              <a:t> Daerah [</a:t>
            </a:r>
            <a:r>
              <a:rPr lang="en-US" sz="2400" b="1" dirty="0" err="1"/>
              <a:t>lampiran</a:t>
            </a:r>
            <a:r>
              <a:rPr lang="en-US" sz="2400" b="1" dirty="0"/>
              <a:t> PP no. 38 </a:t>
            </a:r>
            <a:r>
              <a:rPr lang="en-US" sz="2400" b="1" dirty="0" err="1"/>
              <a:t>th.</a:t>
            </a:r>
            <a:r>
              <a:rPr lang="en-US" sz="2400" b="1" dirty="0"/>
              <a:t> 2007</a:t>
            </a:r>
            <a:r>
              <a:rPr lang="en-US" sz="2400" b="1" dirty="0" smtClean="0"/>
              <a:t>]</a:t>
            </a:r>
          </a:p>
          <a:p>
            <a:pPr>
              <a:buAutoNum type="alphaLcPeriod"/>
            </a:pPr>
            <a:r>
              <a:rPr lang="en-US" sz="2400" b="1" dirty="0" err="1"/>
              <a:t>Wewenang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Umum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Badan</a:t>
            </a:r>
            <a:r>
              <a:rPr lang="en-US" sz="2400" b="1" dirty="0"/>
              <a:t> </a:t>
            </a:r>
            <a:r>
              <a:rPr lang="en-US" sz="2400" b="1" dirty="0" err="1"/>
              <a:t>Lainnya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64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9" y="2222287"/>
            <a:ext cx="10727827" cy="425919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000" b="1" dirty="0" err="1"/>
              <a:t>Wewenang</a:t>
            </a:r>
            <a:r>
              <a:rPr lang="en-US" sz="2000" b="1" dirty="0"/>
              <a:t> </a:t>
            </a:r>
            <a:r>
              <a:rPr lang="en-US" sz="2000" b="1" dirty="0" err="1"/>
              <a:t>Pemerintah</a:t>
            </a:r>
            <a:r>
              <a:rPr lang="en-US" sz="2000" b="1" dirty="0"/>
              <a:t> </a:t>
            </a:r>
            <a:r>
              <a:rPr lang="en-US" sz="2000" b="1" dirty="0" err="1"/>
              <a:t>Pusat</a:t>
            </a:r>
            <a:r>
              <a:rPr lang="en-US" sz="2000" b="1" dirty="0"/>
              <a:t> :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 </a:t>
            </a:r>
            <a:r>
              <a:rPr lang="en-US" sz="2000" dirty="0" err="1"/>
              <a:t>lokasi</a:t>
            </a:r>
            <a:r>
              <a:rPr lang="en-US" sz="2000" dirty="0"/>
              <a:t> :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,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pembatalan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, </a:t>
            </a:r>
            <a:r>
              <a:rPr lang="en-US" sz="2000" dirty="0" err="1"/>
              <a:t>pembinaan</a:t>
            </a:r>
            <a:r>
              <a:rPr lang="en-US" sz="2000" dirty="0"/>
              <a:t>, </a:t>
            </a:r>
            <a:r>
              <a:rPr lang="en-US" sz="2000" dirty="0" err="1"/>
              <a:t>pengendalian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pengadaan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: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, </a:t>
            </a:r>
            <a:r>
              <a:rPr lang="en-US" sz="2000" dirty="0" err="1"/>
              <a:t>pengadaan</a:t>
            </a:r>
            <a:r>
              <a:rPr lang="en-US" sz="2000" dirty="0"/>
              <a:t>, </a:t>
            </a:r>
            <a:r>
              <a:rPr lang="en-US" sz="2000" dirty="0" err="1"/>
              <a:t>pembinaan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subjek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: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, </a:t>
            </a:r>
            <a:r>
              <a:rPr lang="en-US" sz="2000" dirty="0" err="1"/>
              <a:t>penyelesaian</a:t>
            </a:r>
            <a:r>
              <a:rPr lang="en-US" sz="2000" dirty="0"/>
              <a:t> </a:t>
            </a:r>
            <a:r>
              <a:rPr lang="en-US" sz="2000" dirty="0" err="1"/>
              <a:t>sengketa</a:t>
            </a:r>
            <a:r>
              <a:rPr lang="en-US" sz="2000" dirty="0"/>
              <a:t>,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pembinaan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pemanfaatan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penyelesaian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kosong</a:t>
            </a:r>
            <a:r>
              <a:rPr lang="en-US" sz="2000" dirty="0"/>
              <a:t> :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, </a:t>
            </a:r>
            <a:r>
              <a:rPr lang="en-US" sz="2000" dirty="0" err="1"/>
              <a:t>pembinaan</a:t>
            </a:r>
            <a:r>
              <a:rPr lang="en-US" sz="2000" dirty="0"/>
              <a:t>, </a:t>
            </a:r>
            <a:r>
              <a:rPr lang="en-US" sz="2000" dirty="0" err="1"/>
              <a:t>pemanfaatan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pembukaan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: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,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, </a:t>
            </a:r>
            <a:r>
              <a:rPr lang="en-US" sz="2000" dirty="0" err="1"/>
              <a:t>pembinaan</a:t>
            </a:r>
            <a:r>
              <a:rPr lang="en-US" sz="2000" dirty="0"/>
              <a:t>, </a:t>
            </a:r>
            <a:r>
              <a:rPr lang="en-US" sz="2000" dirty="0" err="1"/>
              <a:t>pengendalian</a:t>
            </a: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700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224" y="2222287"/>
            <a:ext cx="10795062" cy="424574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1" dirty="0" err="1"/>
              <a:t>Wewenang</a:t>
            </a:r>
            <a:r>
              <a:rPr lang="en-US" sz="2000" dirty="0"/>
              <a:t> </a:t>
            </a:r>
            <a:r>
              <a:rPr lang="en-US" sz="2000" b="1" dirty="0" err="1"/>
              <a:t>Pemerintah</a:t>
            </a:r>
            <a:r>
              <a:rPr lang="en-US" sz="2000" b="1" dirty="0"/>
              <a:t> Daerah [</a:t>
            </a:r>
            <a:r>
              <a:rPr lang="en-US" sz="2000" b="1" dirty="0" err="1"/>
              <a:t>lampiran</a:t>
            </a:r>
            <a:r>
              <a:rPr lang="en-US" sz="2000" b="1" dirty="0"/>
              <a:t> PP no. 38 </a:t>
            </a:r>
            <a:r>
              <a:rPr lang="en-US" sz="2000" b="1" dirty="0" err="1"/>
              <a:t>th.</a:t>
            </a:r>
            <a:r>
              <a:rPr lang="en-US" sz="2000" b="1" dirty="0"/>
              <a:t> 2007]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 </a:t>
            </a:r>
            <a:r>
              <a:rPr lang="en-US" sz="2000" dirty="0" err="1"/>
              <a:t>lokasi</a:t>
            </a:r>
            <a:r>
              <a:rPr lang="en-US" sz="2000" dirty="0"/>
              <a:t> :  </a:t>
            </a:r>
            <a:r>
              <a:rPr lang="en-US" sz="2000" dirty="0" err="1"/>
              <a:t>penerimaan</a:t>
            </a:r>
            <a:r>
              <a:rPr lang="en-US" sz="2000" dirty="0"/>
              <a:t> </a:t>
            </a:r>
            <a:r>
              <a:rPr lang="en-US" sz="2000" dirty="0" err="1"/>
              <a:t>permohonan</a:t>
            </a:r>
            <a:r>
              <a:rPr lang="en-US" sz="2000" dirty="0"/>
              <a:t>; </a:t>
            </a:r>
            <a:r>
              <a:rPr lang="en-US" sz="2000" dirty="0" err="1"/>
              <a:t>kompilasi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; </a:t>
            </a:r>
            <a:r>
              <a:rPr lang="en-US" sz="2000" dirty="0" err="1"/>
              <a:t>rapat</a:t>
            </a:r>
            <a:r>
              <a:rPr lang="en-US" sz="2000" dirty="0"/>
              <a:t> </a:t>
            </a:r>
            <a:r>
              <a:rPr lang="en-US" sz="2000" dirty="0" err="1"/>
              <a:t>koordinasi</a:t>
            </a:r>
            <a:r>
              <a:rPr lang="en-US" sz="2000" dirty="0"/>
              <a:t>; </a:t>
            </a:r>
            <a:r>
              <a:rPr lang="en-US" sz="2000" dirty="0" err="1"/>
              <a:t>peninjauan</a:t>
            </a:r>
            <a:r>
              <a:rPr lang="en-US" sz="2000" dirty="0"/>
              <a:t>; </a:t>
            </a:r>
            <a:r>
              <a:rPr lang="en-US" sz="2000" dirty="0" err="1"/>
              <a:t>izin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pengadaan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menyelesaikan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ganti</a:t>
            </a:r>
            <a:r>
              <a:rPr lang="en-US" sz="2000" dirty="0"/>
              <a:t> </a:t>
            </a:r>
            <a:r>
              <a:rPr lang="en-US" sz="2000" dirty="0" err="1"/>
              <a:t>rugi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santunan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subjek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</a:t>
            </a:r>
            <a:r>
              <a:rPr lang="en-US" sz="2000" dirty="0" err="1"/>
              <a:t>redistribusi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endParaRPr lang="en-US" sz="2000" dirty="0"/>
          </a:p>
          <a:p>
            <a:pPr fontAlgn="base">
              <a:buFont typeface="+mj-lt"/>
              <a:buAutoNum type="arabicPeriod"/>
            </a:pP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 </a:t>
            </a:r>
            <a:r>
              <a:rPr lang="en-US" sz="2000" dirty="0" err="1"/>
              <a:t>ulayat</a:t>
            </a:r>
            <a:r>
              <a:rPr lang="en-US" sz="2000" dirty="0"/>
              <a:t> : </a:t>
            </a:r>
            <a:r>
              <a:rPr lang="en-US" sz="2000" dirty="0" err="1"/>
              <a:t>mendengarkan</a:t>
            </a:r>
            <a:r>
              <a:rPr lang="en-US" sz="2000" dirty="0"/>
              <a:t> </a:t>
            </a:r>
            <a:r>
              <a:rPr lang="en-US" sz="2000" dirty="0" err="1"/>
              <a:t>pendpat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data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pertimbangan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6535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36</TotalTime>
  <Words>439</Words>
  <Application>Microsoft Office PowerPoint</Application>
  <PresentationFormat>Widescreen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2</vt:lpstr>
      <vt:lpstr>Quotable</vt:lpstr>
      <vt:lpstr>Dasar Hak Menguasai Negara  &amp; Hak Pengelolaan (HPL) Atas Tanah  </vt:lpstr>
      <vt:lpstr>Dasar Hak Menguasai Negara Atas Tanah </vt:lpstr>
      <vt:lpstr>PowerPoint Presentation</vt:lpstr>
      <vt:lpstr>PowerPoint Presentation</vt:lpstr>
      <vt:lpstr>Tata jenjang atau hierarki hak hak penguasaan atas tanah</vt:lpstr>
      <vt:lpstr>Landasan Hak Menguasai Negara Atas Tanah</vt:lpstr>
      <vt:lpstr>Aspek Delegasi Wewenang Hak Menguasai Negara Atas Tanah</vt:lpstr>
      <vt:lpstr>PowerPoint Presentation</vt:lpstr>
      <vt:lpstr>PowerPoint Presentation</vt:lpstr>
      <vt:lpstr>PowerPoint Presentation</vt:lpstr>
      <vt:lpstr>Hak Pengelolaan Lahan (HPL)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Hak Menguasai Negara  &amp; Hak Pengelolaan (HPL) Atas Tanah</dc:title>
  <dc:creator>Hp</dc:creator>
  <cp:lastModifiedBy>Hp</cp:lastModifiedBy>
  <cp:revision>5</cp:revision>
  <dcterms:created xsi:type="dcterms:W3CDTF">2019-05-15T01:37:22Z</dcterms:created>
  <dcterms:modified xsi:type="dcterms:W3CDTF">2019-05-15T02:13:23Z</dcterms:modified>
</cp:coreProperties>
</file>