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notesMasterIdLst>
    <p:notesMasterId r:id="rId44"/>
  </p:notesMasterIdLst>
  <p:sldIdLst>
    <p:sldId id="287" r:id="rId3"/>
    <p:sldId id="256" r:id="rId4"/>
    <p:sldId id="266" r:id="rId5"/>
    <p:sldId id="265" r:id="rId6"/>
    <p:sldId id="257" r:id="rId7"/>
    <p:sldId id="286" r:id="rId8"/>
    <p:sldId id="274" r:id="rId9"/>
    <p:sldId id="276" r:id="rId10"/>
    <p:sldId id="277" r:id="rId11"/>
    <p:sldId id="339" r:id="rId12"/>
    <p:sldId id="340" r:id="rId13"/>
    <p:sldId id="343" r:id="rId14"/>
    <p:sldId id="341" r:id="rId15"/>
    <p:sldId id="342" r:id="rId16"/>
    <p:sldId id="278" r:id="rId17"/>
    <p:sldId id="279" r:id="rId18"/>
    <p:sldId id="345" r:id="rId19"/>
    <p:sldId id="348" r:id="rId20"/>
    <p:sldId id="347" r:id="rId21"/>
    <p:sldId id="344" r:id="rId22"/>
    <p:sldId id="346" r:id="rId23"/>
    <p:sldId id="349" r:id="rId24"/>
    <p:sldId id="280" r:id="rId25"/>
    <p:sldId id="281" r:id="rId26"/>
    <p:sldId id="350" r:id="rId27"/>
    <p:sldId id="351" r:id="rId28"/>
    <p:sldId id="352" r:id="rId29"/>
    <p:sldId id="353" r:id="rId30"/>
    <p:sldId id="282" r:id="rId31"/>
    <p:sldId id="283" r:id="rId32"/>
    <p:sldId id="354" r:id="rId33"/>
    <p:sldId id="355" r:id="rId34"/>
    <p:sldId id="357" r:id="rId35"/>
    <p:sldId id="356" r:id="rId36"/>
    <p:sldId id="358" r:id="rId37"/>
    <p:sldId id="284" r:id="rId38"/>
    <p:sldId id="285" r:id="rId39"/>
    <p:sldId id="362" r:id="rId40"/>
    <p:sldId id="360" r:id="rId41"/>
    <p:sldId id="263" r:id="rId42"/>
    <p:sldId id="26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996600"/>
    <a:srgbClr val="663300"/>
    <a:srgbClr val="CC9900"/>
    <a:srgbClr val="FFFF00"/>
    <a:srgbClr val="FFFF66"/>
    <a:srgbClr val="00FF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3" autoAdjust="0"/>
    <p:restoredTop sz="98496" autoAdjust="0"/>
  </p:normalViewPr>
  <p:slideViewPr>
    <p:cSldViewPr>
      <p:cViewPr varScale="1">
        <p:scale>
          <a:sx n="72" d="100"/>
          <a:sy n="72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BF16E56-110E-49AD-BF25-16C5297CE7C1}" type="datetimeFigureOut">
              <a:rPr lang="id-ID"/>
              <a:pPr>
                <a:defRPr/>
              </a:pPr>
              <a:t>29/04/2019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BFE3D6F-1AAA-4519-B275-A9AFA0D253C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37594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F1813C-56C2-4ED8-AF6C-14A74874CB87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59395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208AC-07B2-4C29-AF48-A7CBE2CC81F5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68019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8E807-9BF9-400D-AF35-E55015D8D115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234571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7295A3-77EB-4875-8115-31C4249BA6FF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315472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F4B4C8-B79F-4E57-9FBA-7833CBB4BC56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94098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99781F-53FC-44AF-B843-A09DDB9D5A85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394026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73A639-5F38-4200-B8BE-AA342C83454D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43400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F87DF-806F-493F-94B6-7A6D3711E932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87685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27737-8CA4-4B3C-87AC-A7D425268365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242552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953DDC-62C9-4922-B135-747890C7775B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11561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FA568-1727-4542-B77D-D83CCABD9E16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27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D84666-838C-47B3-BCD1-21E5EE6B4754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144790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E1219-A1D1-4AE9-B277-D76190C32EE5}" type="slidenum">
              <a:rPr lang="id-ID" smtClean="0">
                <a:latin typeface="Times New Roman" pitchFamily="18" charset="0"/>
              </a:rPr>
              <a:pPr/>
              <a:t>26</a:t>
            </a:fld>
            <a:endParaRPr lang="id-ID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04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 sz="240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id-ID"/>
            </a:p>
          </p:txBody>
        </p:sp>
      </p:grpSp>
      <p:sp>
        <p:nvSpPr>
          <p:cNvPr id="614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F855F-7AD9-4B80-9D5A-4F2FB00C86D1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C7F3-B8C6-4D85-B039-FE3E058A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32CA-6959-4745-8B13-F72793ABA757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1C1E-5532-4439-B1C4-90BC03E2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9CD9-8FA4-41EA-BC0D-BD99381570DC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9B34-8CDB-49A3-929B-262A4B43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54AE3C7-63ED-4466-970D-6E0AB79D4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xp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EXPHOR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4350-A4F9-426A-A51C-89C482308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8B6F-D489-453E-B7BD-E5A43A02CAC4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F723-3D88-40A6-A611-E114DF2DE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38DA-E7FD-4B7D-88DB-D52D9E8DCDD7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B552-0327-499D-9F84-16FCD0B3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C707-6BFF-4FFE-840A-7467706A0D84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82B3-26FB-40EF-B829-0468719C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C7F4-583F-4C56-A265-86CFF2C1DA39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2B7A-74D4-4D79-81EB-732EC42A6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3F1E-321F-4DAC-8B77-F31B2F7441E5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A8BF-7867-4BDD-B388-69712FBE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4BEA-DC5D-434B-BD10-C2FF6365536B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535E4-7300-46F2-B817-B8465860F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AF43-20F6-45E0-B2F5-ADF801387C52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18CE-8B52-432A-98CC-713FA1C48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1E0D-8511-456F-8AC7-46F5C43205E3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CCDF-0A2D-40CC-9A18-E3DBB5FA1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041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6042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 sz="2400"/>
            </a:p>
          </p:txBody>
        </p:sp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endParaRPr lang="id-ID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+mn-lt"/>
              </a:defRPr>
            </a:lvl1pPr>
          </a:lstStyle>
          <a:p>
            <a:pPr>
              <a:defRPr/>
            </a:pPr>
            <a:fld id="{45050DFB-6333-4E5F-8195-AA3FFE8E5E10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3E9F12E-5623-4513-B070-AA119416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570EC27-8113-406B-BA8F-996441BB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6"/>
        </a:buBlip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102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dirty="0" smtClean="0">
                <a:latin typeface="Book Antiqua" pitchFamily="18" charset="0"/>
              </a:rPr>
              <a:t>SAFETY ENGINEERING</a:t>
            </a:r>
            <a:endParaRPr lang="en-US" sz="4800" b="1" dirty="0">
              <a:latin typeface="Book Antiqua" pitchFamily="18" charset="0"/>
            </a:endParaRPr>
          </a:p>
        </p:txBody>
      </p:sp>
      <p:pic>
        <p:nvPicPr>
          <p:cNvPr id="6147" name="Picture 3" descr="DSC_0378"/>
          <p:cNvPicPr>
            <a:picLocks noChangeAspect="1" noChangeArrowheads="1"/>
          </p:cNvPicPr>
          <p:nvPr/>
        </p:nvPicPr>
        <p:blipFill>
          <a:blip r:embed="rId2" cstate="print">
            <a:lum bright="48000" contrast="-10000"/>
          </a:blip>
          <a:srcRect/>
          <a:stretch>
            <a:fillRect/>
          </a:stretch>
        </p:blipFill>
        <p:spPr bwMode="auto">
          <a:xfrm>
            <a:off x="4572000" y="3295650"/>
            <a:ext cx="28749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3302058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i="1" dirty="0" err="1"/>
              <a:t>Disampaikan</a:t>
            </a:r>
            <a:r>
              <a:rPr lang="en-US" sz="1400" b="1" i="1" dirty="0"/>
              <a:t> </a:t>
            </a:r>
            <a:r>
              <a:rPr lang="en-US" sz="1400" b="1" i="1" dirty="0" err="1"/>
              <a:t>Oleh</a:t>
            </a:r>
            <a:r>
              <a:rPr lang="en-US" sz="1400" b="1" i="1" dirty="0"/>
              <a:t> :</a:t>
            </a:r>
          </a:p>
          <a:p>
            <a:pPr>
              <a:spcBef>
                <a:spcPct val="20000"/>
              </a:spcBef>
            </a:pPr>
            <a:r>
              <a:rPr lang="en-US" sz="1400" b="1" i="1" dirty="0" smtClean="0"/>
              <a:t>DR © </a:t>
            </a:r>
            <a:r>
              <a:rPr lang="en-US" sz="1400" b="1" i="1" dirty="0" err="1" smtClean="0"/>
              <a:t>Endah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Fantini,A.md</a:t>
            </a:r>
            <a:r>
              <a:rPr lang="en-US" sz="1400" b="1" i="1" dirty="0" smtClean="0"/>
              <a:t>, S,T.,M.IKOM</a:t>
            </a:r>
            <a:endParaRPr lang="en-US" sz="1400" b="1" i="1" dirty="0"/>
          </a:p>
          <a:p>
            <a:pPr>
              <a:spcBef>
                <a:spcPct val="20000"/>
              </a:spcBef>
            </a:pP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762000" y="1600200"/>
            <a:ext cx="7848600" cy="4038600"/>
            <a:chOff x="762000" y="1600200"/>
            <a:chExt cx="7848600" cy="4038600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563" t="37631" r="22742" b="17770"/>
            <a:stretch>
              <a:fillRect/>
            </a:stretch>
          </p:blipFill>
          <p:spPr bwMode="auto">
            <a:xfrm>
              <a:off x="762000" y="1676400"/>
              <a:ext cx="784860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66800" y="1600200"/>
              <a:ext cx="2590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id-ID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KETERTIBAN &amp; IMPLEMENTASI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4390" t="34669" r="21094" b="26813"/>
          <a:stretch>
            <a:fillRect/>
          </a:stretch>
        </p:blipFill>
        <p:spPr bwMode="auto">
          <a:xfrm>
            <a:off x="609600" y="20574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429000" y="5334000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/>
              <a:t>AWARENESS TENTANG 5K2S</a:t>
            </a:r>
            <a:endParaRPr lang="id-ID" sz="1400" b="1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KETERTIBAN (TAHAP AKTIF)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KETERTIBAN (TAHAP AKTIF)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1882" r="28125" b="12369"/>
          <a:stretch>
            <a:fillRect/>
          </a:stretch>
        </p:blipFill>
        <p:spPr bwMode="auto">
          <a:xfrm>
            <a:off x="685800" y="1524000"/>
            <a:ext cx="670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33275" r="28125" b="17944"/>
          <a:stretch>
            <a:fillRect/>
          </a:stretch>
        </p:blipFill>
        <p:spPr bwMode="auto">
          <a:xfrm>
            <a:off x="762000" y="1600200"/>
            <a:ext cx="6858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KETERTIBAN (TAHAP EFEKTIF)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905000" y="5562600"/>
            <a:ext cx="5065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/>
              <a:t>TIM PENILAI MELAKUKAN PEMERIKSAAN 1X / BULAN </a:t>
            </a:r>
            <a:endParaRPr lang="id-ID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9688" t="31882" r="26563" b="12369"/>
          <a:stretch>
            <a:fillRect/>
          </a:stretch>
        </p:blipFill>
        <p:spPr bwMode="auto">
          <a:xfrm>
            <a:off x="1143000" y="16002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KETERTIBAN (TAHAP PREVENTIF)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mtClean="0"/>
              <a:t>SEITON = KERAPIHAN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fi-FI" sz="200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i-FI" sz="2000" smtClean="0">
                <a:latin typeface="Arial Black" pitchFamily="34" charset="0"/>
              </a:rPr>
              <a:t>Seiton =&gt; Menjaga Kerapihan =&gt; Penataan Barang</a:t>
            </a:r>
          </a:p>
          <a:p>
            <a:pPr algn="ctr" eaLnBrk="1" hangingPunct="1">
              <a:buFont typeface="Wingdings" pitchFamily="2" charset="2"/>
              <a:buNone/>
            </a:pPr>
            <a:endParaRPr lang="fi-FI" sz="200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fi-FI" sz="200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Menata/menyusun barang yang diperlukan agar mudah untuk digunakan dan tidak menjadi beban lokasi.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533400" y="1600200"/>
            <a:ext cx="7958138" cy="4114800"/>
            <a:chOff x="533400" y="1600200"/>
            <a:chExt cx="7957751" cy="4114800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219" t="37456" r="21875" b="13739"/>
            <a:stretch>
              <a:fillRect/>
            </a:stretch>
          </p:blipFill>
          <p:spPr bwMode="auto">
            <a:xfrm>
              <a:off x="533400" y="1676400"/>
              <a:ext cx="7957751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142970" y="1600200"/>
              <a:ext cx="1828711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id-ID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KERAPIHAN &amp; IMPLEMENTASI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34843" r="21094" b="13589"/>
          <a:stretch>
            <a:fillRect/>
          </a:stretch>
        </p:blipFill>
        <p:spPr bwMode="auto">
          <a:xfrm>
            <a:off x="685800" y="1981200"/>
            <a:ext cx="77104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KERAPIHAN (TAHAP AKTIF)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30489" r="28125" b="13763"/>
          <a:stretch>
            <a:fillRect/>
          </a:stretch>
        </p:blipFill>
        <p:spPr bwMode="auto">
          <a:xfrm>
            <a:off x="1371600" y="1447800"/>
            <a:ext cx="61722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KERAPIHAN (TAHAP AKTIF)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70405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PENGENDALIAN KERUGIAN.</a:t>
            </a:r>
          </a:p>
          <a:p>
            <a:pPr algn="ctr">
              <a:spcBef>
                <a:spcPct val="20000"/>
              </a:spcBef>
            </a:pPr>
            <a:endParaRPr lang="en-US" sz="3600" b="1">
              <a:latin typeface="Comic Sans MS" pitchFamily="66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85913" y="1752600"/>
            <a:ext cx="6491287" cy="519113"/>
          </a:xfrm>
          <a:prstGeom prst="rect">
            <a:avLst/>
          </a:prstGeom>
          <a:solidFill>
            <a:srgbClr val="CED4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Bagaimana mengendalikan kerugian ?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477000" y="2514600"/>
            <a:ext cx="1752600" cy="762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400" b="1"/>
              <a:t>Accident</a:t>
            </a:r>
          </a:p>
        </p:txBody>
      </p:sp>
      <p:grpSp>
        <p:nvGrpSpPr>
          <p:cNvPr id="7173" name="Group 36"/>
          <p:cNvGrpSpPr>
            <a:grpSpLocks/>
          </p:cNvGrpSpPr>
          <p:nvPr/>
        </p:nvGrpSpPr>
        <p:grpSpPr bwMode="auto">
          <a:xfrm>
            <a:off x="3886200" y="2438400"/>
            <a:ext cx="2514600" cy="990600"/>
            <a:chOff x="2448" y="1536"/>
            <a:chExt cx="1584" cy="624"/>
          </a:xfrm>
        </p:grpSpPr>
        <p:sp>
          <p:nvSpPr>
            <p:cNvPr id="7211" name="Oval 5"/>
            <p:cNvSpPr>
              <a:spLocks noChangeArrowheads="1"/>
            </p:cNvSpPr>
            <p:nvPr/>
          </p:nvSpPr>
          <p:spPr bwMode="auto">
            <a:xfrm>
              <a:off x="2448" y="1584"/>
              <a:ext cx="1152" cy="48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/>
                <a:t>Gejala</a:t>
              </a:r>
            </a:p>
          </p:txBody>
        </p:sp>
        <p:sp>
          <p:nvSpPr>
            <p:cNvPr id="7212" name="AutoShape 9"/>
            <p:cNvSpPr>
              <a:spLocks noChangeArrowheads="1"/>
            </p:cNvSpPr>
            <p:nvPr/>
          </p:nvSpPr>
          <p:spPr bwMode="auto">
            <a:xfrm>
              <a:off x="3648" y="1536"/>
              <a:ext cx="384" cy="62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id-ID" sz="2400">
                <a:solidFill>
                  <a:srgbClr val="996633"/>
                </a:solidFill>
              </a:endParaRPr>
            </a:p>
          </p:txBody>
        </p:sp>
      </p:grpSp>
      <p:grpSp>
        <p:nvGrpSpPr>
          <p:cNvPr id="7174" name="Group 43"/>
          <p:cNvGrpSpPr>
            <a:grpSpLocks/>
          </p:cNvGrpSpPr>
          <p:nvPr/>
        </p:nvGrpSpPr>
        <p:grpSpPr bwMode="auto">
          <a:xfrm>
            <a:off x="1295400" y="2362200"/>
            <a:ext cx="2514600" cy="1066800"/>
            <a:chOff x="816" y="1488"/>
            <a:chExt cx="1584" cy="672"/>
          </a:xfrm>
        </p:grpSpPr>
        <p:sp>
          <p:nvSpPr>
            <p:cNvPr id="7209" name="Oval 6"/>
            <p:cNvSpPr>
              <a:spLocks noChangeArrowheads="1"/>
            </p:cNvSpPr>
            <p:nvPr/>
          </p:nvSpPr>
          <p:spPr bwMode="auto">
            <a:xfrm>
              <a:off x="816" y="1536"/>
              <a:ext cx="1152" cy="52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/>
                <a:t>Aktifitas</a:t>
              </a:r>
            </a:p>
          </p:txBody>
        </p:sp>
        <p:sp>
          <p:nvSpPr>
            <p:cNvPr id="7210" name="AutoShape 10"/>
            <p:cNvSpPr>
              <a:spLocks noChangeArrowheads="1"/>
            </p:cNvSpPr>
            <p:nvPr/>
          </p:nvSpPr>
          <p:spPr bwMode="auto">
            <a:xfrm>
              <a:off x="2016" y="1488"/>
              <a:ext cx="384" cy="67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endParaRPr lang="id-ID" sz="2400">
                <a:solidFill>
                  <a:srgbClr val="996633"/>
                </a:solidFill>
              </a:endParaRPr>
            </a:p>
          </p:txBody>
        </p:sp>
      </p:grp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6837363" y="33496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 - Kecelakaan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824663" y="374808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 - Kebakaran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6818313" y="40528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 - Peledakan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6824663" y="435768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 - Keracunan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7199313" y="4738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 Dll</a:t>
            </a:r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3657600" y="33670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/>
              <a:t>85%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3625850" y="38242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/>
              <a:t>13%</a:t>
            </a:r>
          </a:p>
        </p:txBody>
      </p:sp>
      <p:sp>
        <p:nvSpPr>
          <p:cNvPr id="7182" name="Text Box 22"/>
          <p:cNvSpPr txBox="1">
            <a:spLocks noChangeArrowheads="1"/>
          </p:cNvSpPr>
          <p:nvPr/>
        </p:nvSpPr>
        <p:spPr bwMode="auto">
          <a:xfrm>
            <a:off x="3733800" y="435768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/>
              <a:t>2%</a:t>
            </a:r>
          </a:p>
        </p:txBody>
      </p: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1219200" y="3352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Manusia</a:t>
            </a:r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1219200" y="3595688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M/C</a:t>
            </a:r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1219200" y="38242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Lingkungan</a:t>
            </a:r>
          </a:p>
        </p:txBody>
      </p:sp>
      <p:sp>
        <p:nvSpPr>
          <p:cNvPr id="7186" name="Text Box 26"/>
          <p:cNvSpPr txBox="1">
            <a:spLocks noChangeArrowheads="1"/>
          </p:cNvSpPr>
          <p:nvPr/>
        </p:nvSpPr>
        <p:spPr bwMode="auto">
          <a:xfrm>
            <a:off x="1219200" y="41290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Material</a:t>
            </a:r>
          </a:p>
        </p:txBody>
      </p:sp>
      <p:sp>
        <p:nvSpPr>
          <p:cNvPr id="7187" name="Text Box 27"/>
          <p:cNvSpPr txBox="1">
            <a:spLocks noChangeArrowheads="1"/>
          </p:cNvSpPr>
          <p:nvPr/>
        </p:nvSpPr>
        <p:spPr bwMode="auto">
          <a:xfrm>
            <a:off x="1524000" y="4648200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Komitmen Mgt</a:t>
            </a:r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1530350" y="48768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Struktur organisasi</a:t>
            </a:r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1524000" y="51054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S.O.P / I.K</a:t>
            </a:r>
          </a:p>
        </p:txBody>
      </p:sp>
      <p:sp>
        <p:nvSpPr>
          <p:cNvPr id="7190" name="Text Box 30"/>
          <p:cNvSpPr txBox="1">
            <a:spLocks noChangeArrowheads="1"/>
          </p:cNvSpPr>
          <p:nvPr/>
        </p:nvSpPr>
        <p:spPr bwMode="auto">
          <a:xfrm>
            <a:off x="1524000" y="5334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Pengawasan</a:t>
            </a:r>
          </a:p>
        </p:txBody>
      </p:sp>
      <p:sp>
        <p:nvSpPr>
          <p:cNvPr id="7191" name="Text Box 31"/>
          <p:cNvSpPr txBox="1">
            <a:spLocks noChangeArrowheads="1"/>
          </p:cNvSpPr>
          <p:nvPr/>
        </p:nvSpPr>
        <p:spPr bwMode="auto">
          <a:xfrm>
            <a:off x="1524000" y="5562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Dll</a:t>
            </a:r>
          </a:p>
        </p:txBody>
      </p:sp>
      <p:sp>
        <p:nvSpPr>
          <p:cNvPr id="7192" name="Oval 32"/>
          <p:cNvSpPr>
            <a:spLocks noChangeArrowheads="1"/>
          </p:cNvSpPr>
          <p:nvPr/>
        </p:nvSpPr>
        <p:spPr bwMode="auto">
          <a:xfrm>
            <a:off x="3886200" y="6096000"/>
            <a:ext cx="1828800" cy="762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400" b="1"/>
              <a:t>5K2S</a:t>
            </a:r>
          </a:p>
        </p:txBody>
      </p:sp>
      <p:sp>
        <p:nvSpPr>
          <p:cNvPr id="7193" name="AutoShape 33"/>
          <p:cNvSpPr>
            <a:spLocks noChangeArrowheads="1"/>
          </p:cNvSpPr>
          <p:nvPr/>
        </p:nvSpPr>
        <p:spPr bwMode="auto">
          <a:xfrm>
            <a:off x="3810000" y="5029200"/>
            <a:ext cx="2057400" cy="990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id-ID"/>
          </a:p>
        </p:txBody>
      </p:sp>
      <p:sp>
        <p:nvSpPr>
          <p:cNvPr id="7194" name="Text Box 35"/>
          <p:cNvSpPr txBox="1">
            <a:spLocks noChangeArrowheads="1"/>
          </p:cNvSpPr>
          <p:nvPr/>
        </p:nvSpPr>
        <p:spPr bwMode="auto">
          <a:xfrm>
            <a:off x="1524000" y="884238"/>
            <a:ext cx="704056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1">
                <a:latin typeface="Comic Sans MS" pitchFamily="66" charset="0"/>
              </a:rPr>
              <a:t>( Konsep Keselamatan dan Kesehatan Kerja ).</a:t>
            </a:r>
          </a:p>
          <a:p>
            <a:pPr algn="ctr">
              <a:spcBef>
                <a:spcPct val="20000"/>
              </a:spcBef>
            </a:pPr>
            <a:endParaRPr lang="en-US" sz="1800" b="1">
              <a:latin typeface="Comic Sans MS" pitchFamily="66" charset="0"/>
            </a:endParaRPr>
          </a:p>
        </p:txBody>
      </p:sp>
      <p:grpSp>
        <p:nvGrpSpPr>
          <p:cNvPr id="7195" name="Group 40"/>
          <p:cNvGrpSpPr>
            <a:grpSpLocks/>
          </p:cNvGrpSpPr>
          <p:nvPr/>
        </p:nvGrpSpPr>
        <p:grpSpPr bwMode="auto">
          <a:xfrm>
            <a:off x="4157663" y="3352800"/>
            <a:ext cx="2281237" cy="609600"/>
            <a:chOff x="2619" y="2112"/>
            <a:chExt cx="1437" cy="384"/>
          </a:xfrm>
        </p:grpSpPr>
        <p:sp>
          <p:nvSpPr>
            <p:cNvPr id="7207" name="Text Box 17"/>
            <p:cNvSpPr txBox="1">
              <a:spLocks noChangeArrowheads="1"/>
            </p:cNvSpPr>
            <p:nvPr/>
          </p:nvSpPr>
          <p:spPr bwMode="auto">
            <a:xfrm>
              <a:off x="2640" y="2112"/>
              <a:ext cx="1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- Tindakan tidak aman</a:t>
              </a:r>
            </a:p>
          </p:txBody>
        </p:sp>
        <p:sp>
          <p:nvSpPr>
            <p:cNvPr id="7208" name="Text Box 37"/>
            <p:cNvSpPr txBox="1">
              <a:spLocks noChangeArrowheads="1"/>
            </p:cNvSpPr>
            <p:nvPr/>
          </p:nvSpPr>
          <p:spPr bwMode="auto">
            <a:xfrm>
              <a:off x="2619" y="2246"/>
              <a:ext cx="1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b="1"/>
                <a:t>( Unsafe Action )</a:t>
              </a:r>
            </a:p>
          </p:txBody>
        </p:sp>
      </p:grpSp>
      <p:grpSp>
        <p:nvGrpSpPr>
          <p:cNvPr id="7196" name="Group 41"/>
          <p:cNvGrpSpPr>
            <a:grpSpLocks/>
          </p:cNvGrpSpPr>
          <p:nvPr/>
        </p:nvGrpSpPr>
        <p:grpSpPr bwMode="auto">
          <a:xfrm>
            <a:off x="4191000" y="3810000"/>
            <a:ext cx="2503488" cy="625475"/>
            <a:chOff x="2631" y="2400"/>
            <a:chExt cx="1577" cy="394"/>
          </a:xfrm>
        </p:grpSpPr>
        <p:sp>
          <p:nvSpPr>
            <p:cNvPr id="7205" name="Text Box 18"/>
            <p:cNvSpPr txBox="1">
              <a:spLocks noChangeArrowheads="1"/>
            </p:cNvSpPr>
            <p:nvPr/>
          </p:nvSpPr>
          <p:spPr bwMode="auto">
            <a:xfrm>
              <a:off x="2640" y="2400"/>
              <a:ext cx="1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- Lingkungan tidak aman</a:t>
              </a:r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2631" y="2544"/>
              <a:ext cx="1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b="1"/>
                <a:t>( Unsafe Condition )</a:t>
              </a:r>
            </a:p>
          </p:txBody>
        </p:sp>
      </p:grpSp>
      <p:grpSp>
        <p:nvGrpSpPr>
          <p:cNvPr id="7197" name="Group 42"/>
          <p:cNvGrpSpPr>
            <a:grpSpLocks/>
          </p:cNvGrpSpPr>
          <p:nvPr/>
        </p:nvGrpSpPr>
        <p:grpSpPr bwMode="auto">
          <a:xfrm>
            <a:off x="4191000" y="4343400"/>
            <a:ext cx="2679700" cy="625475"/>
            <a:chOff x="2640" y="2736"/>
            <a:chExt cx="1688" cy="394"/>
          </a:xfrm>
        </p:grpSpPr>
        <p:sp>
          <p:nvSpPr>
            <p:cNvPr id="7203" name="Text Box 19"/>
            <p:cNvSpPr txBox="1">
              <a:spLocks noChangeArrowheads="1"/>
            </p:cNvSpPr>
            <p:nvPr/>
          </p:nvSpPr>
          <p:spPr bwMode="auto">
            <a:xfrm>
              <a:off x="2640" y="2736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- Lain – lain ( faktor alam )</a:t>
              </a:r>
            </a:p>
          </p:txBody>
        </p:sp>
        <p:sp>
          <p:nvSpPr>
            <p:cNvPr id="7204" name="Text Box 39"/>
            <p:cNvSpPr txBox="1">
              <a:spLocks noChangeArrowheads="1"/>
            </p:cNvSpPr>
            <p:nvPr/>
          </p:nvSpPr>
          <p:spPr bwMode="auto">
            <a:xfrm>
              <a:off x="2640" y="2880"/>
              <a:ext cx="7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b="1"/>
                <a:t>( Others )</a:t>
              </a:r>
            </a:p>
          </p:txBody>
        </p:sp>
      </p:grpSp>
      <p:sp>
        <p:nvSpPr>
          <p:cNvPr id="7198" name="Text Box 44"/>
          <p:cNvSpPr txBox="1">
            <a:spLocks noChangeArrowheads="1"/>
          </p:cNvSpPr>
          <p:nvPr/>
        </p:nvSpPr>
        <p:spPr bwMode="auto">
          <a:xfrm>
            <a:off x="1219200" y="4357688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/>
              <a:t>- Sistem Manajemen</a:t>
            </a:r>
          </a:p>
        </p:txBody>
      </p:sp>
      <p:grpSp>
        <p:nvGrpSpPr>
          <p:cNvPr id="7199" name="Group 50"/>
          <p:cNvGrpSpPr>
            <a:grpSpLocks/>
          </p:cNvGrpSpPr>
          <p:nvPr/>
        </p:nvGrpSpPr>
        <p:grpSpPr bwMode="auto">
          <a:xfrm>
            <a:off x="6858000" y="3427413"/>
            <a:ext cx="1447800" cy="1449387"/>
            <a:chOff x="4320" y="2159"/>
            <a:chExt cx="912" cy="913"/>
          </a:xfrm>
        </p:grpSpPr>
        <p:sp>
          <p:nvSpPr>
            <p:cNvPr id="7201" name="Line 47"/>
            <p:cNvSpPr>
              <a:spLocks noChangeShapeType="1"/>
            </p:cNvSpPr>
            <p:nvPr/>
          </p:nvSpPr>
          <p:spPr bwMode="auto">
            <a:xfrm>
              <a:off x="4368" y="2208"/>
              <a:ext cx="864" cy="86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2" name="Line 49"/>
            <p:cNvSpPr>
              <a:spLocks noChangeShapeType="1"/>
            </p:cNvSpPr>
            <p:nvPr/>
          </p:nvSpPr>
          <p:spPr bwMode="auto">
            <a:xfrm rot="5527025">
              <a:off x="4319" y="2160"/>
              <a:ext cx="913" cy="911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200" name="TextBox 43"/>
          <p:cNvSpPr txBox="1">
            <a:spLocks noChangeArrowheads="1"/>
          </p:cNvSpPr>
          <p:nvPr/>
        </p:nvSpPr>
        <p:spPr bwMode="auto">
          <a:xfrm>
            <a:off x="0" y="13335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 i="1"/>
              <a:t>OVERVIEW</a:t>
            </a:r>
            <a:endParaRPr lang="id-ID" sz="11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30469" t="33275" r="29688" b="13763"/>
          <a:stretch>
            <a:fillRect/>
          </a:stretch>
        </p:blipFill>
        <p:spPr bwMode="auto">
          <a:xfrm>
            <a:off x="1066800" y="1447800"/>
            <a:ext cx="62484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KERAPIHAN (TAHAP EFEKTIF)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31882" r="21875" b="12369"/>
          <a:stretch>
            <a:fillRect/>
          </a:stretch>
        </p:blipFill>
        <p:spPr bwMode="auto">
          <a:xfrm>
            <a:off x="609600" y="1600200"/>
            <a:ext cx="749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KERAPIHAN (TAHAP EFEKTIF)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31882" r="28125" b="13763"/>
          <a:stretch>
            <a:fillRect/>
          </a:stretch>
        </p:blipFill>
        <p:spPr bwMode="auto">
          <a:xfrm>
            <a:off x="1219200" y="15240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KERAPIHAN (TAHAP EFEKTIF)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mtClean="0"/>
              <a:t>SEISO = KEBERSIHAN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i-FI" smtClean="0"/>
          </a:p>
          <a:p>
            <a:pPr eaLnBrk="1" hangingPunct="1"/>
            <a:r>
              <a:rPr lang="fi-FI" smtClean="0"/>
              <a:t>Menjaga kebersihan dalam pelaksanaan ketertiban dan kerapihan.</a:t>
            </a:r>
          </a:p>
          <a:p>
            <a:pPr eaLnBrk="1" hangingPunct="1">
              <a:buFont typeface="Wingdings" pitchFamily="2" charset="2"/>
              <a:buNone/>
            </a:pPr>
            <a:endParaRPr lang="fi-FI" smtClean="0"/>
          </a:p>
          <a:p>
            <a:pPr eaLnBrk="1" hangingPunct="1"/>
            <a:r>
              <a:rPr lang="en-US" smtClean="0"/>
              <a:t>Membiasakan diri membersihkan barang dan tempat kerja setiap waktu.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40244" r="23438" b="12369"/>
          <a:stretch>
            <a:fillRect/>
          </a:stretch>
        </p:blipFill>
        <p:spPr bwMode="auto">
          <a:xfrm>
            <a:off x="590550" y="1752600"/>
            <a:ext cx="7839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KEBERSIHAN &amp; IMPLEMENTASI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5781" t="34843" r="25000" b="20558"/>
          <a:stretch>
            <a:fillRect/>
          </a:stretch>
        </p:blipFill>
        <p:spPr bwMode="auto">
          <a:xfrm>
            <a:off x="609600" y="1600200"/>
            <a:ext cx="7800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KEBERSIHAN (TAHAP AKTIF)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33275" r="34375" b="13763"/>
          <a:stretch>
            <a:fillRect/>
          </a:stretch>
        </p:blipFill>
        <p:spPr bwMode="auto">
          <a:xfrm>
            <a:off x="2057400" y="1600200"/>
            <a:ext cx="44196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KEBERSIHAN (TAHAP AKTIF)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8906" t="31882" r="27344" b="12369"/>
          <a:stretch>
            <a:fillRect/>
          </a:stretch>
        </p:blipFill>
        <p:spPr bwMode="auto">
          <a:xfrm>
            <a:off x="1066800" y="1524000"/>
            <a:ext cx="63246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KEBERSIHAN (TAHAP EFEKTIF)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mtClean="0"/>
              <a:t>SEIKETSU = KELESTARIAN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i-FI" sz="2000" b="1" smtClean="0"/>
              <a:t>Seiketsu =&gt; Menjaga Kelestarian =&gt; Mengusahakan Pemantapan</a:t>
            </a:r>
          </a:p>
          <a:p>
            <a:pPr algn="ctr" eaLnBrk="1" hangingPunct="1">
              <a:buFont typeface="Wingdings" pitchFamily="2" charset="2"/>
              <a:buNone/>
            </a:pPr>
            <a:endParaRPr lang="fi-FI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fi-FI" b="1" smtClean="0"/>
              <a:t>Pemantapan, kondisi dimana ketertiban, kerapihan dan kebersihan selalu dilaksanakan dan dijaga kelestariannya dan tetap terpelihara.</a:t>
            </a:r>
            <a:endParaRPr lang="fi-FI" sz="2000" b="1" smtClean="0"/>
          </a:p>
          <a:p>
            <a:pPr algn="ctr" eaLnBrk="1" hangingPunct="1">
              <a:buFont typeface="Wingdings" pitchFamily="2" charset="2"/>
              <a:buNone/>
            </a:pPr>
            <a:endParaRPr lang="fi-FI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4"/>
          <p:cNvSpPr txBox="1">
            <a:spLocks noChangeArrowheads="1"/>
          </p:cNvSpPr>
          <p:nvPr/>
        </p:nvSpPr>
        <p:spPr bwMode="auto">
          <a:xfrm>
            <a:off x="698500" y="381000"/>
            <a:ext cx="76771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latin typeface="Arial Narrow" pitchFamily="34" charset="0"/>
              </a:rPr>
              <a:t>GAMBARAN UMUM</a:t>
            </a:r>
          </a:p>
          <a:p>
            <a:pPr>
              <a:spcBef>
                <a:spcPct val="20000"/>
              </a:spcBef>
            </a:pPr>
            <a:endParaRPr lang="en-US" sz="2400" b="1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PABRIK DAN KANTOR YANG TIDAK MENERAPKANNYA, DENGAN MUDAH SEGERA DAPAT 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DIKETAHUI, YAITU DENGAN MELIHAT HITAMNYA WARNA TEMBOK-TEMBOK DIRUANGAN 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KARENA KOTOR, SAMPAH BERSERAKAN DILANTAI DAN DEBU MENEMPEL DIMANA-MANA.</a:t>
            </a:r>
          </a:p>
        </p:txBody>
      </p:sp>
      <p:sp>
        <p:nvSpPr>
          <p:cNvPr id="8195" name="Text Box 45"/>
          <p:cNvSpPr txBox="1">
            <a:spLocks noChangeArrowheads="1"/>
          </p:cNvSpPr>
          <p:nvPr/>
        </p:nvSpPr>
        <p:spPr bwMode="auto">
          <a:xfrm>
            <a:off x="685800" y="2516188"/>
            <a:ext cx="77279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SUKU CADANG, KOTAK-KOTAK TEMPAT SUKU CADANG SERTA LAINNYA DILETAKKAN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BEGITU SAJA DILANTAI, DIDEPAN TANGGA NAIK ATAU DIDEPAN LIFT, SEHINGGA MENG-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GANGGU JALAN ORANG DAN SERINGKALI KERETA TEMPAT SUKU CADANG HARUS LEWAT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DIANTARA BARANG-BARANG YANG BERSERAKAN.</a:t>
            </a:r>
          </a:p>
        </p:txBody>
      </p:sp>
      <p:sp>
        <p:nvSpPr>
          <p:cNvPr id="8196" name="Text Box 46"/>
          <p:cNvSpPr txBox="1">
            <a:spLocks noChangeArrowheads="1"/>
          </p:cNvSpPr>
          <p:nvPr/>
        </p:nvSpPr>
        <p:spPr bwMode="auto">
          <a:xfrm>
            <a:off x="685800" y="3886200"/>
            <a:ext cx="768826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PERALATAN-PERALATAN YANG BARU DIBELI SAMA SEKALI TIDAK PERNAH DIRAWAT DAN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DALAM WAKTU SINGKAT KALAU PERALATAN ATAU BARANG-BARANG TADI DIJADIKAN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SATU PENEMPATANNYA DENGAN YANG JELEK ATAU SUDAH LAMA TIDAK DIPAKAI, MAKA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MASUKLAH BARANG-BARANG YANG BARU DIBELI TADI DALAM KATEGORI BARANG YANG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TIDAK BERGUNA. DALAM KEADAAN SEPERTI INI SEMANGAT UNTUK BEKERJA MENURUN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DAN KARYAWAN TIDAK BERGAIRAH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44424" r="22656" b="15157"/>
          <a:stretch>
            <a:fillRect/>
          </a:stretch>
        </p:blipFill>
        <p:spPr bwMode="auto">
          <a:xfrm>
            <a:off x="533400" y="2209800"/>
            <a:ext cx="803592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KELESTARIAN &amp; IMPLEMENTASI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469" t="34669" r="28125" b="12369"/>
          <a:stretch>
            <a:fillRect/>
          </a:stretch>
        </p:blipFill>
        <p:spPr bwMode="auto">
          <a:xfrm>
            <a:off x="1371600" y="1676400"/>
            <a:ext cx="60198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KELESTARIAN (TAHAP AKTIF)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4843" r="22656" b="14983"/>
          <a:stretch>
            <a:fillRect/>
          </a:stretch>
        </p:blipFill>
        <p:spPr bwMode="auto">
          <a:xfrm>
            <a:off x="838200" y="1676400"/>
            <a:ext cx="75168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04800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KELESTARIAN (TAHAP EFEKTIF)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6063" r="21875" b="15157"/>
          <a:stretch>
            <a:fillRect/>
          </a:stretch>
        </p:blipFill>
        <p:spPr bwMode="auto">
          <a:xfrm>
            <a:off x="838200" y="1828800"/>
            <a:ext cx="7550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KELESTARIAN (TAHAP EFEKTIF)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9688" t="33275" r="39844" b="17944"/>
          <a:stretch>
            <a:fillRect/>
          </a:stretch>
        </p:blipFill>
        <p:spPr bwMode="auto">
          <a:xfrm>
            <a:off x="1447800" y="1524000"/>
            <a:ext cx="51816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KELESTARIAN (TAHAP PREVENTIF)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mtClean="0"/>
              <a:t>SHITSUKE = KEDISIPLINAN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Menjaga agar segala sesuatu yang telah ditetapkan berjalan dengan baik dan benar.</a:t>
            </a:r>
          </a:p>
          <a:p>
            <a:pPr algn="ctr" eaLnBrk="1" hangingPunct="1"/>
            <a:endParaRPr lang="en-US" smtClean="0"/>
          </a:p>
          <a:p>
            <a:pPr algn="ctr" eaLnBrk="1" hangingPunct="1"/>
            <a:r>
              <a:rPr lang="fi-FI" smtClean="0"/>
              <a:t>Mendisiplinkan diri untuk melaksanakan Seiketsu.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7631" r="22656" b="19164"/>
          <a:stretch>
            <a:fillRect/>
          </a:stretch>
        </p:blipFill>
        <p:spPr bwMode="auto">
          <a:xfrm>
            <a:off x="457200" y="1752600"/>
            <a:ext cx="80010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2133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id-ID"/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533400" y="1524000"/>
            <a:ext cx="8001000" cy="3930650"/>
            <a:chOff x="457200" y="1447800"/>
            <a:chExt cx="8001000" cy="3930555"/>
          </a:xfrm>
        </p:grpSpPr>
        <p:pic>
          <p:nvPicPr>
            <p:cNvPr id="440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00" t="37631" r="22656" b="19164"/>
            <a:stretch>
              <a:fillRect/>
            </a:stretch>
          </p:blipFill>
          <p:spPr bwMode="auto">
            <a:xfrm>
              <a:off x="457200" y="1676400"/>
              <a:ext cx="8001000" cy="370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0" y="1447800"/>
              <a:ext cx="2133600" cy="457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id-ID"/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KEDISIPLINAN &amp; IMPLEMENTASI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34669" r="28906" b="13763"/>
          <a:stretch>
            <a:fillRect/>
          </a:stretch>
        </p:blipFill>
        <p:spPr bwMode="auto">
          <a:xfrm>
            <a:off x="1066800" y="1447800"/>
            <a:ext cx="6248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KEDISIPLINAN (TAHAP EFEKTIF)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5"/>
          <p:cNvSpPr txBox="1">
            <a:spLocks noChangeArrowheads="1"/>
          </p:cNvSpPr>
          <p:nvPr/>
        </p:nvSpPr>
        <p:spPr bwMode="auto">
          <a:xfrm>
            <a:off x="4191000" y="304800"/>
            <a:ext cx="1331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latin typeface="Arial Narrow" pitchFamily="34" charset="0"/>
              </a:rPr>
              <a:t>5K2S</a:t>
            </a:r>
            <a:endParaRPr lang="en-US" sz="3200" b="1">
              <a:latin typeface="Arial Narrow" pitchFamily="34" charset="0"/>
            </a:endParaRPr>
          </a:p>
        </p:txBody>
      </p:sp>
      <p:sp>
        <p:nvSpPr>
          <p:cNvPr id="9219" name="Text Box 46"/>
          <p:cNvSpPr txBox="1">
            <a:spLocks noChangeArrowheads="1"/>
          </p:cNvSpPr>
          <p:nvPr/>
        </p:nvSpPr>
        <p:spPr bwMode="auto">
          <a:xfrm>
            <a:off x="990600" y="1371600"/>
            <a:ext cx="68818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 u="sng">
                <a:latin typeface="Arial Narrow" pitchFamily="34" charset="0"/>
              </a:rPr>
              <a:t>SASARAN UMUM</a:t>
            </a:r>
          </a:p>
          <a:p>
            <a:pPr>
              <a:spcBef>
                <a:spcPct val="20000"/>
              </a:spcBef>
            </a:pPr>
            <a:endParaRPr lang="en-US" sz="2400" b="1" u="sng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MENINGKATKAN KUALITAS, PRODUKTIFITAS,  KUALITAS LINGKUNGAN HIDUP, 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KESELAMATAN STANDAR KERJA, PENGHEMATAN, PENJUALAN DAN KEPUASAN </a:t>
            </a: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PELANGGAN.</a:t>
            </a:r>
          </a:p>
          <a:p>
            <a:pPr>
              <a:spcBef>
                <a:spcPct val="20000"/>
              </a:spcBef>
            </a:pPr>
            <a:endParaRPr lang="en-US" sz="1600" b="1">
              <a:latin typeface="Arial Narrow" pitchFamily="34" charset="0"/>
            </a:endParaRPr>
          </a:p>
        </p:txBody>
      </p:sp>
      <p:sp>
        <p:nvSpPr>
          <p:cNvPr id="9220" name="Text Box 47"/>
          <p:cNvSpPr txBox="1">
            <a:spLocks noChangeArrowheads="1"/>
          </p:cNvSpPr>
          <p:nvPr/>
        </p:nvSpPr>
        <p:spPr bwMode="auto">
          <a:xfrm>
            <a:off x="990600" y="3506788"/>
            <a:ext cx="688181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 u="sng">
                <a:latin typeface="Arial Narrow" pitchFamily="34" charset="0"/>
              </a:rPr>
              <a:t>SASARAN KHUSUS</a:t>
            </a:r>
          </a:p>
          <a:p>
            <a:pPr>
              <a:spcBef>
                <a:spcPct val="20000"/>
              </a:spcBef>
            </a:pPr>
            <a:endParaRPr lang="en-US" sz="2400" b="1"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600" b="1">
                <a:latin typeface="Arial Narrow" pitchFamily="34" charset="0"/>
              </a:rPr>
              <a:t>MELINDUNGI SERTA MENGAMANKAN SELURUH SUMBER DAYA YANG DIMILIKI OLEH PERUSAHAAN BERUPA FISIK( BANGUNAN, MESIN, PERLATAN, BAHAN SUKU CADANG, SUKU CADANG DAN UNIT JADI ) DAN MANUSIA DARI ANCAMAN BAHAYA-BAHAYA, KERUSAKAN, KEBAKARAN, KECELAKAAN, KERACUNAN, PELEDAKAN, PENYAKIT AKIBAT KERJA AGAR DAPAT DIDAYA GUNAKAN SEMAKSIMAL MUNGKIN SESUAI DENGAN RENCANA PERUSAHAAN.</a:t>
            </a:r>
          </a:p>
          <a:p>
            <a:pPr>
              <a:spcBef>
                <a:spcPct val="20000"/>
              </a:spcBef>
            </a:pPr>
            <a:endParaRPr lang="en-US" sz="1600" b="1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787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>
                <a:latin typeface="Comic Sans MS" pitchFamily="66" charset="0"/>
              </a:rPr>
              <a:t>MANFA’AT PELAKSANAAN 5K2S.</a:t>
            </a:r>
          </a:p>
        </p:txBody>
      </p:sp>
      <p:grpSp>
        <p:nvGrpSpPr>
          <p:cNvPr id="47107" name="Group 15"/>
          <p:cNvGrpSpPr>
            <a:grpSpLocks/>
          </p:cNvGrpSpPr>
          <p:nvPr/>
        </p:nvGrpSpPr>
        <p:grpSpPr bwMode="auto">
          <a:xfrm>
            <a:off x="711200" y="1371600"/>
            <a:ext cx="8356600" cy="920750"/>
            <a:chOff x="448" y="1137"/>
            <a:chExt cx="5264" cy="580"/>
          </a:xfrm>
        </p:grpSpPr>
        <p:sp>
          <p:nvSpPr>
            <p:cNvPr id="47123" name="Text Box 3"/>
            <p:cNvSpPr txBox="1">
              <a:spLocks noChangeArrowheads="1"/>
            </p:cNvSpPr>
            <p:nvPr/>
          </p:nvSpPr>
          <p:spPr bwMode="auto">
            <a:xfrm>
              <a:off x="448" y="1137"/>
              <a:ext cx="2672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1. MENGURANGI BIAYA OPERASI.</a:t>
              </a:r>
            </a:p>
          </p:txBody>
        </p:sp>
        <p:sp>
          <p:nvSpPr>
            <p:cNvPr id="47124" name="Text Box 4"/>
            <p:cNvSpPr txBox="1">
              <a:spLocks noChangeArrowheads="1"/>
            </p:cNvSpPr>
            <p:nvPr/>
          </p:nvSpPr>
          <p:spPr bwMode="auto">
            <a:xfrm>
              <a:off x="1248" y="1340"/>
              <a:ext cx="4464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 Sekali suatu tempat kerja yang bersih telah terwujud,berarti tidak banyak </a:t>
              </a:r>
            </a:p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 waktu yang diperlukan lagi sebagai usaha untuk menjaga kondisi tetap bersih</a:t>
              </a:r>
              <a:r>
                <a:rPr lang="en-US" sz="1600">
                  <a:latin typeface="Comic Sans MS" pitchFamily="66" charset="0"/>
                </a:rPr>
                <a:t>.</a:t>
              </a:r>
            </a:p>
          </p:txBody>
        </p:sp>
      </p:grpSp>
      <p:grpSp>
        <p:nvGrpSpPr>
          <p:cNvPr id="47108" name="Group 16"/>
          <p:cNvGrpSpPr>
            <a:grpSpLocks/>
          </p:cNvGrpSpPr>
          <p:nvPr/>
        </p:nvGrpSpPr>
        <p:grpSpPr bwMode="auto">
          <a:xfrm>
            <a:off x="630238" y="2362200"/>
            <a:ext cx="8513762" cy="903288"/>
            <a:chOff x="445" y="1680"/>
            <a:chExt cx="5363" cy="569"/>
          </a:xfrm>
        </p:grpSpPr>
        <p:sp>
          <p:nvSpPr>
            <p:cNvPr id="47121" name="Text Box 5"/>
            <p:cNvSpPr txBox="1">
              <a:spLocks noChangeArrowheads="1"/>
            </p:cNvSpPr>
            <p:nvPr/>
          </p:nvSpPr>
          <p:spPr bwMode="auto">
            <a:xfrm>
              <a:off x="445" y="1680"/>
              <a:ext cx="2915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2. MENINGKATKAN PRODUKTIFITAS.</a:t>
              </a:r>
            </a:p>
          </p:txBody>
        </p:sp>
        <p:sp>
          <p:nvSpPr>
            <p:cNvPr id="47122" name="Text Box 6"/>
            <p:cNvSpPr txBox="1">
              <a:spLocks noChangeArrowheads="1"/>
            </p:cNvSpPr>
            <p:nvPr/>
          </p:nvSpPr>
          <p:spPr bwMode="auto">
            <a:xfrm>
              <a:off x="1344" y="1872"/>
              <a:ext cx="4464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Tidak ada kehilangan waktu akibat mencari bahan,alat,part dan </a:t>
              </a:r>
            </a:p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kesulitan – kesulitan lain yang dapat mengganggu produksi</a:t>
              </a:r>
              <a:r>
                <a:rPr lang="en-US" sz="1600">
                  <a:latin typeface="Comic Sans MS" pitchFamily="66" charset="0"/>
                </a:rPr>
                <a:t>.</a:t>
              </a:r>
            </a:p>
          </p:txBody>
        </p:sp>
      </p:grpSp>
      <p:grpSp>
        <p:nvGrpSpPr>
          <p:cNvPr id="47109" name="Group 17"/>
          <p:cNvGrpSpPr>
            <a:grpSpLocks/>
          </p:cNvGrpSpPr>
          <p:nvPr/>
        </p:nvGrpSpPr>
        <p:grpSpPr bwMode="auto">
          <a:xfrm>
            <a:off x="684213" y="3200400"/>
            <a:ext cx="8231187" cy="865188"/>
            <a:chOff x="478" y="2208"/>
            <a:chExt cx="5186" cy="545"/>
          </a:xfrm>
        </p:grpSpPr>
        <p:sp>
          <p:nvSpPr>
            <p:cNvPr id="47119" name="Text Box 7"/>
            <p:cNvSpPr txBox="1">
              <a:spLocks noChangeArrowheads="1"/>
            </p:cNvSpPr>
            <p:nvPr/>
          </p:nvSpPr>
          <p:spPr bwMode="auto">
            <a:xfrm>
              <a:off x="478" y="2208"/>
              <a:ext cx="3026" cy="2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3. MEMPERBAIKI KONTROL PRODUKSI.</a:t>
              </a:r>
            </a:p>
          </p:txBody>
        </p:sp>
        <p:sp>
          <p:nvSpPr>
            <p:cNvPr id="47120" name="Text Box 8"/>
            <p:cNvSpPr txBox="1">
              <a:spLocks noChangeArrowheads="1"/>
            </p:cNvSpPr>
            <p:nvPr/>
          </p:nvSpPr>
          <p:spPr bwMode="auto">
            <a:xfrm>
              <a:off x="1344" y="2400"/>
              <a:ext cx="4320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Mudah untuk mengontrol bahan,part atau barang dari kehilangan</a:t>
              </a:r>
            </a:p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atau ketidakjelasan.</a:t>
              </a:r>
            </a:p>
          </p:txBody>
        </p:sp>
      </p:grpSp>
      <p:grpSp>
        <p:nvGrpSpPr>
          <p:cNvPr id="47110" name="Group 18"/>
          <p:cNvGrpSpPr>
            <a:grpSpLocks/>
          </p:cNvGrpSpPr>
          <p:nvPr/>
        </p:nvGrpSpPr>
        <p:grpSpPr bwMode="auto">
          <a:xfrm>
            <a:off x="685800" y="4038600"/>
            <a:ext cx="8342313" cy="903288"/>
            <a:chOff x="457" y="2736"/>
            <a:chExt cx="5255" cy="569"/>
          </a:xfrm>
        </p:grpSpPr>
        <p:sp>
          <p:nvSpPr>
            <p:cNvPr id="47117" name="Text Box 9"/>
            <p:cNvSpPr txBox="1">
              <a:spLocks noChangeArrowheads="1"/>
            </p:cNvSpPr>
            <p:nvPr/>
          </p:nvSpPr>
          <p:spPr bwMode="auto">
            <a:xfrm>
              <a:off x="457" y="2736"/>
              <a:ext cx="3431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4. MENGHEMAT TEMPAT,PART DAN BAHAN.</a:t>
              </a:r>
            </a:p>
          </p:txBody>
        </p:sp>
        <p:sp>
          <p:nvSpPr>
            <p:cNvPr id="47118" name="Text Box 10"/>
            <p:cNvSpPr txBox="1">
              <a:spLocks noChangeArrowheads="1"/>
            </p:cNvSpPr>
            <p:nvPr/>
          </p:nvSpPr>
          <p:spPr bwMode="auto">
            <a:xfrm>
              <a:off x="1248" y="2928"/>
              <a:ext cx="4464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 Bahan – bahan yang tidak terpakai,termasuk barang – barang rusak dipisahkan</a:t>
              </a:r>
            </a:p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 dan ditempatkan ditempat yang semestinya/terpisah </a:t>
              </a:r>
              <a:r>
                <a:rPr lang="en-US" sz="1600">
                  <a:latin typeface="Comic Sans MS" pitchFamily="66" charset="0"/>
                </a:rPr>
                <a:t>.</a:t>
              </a:r>
            </a:p>
          </p:txBody>
        </p:sp>
      </p:grpSp>
      <p:grpSp>
        <p:nvGrpSpPr>
          <p:cNvPr id="47111" name="Group 19"/>
          <p:cNvGrpSpPr>
            <a:grpSpLocks/>
          </p:cNvGrpSpPr>
          <p:nvPr/>
        </p:nvGrpSpPr>
        <p:grpSpPr bwMode="auto">
          <a:xfrm>
            <a:off x="685800" y="4876800"/>
            <a:ext cx="8313738" cy="609600"/>
            <a:chOff x="475" y="3264"/>
            <a:chExt cx="5237" cy="384"/>
          </a:xfrm>
        </p:grpSpPr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475" y="3264"/>
              <a:ext cx="2357" cy="231"/>
            </a:xfrm>
            <a:prstGeom prst="rect">
              <a:avLst/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5. HEMAT WAKTU PRODUKSI.</a:t>
              </a:r>
            </a:p>
          </p:txBody>
        </p:sp>
        <p:sp>
          <p:nvSpPr>
            <p:cNvPr id="47116" name="Text Box 12"/>
            <p:cNvSpPr txBox="1">
              <a:spLocks noChangeArrowheads="1"/>
            </p:cNvSpPr>
            <p:nvPr/>
          </p:nvSpPr>
          <p:spPr bwMode="auto">
            <a:xfrm>
              <a:off x="1248" y="3456"/>
              <a:ext cx="44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 Tidak memerlukan waktu untuk mencari alat,part dan bahan.</a:t>
              </a:r>
              <a:endParaRPr lang="en-US" sz="1600">
                <a:latin typeface="Comic Sans MS" pitchFamily="66" charset="0"/>
              </a:endParaRPr>
            </a:p>
          </p:txBody>
        </p:sp>
      </p:grpSp>
      <p:grpSp>
        <p:nvGrpSpPr>
          <p:cNvPr id="47112" name="Group 20"/>
          <p:cNvGrpSpPr>
            <a:grpSpLocks/>
          </p:cNvGrpSpPr>
          <p:nvPr/>
        </p:nvGrpSpPr>
        <p:grpSpPr bwMode="auto">
          <a:xfrm>
            <a:off x="685800" y="5638800"/>
            <a:ext cx="8262938" cy="889000"/>
            <a:chOff x="507" y="3657"/>
            <a:chExt cx="5205" cy="560"/>
          </a:xfrm>
        </p:grpSpPr>
        <p:sp>
          <p:nvSpPr>
            <p:cNvPr id="47113" name="Text Box 13"/>
            <p:cNvSpPr txBox="1">
              <a:spLocks noChangeArrowheads="1"/>
            </p:cNvSpPr>
            <p:nvPr/>
          </p:nvSpPr>
          <p:spPr bwMode="auto">
            <a:xfrm>
              <a:off x="507" y="3657"/>
              <a:ext cx="3957" cy="231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6. PENGGUNAAN TEMPAT/AREA YANG LEBIH BAIK.</a:t>
              </a:r>
            </a:p>
          </p:txBody>
        </p:sp>
        <p:sp>
          <p:nvSpPr>
            <p:cNvPr id="47114" name="Text Box 14"/>
            <p:cNvSpPr txBox="1">
              <a:spLocks noChangeArrowheads="1"/>
            </p:cNvSpPr>
            <p:nvPr/>
          </p:nvSpPr>
          <p:spPr bwMode="auto">
            <a:xfrm>
              <a:off x="1248" y="3840"/>
              <a:ext cx="4464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Tempat yang bersih menjadikan para karyawan bebas bergerak,memudahkan</a:t>
              </a:r>
            </a:p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pengoperasian peralatan – peralatan dan mesin </a:t>
              </a:r>
              <a:r>
                <a:rPr lang="en-US" sz="1600">
                  <a:latin typeface="Comic Sans MS" pitchFamily="66" charset="0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4"/>
          <p:cNvGrpSpPr>
            <a:grpSpLocks/>
          </p:cNvGrpSpPr>
          <p:nvPr/>
        </p:nvGrpSpPr>
        <p:grpSpPr bwMode="auto">
          <a:xfrm>
            <a:off x="609600" y="1385888"/>
            <a:ext cx="8153400" cy="747712"/>
            <a:chOff x="487" y="441"/>
            <a:chExt cx="5136" cy="471"/>
          </a:xfrm>
        </p:grpSpPr>
        <p:sp>
          <p:nvSpPr>
            <p:cNvPr id="48140" name="Text Box 3"/>
            <p:cNvSpPr txBox="1">
              <a:spLocks noChangeArrowheads="1"/>
            </p:cNvSpPr>
            <p:nvPr/>
          </p:nvSpPr>
          <p:spPr bwMode="auto">
            <a:xfrm>
              <a:off x="487" y="441"/>
              <a:ext cx="2591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7. GANG/JALAN YANG TERBUKA.</a:t>
              </a:r>
            </a:p>
          </p:txBody>
        </p:sp>
        <p:sp>
          <p:nvSpPr>
            <p:cNvPr id="48141" name="Text Box 4"/>
            <p:cNvSpPr txBox="1">
              <a:spLocks noChangeArrowheads="1"/>
            </p:cNvSpPr>
            <p:nvPr/>
          </p:nvSpPr>
          <p:spPr bwMode="auto">
            <a:xfrm>
              <a:off x="1159" y="720"/>
              <a:ext cx="44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   Memungkinkan lalu - lintas yang lebih baik dan cepat dan terhindar dari tabrakan.</a:t>
              </a:r>
              <a:endParaRPr lang="en-US" sz="1600">
                <a:latin typeface="Comic Sans MS" pitchFamily="66" charset="0"/>
              </a:endParaRPr>
            </a:p>
          </p:txBody>
        </p:sp>
      </p:grpSp>
      <p:grpSp>
        <p:nvGrpSpPr>
          <p:cNvPr id="48131" name="Group 15"/>
          <p:cNvGrpSpPr>
            <a:grpSpLocks/>
          </p:cNvGrpSpPr>
          <p:nvPr/>
        </p:nvGrpSpPr>
        <p:grpSpPr bwMode="auto">
          <a:xfrm>
            <a:off x="533400" y="2224088"/>
            <a:ext cx="8382000" cy="1357312"/>
            <a:chOff x="480" y="1113"/>
            <a:chExt cx="5280" cy="855"/>
          </a:xfrm>
        </p:grpSpPr>
        <p:sp>
          <p:nvSpPr>
            <p:cNvPr id="48138" name="Text Box 6"/>
            <p:cNvSpPr txBox="1">
              <a:spLocks noChangeArrowheads="1"/>
            </p:cNvSpPr>
            <p:nvPr/>
          </p:nvSpPr>
          <p:spPr bwMode="auto">
            <a:xfrm>
              <a:off x="480" y="1113"/>
              <a:ext cx="2602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8. ANGKA KECELAKAAN RENDAH.</a:t>
              </a:r>
            </a:p>
          </p:txBody>
        </p:sp>
        <p:sp>
          <p:nvSpPr>
            <p:cNvPr id="48139" name="Text Box 7"/>
            <p:cNvSpPr txBox="1">
              <a:spLocks noChangeArrowheads="1"/>
            </p:cNvSpPr>
            <p:nvPr/>
          </p:nvSpPr>
          <p:spPr bwMode="auto">
            <a:xfrm>
              <a:off x="1296" y="1386"/>
              <a:ext cx="446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>
                  <a:latin typeface="Comic Sans MS" pitchFamily="66" charset="0"/>
                </a:rPr>
                <a:t>Ruang kerja yang cukup,mengurangi/menghilangkan akibat tersandung,</a:t>
              </a:r>
            </a:p>
            <a:p>
              <a:pPr>
                <a:spcBef>
                  <a:spcPct val="20000"/>
                </a:spcBef>
              </a:pPr>
              <a:r>
                <a:rPr lang="en-US" sz="1600">
                  <a:latin typeface="Comic Sans MS" pitchFamily="66" charset="0"/>
                </a:rPr>
                <a:t>tergelincir,menabrak,kejatuhan dan tersangkut dengan benda – benda </a:t>
              </a:r>
            </a:p>
            <a:p>
              <a:pPr>
                <a:spcBef>
                  <a:spcPct val="20000"/>
                </a:spcBef>
              </a:pPr>
              <a:r>
                <a:rPr lang="en-US" sz="1600">
                  <a:latin typeface="Comic Sans MS" pitchFamily="66" charset="0"/>
                </a:rPr>
                <a:t>berbahaya yang dapat mengakibatkan luka - luka.</a:t>
              </a:r>
            </a:p>
          </p:txBody>
        </p:sp>
      </p:grpSp>
      <p:grpSp>
        <p:nvGrpSpPr>
          <p:cNvPr id="48132" name="Group 16"/>
          <p:cNvGrpSpPr>
            <a:grpSpLocks/>
          </p:cNvGrpSpPr>
          <p:nvPr/>
        </p:nvGrpSpPr>
        <p:grpSpPr bwMode="auto">
          <a:xfrm>
            <a:off x="609600" y="3824288"/>
            <a:ext cx="8153400" cy="900112"/>
            <a:chOff x="480" y="1977"/>
            <a:chExt cx="5136" cy="567"/>
          </a:xfrm>
        </p:grpSpPr>
        <p:sp>
          <p:nvSpPr>
            <p:cNvPr id="48136" name="Text Box 9"/>
            <p:cNvSpPr txBox="1">
              <a:spLocks noChangeArrowheads="1"/>
            </p:cNvSpPr>
            <p:nvPr/>
          </p:nvSpPr>
          <p:spPr bwMode="auto">
            <a:xfrm>
              <a:off x="480" y="1977"/>
              <a:ext cx="3116" cy="2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9. MENINGKATKAN MORAL KARYAWAN.</a:t>
              </a:r>
            </a:p>
          </p:txBody>
        </p:sp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1296" y="2218"/>
              <a:ext cx="43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Kondisi yang bersih relatif bebas dari kecelakaan,mendorong karyawan berinisiatif melakukan perbaikan - perbaikan.</a:t>
              </a:r>
            </a:p>
          </p:txBody>
        </p:sp>
      </p:grpSp>
      <p:grpSp>
        <p:nvGrpSpPr>
          <p:cNvPr id="48133" name="Group 17"/>
          <p:cNvGrpSpPr>
            <a:grpSpLocks/>
          </p:cNvGrpSpPr>
          <p:nvPr/>
        </p:nvGrpSpPr>
        <p:grpSpPr bwMode="auto">
          <a:xfrm>
            <a:off x="609600" y="4891088"/>
            <a:ext cx="8458200" cy="1128712"/>
            <a:chOff x="384" y="2601"/>
            <a:chExt cx="5328" cy="711"/>
          </a:xfrm>
        </p:grpSpPr>
        <p:sp>
          <p:nvSpPr>
            <p:cNvPr id="48134" name="Text Box 12"/>
            <p:cNvSpPr txBox="1">
              <a:spLocks noChangeArrowheads="1"/>
            </p:cNvSpPr>
            <p:nvPr/>
          </p:nvSpPr>
          <p:spPr bwMode="auto">
            <a:xfrm>
              <a:off x="384" y="2601"/>
              <a:ext cx="3456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>
                  <a:latin typeface="Comic Sans MS" pitchFamily="66" charset="0"/>
                </a:rPr>
                <a:t>10. MENGURANGI BAHAYA KEBAKARAN.</a:t>
              </a:r>
            </a:p>
          </p:txBody>
        </p:sp>
        <p:sp>
          <p:nvSpPr>
            <p:cNvPr id="48135" name="Text Box 13"/>
            <p:cNvSpPr txBox="1">
              <a:spLocks noChangeArrowheads="1"/>
            </p:cNvSpPr>
            <p:nvPr/>
          </p:nvSpPr>
          <p:spPr bwMode="auto">
            <a:xfrm>
              <a:off x="1248" y="2832"/>
              <a:ext cx="44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>
                  <a:latin typeface="Comic Sans MS" pitchFamily="66" charset="0"/>
                </a:rPr>
                <a:t>Kebakaran terjadi/menjalar disebabkan karena kondisi/penataan ruangan/batas yang jelek,sehingga hal ini mendorong penataan ruangan yang lebih baik dan sangat penting untuk mencegah terjadinya kebakaran </a:t>
              </a:r>
              <a:r>
                <a:rPr lang="en-US" sz="1600">
                  <a:latin typeface="Comic Sans MS" pitchFamily="66" charset="0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497013" y="182563"/>
            <a:ext cx="6351587" cy="118903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7200" b="1">
                <a:latin typeface="Comic Sans MS" pitchFamily="66" charset="0"/>
              </a:rPr>
              <a:t>5 K 2 S</a:t>
            </a:r>
          </a:p>
        </p:txBody>
      </p:sp>
      <p:grpSp>
        <p:nvGrpSpPr>
          <p:cNvPr id="10243" name="Group 27"/>
          <p:cNvGrpSpPr>
            <a:grpSpLocks/>
          </p:cNvGrpSpPr>
          <p:nvPr/>
        </p:nvGrpSpPr>
        <p:grpSpPr bwMode="auto">
          <a:xfrm>
            <a:off x="1204913" y="1524000"/>
            <a:ext cx="6965950" cy="528638"/>
            <a:chOff x="759" y="1008"/>
            <a:chExt cx="4388" cy="333"/>
          </a:xfrm>
        </p:grpSpPr>
        <p:sp>
          <p:nvSpPr>
            <p:cNvPr id="10262" name="Text Box 6"/>
            <p:cNvSpPr txBox="1">
              <a:spLocks noChangeArrowheads="1"/>
            </p:cNvSpPr>
            <p:nvPr/>
          </p:nvSpPr>
          <p:spPr bwMode="auto">
            <a:xfrm>
              <a:off x="759" y="1028"/>
              <a:ext cx="1497" cy="288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KETERTIBAN.</a:t>
              </a:r>
            </a:p>
          </p:txBody>
        </p:sp>
        <p:sp>
          <p:nvSpPr>
            <p:cNvPr id="10263" name="Text Box 7"/>
            <p:cNvSpPr txBox="1">
              <a:spLocks noChangeArrowheads="1"/>
            </p:cNvSpPr>
            <p:nvPr/>
          </p:nvSpPr>
          <p:spPr bwMode="auto">
            <a:xfrm>
              <a:off x="1824" y="1008"/>
              <a:ext cx="332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/>
                <a:t>* Pisahkan mana barang yang perlu dan tidak perlu,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00" b="1"/>
                <a:t>                   jangan meletakkan barang yang tidak perlu ditempat kerja</a:t>
              </a:r>
            </a:p>
          </p:txBody>
        </p:sp>
      </p:grpSp>
      <p:grpSp>
        <p:nvGrpSpPr>
          <p:cNvPr id="10244" name="Group 28"/>
          <p:cNvGrpSpPr>
            <a:grpSpLocks/>
          </p:cNvGrpSpPr>
          <p:nvPr/>
        </p:nvGrpSpPr>
        <p:grpSpPr bwMode="auto">
          <a:xfrm>
            <a:off x="1381125" y="2133600"/>
            <a:ext cx="7307263" cy="528638"/>
            <a:chOff x="869" y="1392"/>
            <a:chExt cx="4604" cy="333"/>
          </a:xfrm>
        </p:grpSpPr>
        <p:sp>
          <p:nvSpPr>
            <p:cNvPr id="10260" name="Text Box 8"/>
            <p:cNvSpPr txBox="1">
              <a:spLocks noChangeArrowheads="1"/>
            </p:cNvSpPr>
            <p:nvPr/>
          </p:nvSpPr>
          <p:spPr bwMode="auto">
            <a:xfrm>
              <a:off x="869" y="1406"/>
              <a:ext cx="1349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KERAPIHAN.</a:t>
              </a:r>
            </a:p>
          </p:txBody>
        </p:sp>
        <p:sp>
          <p:nvSpPr>
            <p:cNvPr id="10261" name="Text Box 9"/>
            <p:cNvSpPr txBox="1">
              <a:spLocks noChangeArrowheads="1"/>
            </p:cNvSpPr>
            <p:nvPr/>
          </p:nvSpPr>
          <p:spPr bwMode="auto">
            <a:xfrm>
              <a:off x="1248" y="1392"/>
              <a:ext cx="4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/>
                <a:t>                                       * Merapikan dan mengatur barang – barang agar mudah ditemukan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00" b="1"/>
                <a:t>dan mudah diambil pada saat dibutuhkan.</a:t>
              </a:r>
            </a:p>
          </p:txBody>
        </p:sp>
      </p:grpSp>
      <p:grpSp>
        <p:nvGrpSpPr>
          <p:cNvPr id="10245" name="Group 29"/>
          <p:cNvGrpSpPr>
            <a:grpSpLocks/>
          </p:cNvGrpSpPr>
          <p:nvPr/>
        </p:nvGrpSpPr>
        <p:grpSpPr bwMode="auto">
          <a:xfrm>
            <a:off x="1230313" y="2743200"/>
            <a:ext cx="6154737" cy="528638"/>
            <a:chOff x="775" y="1785"/>
            <a:chExt cx="3877" cy="333"/>
          </a:xfrm>
        </p:grpSpPr>
        <p:sp>
          <p:nvSpPr>
            <p:cNvPr id="10258" name="Text Box 10"/>
            <p:cNvSpPr txBox="1">
              <a:spLocks noChangeArrowheads="1"/>
            </p:cNvSpPr>
            <p:nvPr/>
          </p:nvSpPr>
          <p:spPr bwMode="auto">
            <a:xfrm>
              <a:off x="775" y="1790"/>
              <a:ext cx="1481" cy="288"/>
            </a:xfrm>
            <a:prstGeom prst="rect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KEBERSIHAN.</a:t>
              </a:r>
            </a:p>
          </p:txBody>
        </p:sp>
        <p:sp>
          <p:nvSpPr>
            <p:cNvPr id="10259" name="Text Box 11"/>
            <p:cNvSpPr txBox="1">
              <a:spLocks noChangeArrowheads="1"/>
            </p:cNvSpPr>
            <p:nvPr/>
          </p:nvSpPr>
          <p:spPr bwMode="auto">
            <a:xfrm>
              <a:off x="1296" y="1785"/>
              <a:ext cx="3356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/>
                <a:t>                                     * Membersihkan lingkungan kerja yang bebas dari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00" b="1"/>
                <a:t> debu,sampah dan kotoran.</a:t>
              </a:r>
            </a:p>
          </p:txBody>
        </p:sp>
      </p:grpSp>
      <p:grpSp>
        <p:nvGrpSpPr>
          <p:cNvPr id="10246" name="Group 30"/>
          <p:cNvGrpSpPr>
            <a:grpSpLocks/>
          </p:cNvGrpSpPr>
          <p:nvPr/>
        </p:nvGrpSpPr>
        <p:grpSpPr bwMode="auto">
          <a:xfrm>
            <a:off x="914400" y="3343275"/>
            <a:ext cx="7772400" cy="766763"/>
            <a:chOff x="576" y="2112"/>
            <a:chExt cx="4896" cy="483"/>
          </a:xfrm>
        </p:grpSpPr>
        <p:sp>
          <p:nvSpPr>
            <p:cNvPr id="10256" name="Text Box 12"/>
            <p:cNvSpPr txBox="1">
              <a:spLocks noChangeArrowheads="1"/>
            </p:cNvSpPr>
            <p:nvPr/>
          </p:nvSpPr>
          <p:spPr bwMode="auto">
            <a:xfrm>
              <a:off x="576" y="2174"/>
              <a:ext cx="168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KELESTARIAN.</a:t>
              </a:r>
            </a:p>
          </p:txBody>
        </p:sp>
        <p:sp>
          <p:nvSpPr>
            <p:cNvPr id="10257" name="Text Box 13"/>
            <p:cNvSpPr txBox="1">
              <a:spLocks noChangeArrowheads="1"/>
            </p:cNvSpPr>
            <p:nvPr/>
          </p:nvSpPr>
          <p:spPr bwMode="auto">
            <a:xfrm>
              <a:off x="1346" y="2112"/>
              <a:ext cx="4126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/>
                <a:t>        * Memelihara dan melestarikan apa yang telah ada. </a:t>
              </a:r>
            </a:p>
            <a:p>
              <a:pPr algn="ctr">
                <a:spcBef>
                  <a:spcPct val="20000"/>
                </a:spcBef>
                <a:buFontTx/>
                <a:buChar char="-"/>
              </a:pPr>
              <a:r>
                <a:rPr lang="en-US" sz="1300" b="1"/>
                <a:t>                                      Melaksanakan tertib,rapi dan bersih,maka kita sudah memelihara </a:t>
              </a:r>
            </a:p>
            <a:p>
              <a:pPr algn="ctr">
                <a:spcBef>
                  <a:spcPct val="20000"/>
                </a:spcBef>
                <a:buFontTx/>
                <a:buChar char="-"/>
              </a:pPr>
              <a:r>
                <a:rPr lang="en-US" sz="1300" b="1"/>
                <a:t>dan melestarikan keadaan yang telah baik.</a:t>
              </a:r>
            </a:p>
          </p:txBody>
        </p:sp>
      </p:grpSp>
      <p:grpSp>
        <p:nvGrpSpPr>
          <p:cNvPr id="10247" name="Group 31"/>
          <p:cNvGrpSpPr>
            <a:grpSpLocks/>
          </p:cNvGrpSpPr>
          <p:nvPr/>
        </p:nvGrpSpPr>
        <p:grpSpPr bwMode="auto">
          <a:xfrm>
            <a:off x="762000" y="4191000"/>
            <a:ext cx="6932613" cy="528638"/>
            <a:chOff x="480" y="2595"/>
            <a:chExt cx="4367" cy="333"/>
          </a:xfrm>
        </p:grpSpPr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480" y="2596"/>
              <a:ext cx="1776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KEDISIPLINAN.</a:t>
              </a: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064" y="2595"/>
              <a:ext cx="278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/>
                <a:t>* Memahami dan melaksanakan aturan – aturan/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00" b="1"/>
                <a:t>           ketentuan - ketentuan yang telah disepakati bersama.</a:t>
              </a:r>
            </a:p>
          </p:txBody>
        </p:sp>
      </p:grpSp>
      <p:grpSp>
        <p:nvGrpSpPr>
          <p:cNvPr id="10248" name="Group 32"/>
          <p:cNvGrpSpPr>
            <a:grpSpLocks/>
          </p:cNvGrpSpPr>
          <p:nvPr/>
        </p:nvGrpSpPr>
        <p:grpSpPr bwMode="auto">
          <a:xfrm>
            <a:off x="419100" y="4773613"/>
            <a:ext cx="7848600" cy="528637"/>
            <a:chOff x="222" y="3024"/>
            <a:chExt cx="5010" cy="333"/>
          </a:xfrm>
        </p:grpSpPr>
        <p:sp>
          <p:nvSpPr>
            <p:cNvPr id="10252" name="Text Box 16"/>
            <p:cNvSpPr txBox="1">
              <a:spLocks noChangeArrowheads="1"/>
            </p:cNvSpPr>
            <p:nvPr/>
          </p:nvSpPr>
          <p:spPr bwMode="auto">
            <a:xfrm>
              <a:off x="222" y="3086"/>
              <a:ext cx="2034" cy="25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b="1">
                  <a:latin typeface="Comic Sans MS" pitchFamily="66" charset="0"/>
                </a:rPr>
                <a:t>   SEMANGAT KERJA.</a:t>
              </a:r>
            </a:p>
          </p:txBody>
        </p:sp>
        <p:sp>
          <p:nvSpPr>
            <p:cNvPr id="10253" name="Text Box 17"/>
            <p:cNvSpPr txBox="1">
              <a:spLocks noChangeArrowheads="1"/>
            </p:cNvSpPr>
            <p:nvPr/>
          </p:nvSpPr>
          <p:spPr bwMode="auto">
            <a:xfrm>
              <a:off x="1968" y="3024"/>
              <a:ext cx="326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/>
                <a:t>* Partisipasi aktif dari semua tingkat jajaran karyawan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00" b="1"/>
                <a:t>              disertai usaha untuk selalu meningkatkan hasil yang  optimal</a:t>
              </a:r>
            </a:p>
          </p:txBody>
        </p:sp>
      </p:grpSp>
      <p:grpSp>
        <p:nvGrpSpPr>
          <p:cNvPr id="10249" name="Group 33"/>
          <p:cNvGrpSpPr>
            <a:grpSpLocks/>
          </p:cNvGrpSpPr>
          <p:nvPr/>
        </p:nvGrpSpPr>
        <p:grpSpPr bwMode="auto">
          <a:xfrm>
            <a:off x="1905000" y="5516563"/>
            <a:ext cx="6858000" cy="727075"/>
            <a:chOff x="1200" y="3430"/>
            <a:chExt cx="4320" cy="458"/>
          </a:xfrm>
        </p:grpSpPr>
        <p:sp>
          <p:nvSpPr>
            <p:cNvPr id="10250" name="Text Box 18"/>
            <p:cNvSpPr txBox="1">
              <a:spLocks noChangeArrowheads="1"/>
            </p:cNvSpPr>
            <p:nvPr/>
          </p:nvSpPr>
          <p:spPr bwMode="auto">
            <a:xfrm>
              <a:off x="1279" y="3441"/>
              <a:ext cx="965" cy="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SAFETY.</a:t>
              </a:r>
            </a:p>
          </p:txBody>
        </p:sp>
        <p:sp>
          <p:nvSpPr>
            <p:cNvPr id="10251" name="Text Box 19"/>
            <p:cNvSpPr txBox="1">
              <a:spLocks noChangeArrowheads="1"/>
            </p:cNvSpPr>
            <p:nvPr/>
          </p:nvSpPr>
          <p:spPr bwMode="auto">
            <a:xfrm>
              <a:off x="1200" y="3430"/>
              <a:ext cx="432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" b="1"/>
                <a:t>                             * Selalu memelihara Keselamatan dan Kesehatan Kerja dengan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00" b="1"/>
                <a:t>                                     memahami cara kerja yang benar dan aman serta menggunakan perlengkapan kerja yang telah ditentukan.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977900" y="644525"/>
            <a:ext cx="619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BEBERAPA ISTILAH TERKAIT 5K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7200" y="1201738"/>
            <a:ext cx="8077200" cy="366712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d-ID" sz="1800" b="1">
                <a:solidFill>
                  <a:schemeClr val="bg1"/>
                </a:solidFill>
                <a:latin typeface="Comic Sans MS" pitchFamily="66" charset="0"/>
              </a:rPr>
              <a:t>( Saat ini telah menjadi budaya industrial universal )</a:t>
            </a:r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533400" y="1801813"/>
            <a:ext cx="1219200" cy="5603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>
                <a:latin typeface="Comic Sans MS" pitchFamily="66" charset="0"/>
              </a:rPr>
              <a:t>NEGARA </a:t>
            </a:r>
          </a:p>
          <a:p>
            <a:pPr algn="ctr">
              <a:spcBef>
                <a:spcPct val="20000"/>
              </a:spcBef>
            </a:pPr>
            <a:endParaRPr lang="en-US" sz="1400" b="1">
              <a:latin typeface="Comic Sans MS" pitchFamily="66" charset="0"/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57200" y="160020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457200" y="259080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457200" y="335280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457200" y="609600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457200" y="381000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457200" y="426720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457200" y="1600200"/>
            <a:ext cx="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1828800" y="1600200"/>
            <a:ext cx="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3429000" y="1600200"/>
            <a:ext cx="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H="1">
            <a:off x="8534400" y="1600200"/>
            <a:ext cx="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1279" name="Group 54"/>
          <p:cNvGrpSpPr>
            <a:grpSpLocks/>
          </p:cNvGrpSpPr>
          <p:nvPr/>
        </p:nvGrpSpPr>
        <p:grpSpPr bwMode="auto">
          <a:xfrm>
            <a:off x="495300" y="2646363"/>
            <a:ext cx="7962900" cy="630237"/>
            <a:chOff x="600" y="1811"/>
            <a:chExt cx="5016" cy="397"/>
          </a:xfrm>
        </p:grpSpPr>
        <p:sp>
          <p:nvSpPr>
            <p:cNvPr id="11302" name="Text Box 22"/>
            <p:cNvSpPr txBox="1">
              <a:spLocks noChangeArrowheads="1"/>
            </p:cNvSpPr>
            <p:nvPr/>
          </p:nvSpPr>
          <p:spPr bwMode="auto">
            <a:xfrm>
              <a:off x="600" y="1811"/>
              <a:ext cx="792" cy="397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Indonesia</a:t>
              </a: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</p:txBody>
        </p:sp>
        <p:sp>
          <p:nvSpPr>
            <p:cNvPr id="11303" name="Text Box 23"/>
            <p:cNvSpPr txBox="1">
              <a:spLocks noChangeArrowheads="1"/>
            </p:cNvSpPr>
            <p:nvPr/>
          </p:nvSpPr>
          <p:spPr bwMode="auto">
            <a:xfrm>
              <a:off x="1488" y="1811"/>
              <a:ext cx="912" cy="397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5 K</a:t>
              </a: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</p:txBody>
        </p:sp>
        <p:sp>
          <p:nvSpPr>
            <p:cNvPr id="11304" name="Text Box 24"/>
            <p:cNvSpPr txBox="1">
              <a:spLocks noChangeArrowheads="1"/>
            </p:cNvSpPr>
            <p:nvPr/>
          </p:nvSpPr>
          <p:spPr bwMode="auto">
            <a:xfrm>
              <a:off x="2496" y="1820"/>
              <a:ext cx="3120" cy="1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400">
                  <a:latin typeface="Comic Sans MS" pitchFamily="66" charset="0"/>
                </a:rPr>
                <a:t>Ketertiban,Kerapian,Kebersihan,Kelestarian,Kedisplinan</a:t>
              </a:r>
            </a:p>
          </p:txBody>
        </p:sp>
        <p:sp>
          <p:nvSpPr>
            <p:cNvPr id="11305" name="Text Box 25"/>
            <p:cNvSpPr txBox="1">
              <a:spLocks noChangeArrowheads="1"/>
            </p:cNvSpPr>
            <p:nvPr/>
          </p:nvSpPr>
          <p:spPr bwMode="auto">
            <a:xfrm>
              <a:off x="1536" y="1996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5 R</a:t>
              </a:r>
            </a:p>
          </p:txBody>
        </p:sp>
        <p:sp>
          <p:nvSpPr>
            <p:cNvPr id="11306" name="Text Box 26"/>
            <p:cNvSpPr txBox="1">
              <a:spLocks noChangeArrowheads="1"/>
            </p:cNvSpPr>
            <p:nvPr/>
          </p:nvSpPr>
          <p:spPr bwMode="auto">
            <a:xfrm>
              <a:off x="2496" y="2016"/>
              <a:ext cx="3120" cy="1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400">
                  <a:latin typeface="Comic Sans MS" pitchFamily="66" charset="0"/>
                </a:rPr>
                <a:t>Ringkas,Rapi,Resik,Rawat,Rajin</a:t>
              </a:r>
            </a:p>
          </p:txBody>
        </p:sp>
      </p:grpSp>
      <p:grpSp>
        <p:nvGrpSpPr>
          <p:cNvPr id="11280" name="Group 55"/>
          <p:cNvGrpSpPr>
            <a:grpSpLocks/>
          </p:cNvGrpSpPr>
          <p:nvPr/>
        </p:nvGrpSpPr>
        <p:grpSpPr bwMode="auto">
          <a:xfrm>
            <a:off x="533400" y="3397250"/>
            <a:ext cx="7924800" cy="336550"/>
            <a:chOff x="624" y="2284"/>
            <a:chExt cx="4992" cy="212"/>
          </a:xfrm>
        </p:grpSpPr>
        <p:sp>
          <p:nvSpPr>
            <p:cNvPr id="11299" name="Text Box 27"/>
            <p:cNvSpPr txBox="1">
              <a:spLocks noChangeArrowheads="1"/>
            </p:cNvSpPr>
            <p:nvPr/>
          </p:nvSpPr>
          <p:spPr bwMode="auto">
            <a:xfrm>
              <a:off x="624" y="2284"/>
              <a:ext cx="768" cy="21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Inggris</a:t>
              </a:r>
            </a:p>
          </p:txBody>
        </p:sp>
        <p:sp>
          <p:nvSpPr>
            <p:cNvPr id="11300" name="Text Box 29"/>
            <p:cNvSpPr txBox="1">
              <a:spLocks noChangeArrowheads="1"/>
            </p:cNvSpPr>
            <p:nvPr/>
          </p:nvSpPr>
          <p:spPr bwMode="auto">
            <a:xfrm>
              <a:off x="1488" y="2284"/>
              <a:ext cx="912" cy="21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5 C</a:t>
              </a:r>
            </a:p>
          </p:txBody>
        </p:sp>
        <p:sp>
          <p:nvSpPr>
            <p:cNvPr id="11301" name="Text Box 30"/>
            <p:cNvSpPr txBox="1">
              <a:spLocks noChangeArrowheads="1"/>
            </p:cNvSpPr>
            <p:nvPr/>
          </p:nvSpPr>
          <p:spPr bwMode="auto">
            <a:xfrm>
              <a:off x="2496" y="2304"/>
              <a:ext cx="3120" cy="19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400">
                  <a:latin typeface="Comic Sans MS" pitchFamily="66" charset="0"/>
                </a:rPr>
                <a:t>Clear Out,Configure,Clean,Conform,Custom.</a:t>
              </a:r>
            </a:p>
          </p:txBody>
        </p:sp>
      </p:grpSp>
      <p:grpSp>
        <p:nvGrpSpPr>
          <p:cNvPr id="11281" name="Group 56"/>
          <p:cNvGrpSpPr>
            <a:grpSpLocks/>
          </p:cNvGrpSpPr>
          <p:nvPr/>
        </p:nvGrpSpPr>
        <p:grpSpPr bwMode="auto">
          <a:xfrm>
            <a:off x="533400" y="3854450"/>
            <a:ext cx="7924800" cy="336550"/>
            <a:chOff x="624" y="2572"/>
            <a:chExt cx="4992" cy="212"/>
          </a:xfrm>
        </p:grpSpPr>
        <p:sp>
          <p:nvSpPr>
            <p:cNvPr id="11296" name="Text Box 31"/>
            <p:cNvSpPr txBox="1">
              <a:spLocks noChangeArrowheads="1"/>
            </p:cNvSpPr>
            <p:nvPr/>
          </p:nvSpPr>
          <p:spPr bwMode="auto">
            <a:xfrm>
              <a:off x="624" y="2572"/>
              <a:ext cx="768" cy="21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Amerika</a:t>
              </a:r>
            </a:p>
          </p:txBody>
        </p:sp>
        <p:sp>
          <p:nvSpPr>
            <p:cNvPr id="11297" name="Text Box 32"/>
            <p:cNvSpPr txBox="1">
              <a:spLocks noChangeArrowheads="1"/>
            </p:cNvSpPr>
            <p:nvPr/>
          </p:nvSpPr>
          <p:spPr bwMode="auto">
            <a:xfrm>
              <a:off x="1488" y="2572"/>
              <a:ext cx="912" cy="21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5 C</a:t>
              </a:r>
            </a:p>
          </p:txBody>
        </p:sp>
        <p:sp>
          <p:nvSpPr>
            <p:cNvPr id="11298" name="Text Box 33"/>
            <p:cNvSpPr txBox="1">
              <a:spLocks noChangeArrowheads="1"/>
            </p:cNvSpPr>
            <p:nvPr/>
          </p:nvSpPr>
          <p:spPr bwMode="auto">
            <a:xfrm>
              <a:off x="2496" y="2592"/>
              <a:ext cx="3120" cy="19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400">
                  <a:latin typeface="Comic Sans MS" pitchFamily="66" charset="0"/>
                </a:rPr>
                <a:t>Clear Out,Configure,Clean,Conform,Custom.</a:t>
              </a:r>
            </a:p>
          </p:txBody>
        </p:sp>
      </p:grpSp>
      <p:sp>
        <p:nvSpPr>
          <p:cNvPr id="11282" name="Line 34"/>
          <p:cNvSpPr>
            <a:spLocks noChangeShapeType="1"/>
          </p:cNvSpPr>
          <p:nvPr/>
        </p:nvSpPr>
        <p:spPr bwMode="auto">
          <a:xfrm>
            <a:off x="457200" y="472440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1283" name="Group 61"/>
          <p:cNvGrpSpPr>
            <a:grpSpLocks/>
          </p:cNvGrpSpPr>
          <p:nvPr/>
        </p:nvGrpSpPr>
        <p:grpSpPr bwMode="auto">
          <a:xfrm>
            <a:off x="533400" y="4311650"/>
            <a:ext cx="7924800" cy="336550"/>
            <a:chOff x="624" y="2860"/>
            <a:chExt cx="4992" cy="212"/>
          </a:xfrm>
        </p:grpSpPr>
        <p:sp>
          <p:nvSpPr>
            <p:cNvPr id="11293" name="Text Box 36"/>
            <p:cNvSpPr txBox="1">
              <a:spLocks noChangeArrowheads="1"/>
            </p:cNvSpPr>
            <p:nvPr/>
          </p:nvSpPr>
          <p:spPr bwMode="auto">
            <a:xfrm>
              <a:off x="1488" y="2860"/>
              <a:ext cx="912" cy="21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5 S</a:t>
              </a:r>
            </a:p>
          </p:txBody>
        </p:sp>
        <p:sp>
          <p:nvSpPr>
            <p:cNvPr id="11294" name="Text Box 35"/>
            <p:cNvSpPr txBox="1">
              <a:spLocks noChangeArrowheads="1"/>
            </p:cNvSpPr>
            <p:nvPr/>
          </p:nvSpPr>
          <p:spPr bwMode="auto">
            <a:xfrm>
              <a:off x="624" y="2860"/>
              <a:ext cx="768" cy="21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Jepang</a:t>
              </a:r>
            </a:p>
          </p:txBody>
        </p:sp>
        <p:sp>
          <p:nvSpPr>
            <p:cNvPr id="11295" name="Text Box 37"/>
            <p:cNvSpPr txBox="1">
              <a:spLocks noChangeArrowheads="1"/>
            </p:cNvSpPr>
            <p:nvPr/>
          </p:nvSpPr>
          <p:spPr bwMode="auto">
            <a:xfrm>
              <a:off x="2508" y="2880"/>
              <a:ext cx="3108" cy="19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400">
                  <a:latin typeface="Comic Sans MS" pitchFamily="66" charset="0"/>
                </a:rPr>
                <a:t>Seiri,Seiton,Seiso,Seiketsu,Shitsuke.</a:t>
              </a:r>
            </a:p>
          </p:txBody>
        </p:sp>
      </p:grpSp>
      <p:grpSp>
        <p:nvGrpSpPr>
          <p:cNvPr id="11284" name="Group 58"/>
          <p:cNvGrpSpPr>
            <a:grpSpLocks/>
          </p:cNvGrpSpPr>
          <p:nvPr/>
        </p:nvGrpSpPr>
        <p:grpSpPr bwMode="auto">
          <a:xfrm>
            <a:off x="533400" y="4768850"/>
            <a:ext cx="7924800" cy="1250950"/>
            <a:chOff x="624" y="3148"/>
            <a:chExt cx="4992" cy="788"/>
          </a:xfrm>
        </p:grpSpPr>
        <p:sp>
          <p:nvSpPr>
            <p:cNvPr id="11287" name="Text Box 38"/>
            <p:cNvSpPr txBox="1">
              <a:spLocks noChangeArrowheads="1"/>
            </p:cNvSpPr>
            <p:nvPr/>
          </p:nvSpPr>
          <p:spPr bwMode="auto">
            <a:xfrm>
              <a:off x="624" y="3169"/>
              <a:ext cx="768" cy="76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Jerman</a:t>
              </a: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</p:txBody>
        </p:sp>
        <p:sp>
          <p:nvSpPr>
            <p:cNvPr id="11288" name="Text Box 39"/>
            <p:cNvSpPr txBox="1">
              <a:spLocks noChangeArrowheads="1"/>
            </p:cNvSpPr>
            <p:nvPr/>
          </p:nvSpPr>
          <p:spPr bwMode="auto">
            <a:xfrm>
              <a:off x="1440" y="3168"/>
              <a:ext cx="960" cy="76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5 A</a:t>
              </a: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  <a:p>
              <a:pPr algn="ctr">
                <a:spcBef>
                  <a:spcPct val="20000"/>
                </a:spcBef>
              </a:pPr>
              <a:endParaRPr lang="id-ID" sz="1600">
                <a:latin typeface="Comic Sans MS" pitchFamily="66" charset="0"/>
              </a:endParaRPr>
            </a:p>
          </p:txBody>
        </p:sp>
        <p:sp>
          <p:nvSpPr>
            <p:cNvPr id="11289" name="Text Box 49"/>
            <p:cNvSpPr txBox="1">
              <a:spLocks noChangeArrowheads="1"/>
            </p:cNvSpPr>
            <p:nvPr/>
          </p:nvSpPr>
          <p:spPr bwMode="auto">
            <a:xfrm>
              <a:off x="2496" y="3148"/>
              <a:ext cx="3120" cy="21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Aussortieren Unnotiger Dinge,</a:t>
              </a:r>
            </a:p>
          </p:txBody>
        </p:sp>
        <p:sp>
          <p:nvSpPr>
            <p:cNvPr id="11290" name="Text Box 50"/>
            <p:cNvSpPr txBox="1">
              <a:spLocks noChangeArrowheads="1"/>
            </p:cNvSpPr>
            <p:nvPr/>
          </p:nvSpPr>
          <p:spPr bwMode="auto">
            <a:xfrm>
              <a:off x="2496" y="3360"/>
              <a:ext cx="3120" cy="21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Aufraumen,Arbeitsplatz Sauber Halten,</a:t>
              </a:r>
            </a:p>
          </p:txBody>
        </p:sp>
        <p:sp>
          <p:nvSpPr>
            <p:cNvPr id="11291" name="Text Box 51"/>
            <p:cNvSpPr txBox="1">
              <a:spLocks noChangeArrowheads="1"/>
            </p:cNvSpPr>
            <p:nvPr/>
          </p:nvSpPr>
          <p:spPr bwMode="auto">
            <a:xfrm>
              <a:off x="2496" y="3552"/>
              <a:ext cx="3120" cy="21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Anordnungen Zur Regelmachen,Alle Punkte </a:t>
              </a:r>
            </a:p>
          </p:txBody>
        </p:sp>
        <p:sp>
          <p:nvSpPr>
            <p:cNvPr id="11292" name="Text Box 52"/>
            <p:cNvSpPr txBox="1">
              <a:spLocks noChangeArrowheads="1"/>
            </p:cNvSpPr>
            <p:nvPr/>
          </p:nvSpPr>
          <p:spPr bwMode="auto">
            <a:xfrm>
              <a:off x="2496" y="3724"/>
              <a:ext cx="3120" cy="21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id-ID" sz="1600">
                  <a:latin typeface="Comic Sans MS" pitchFamily="66" charset="0"/>
                </a:rPr>
                <a:t>Einhalten Und Standart Verbessern</a:t>
              </a:r>
            </a:p>
          </p:txBody>
        </p:sp>
      </p:grpSp>
      <p:sp>
        <p:nvSpPr>
          <p:cNvPr id="11285" name="Text Box 53"/>
          <p:cNvSpPr txBox="1">
            <a:spLocks noChangeArrowheads="1"/>
          </p:cNvSpPr>
          <p:nvPr/>
        </p:nvSpPr>
        <p:spPr bwMode="auto">
          <a:xfrm>
            <a:off x="1905000" y="1801813"/>
            <a:ext cx="1447800" cy="5603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>
                <a:latin typeface="Comic Sans MS" pitchFamily="66" charset="0"/>
              </a:rPr>
              <a:t>ISTILAH/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latin typeface="Comic Sans MS" pitchFamily="66" charset="0"/>
              </a:rPr>
              <a:t>SINGKATAN</a:t>
            </a:r>
          </a:p>
        </p:txBody>
      </p:sp>
      <p:sp>
        <p:nvSpPr>
          <p:cNvPr id="11286" name="Text Box 59"/>
          <p:cNvSpPr txBox="1">
            <a:spLocks noChangeArrowheads="1"/>
          </p:cNvSpPr>
          <p:nvPr/>
        </p:nvSpPr>
        <p:spPr bwMode="auto">
          <a:xfrm>
            <a:off x="3505200" y="1801813"/>
            <a:ext cx="4953000" cy="5603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>
                <a:latin typeface="Comic Sans MS" pitchFamily="66" charset="0"/>
              </a:rPr>
              <a:t>KEPANJANGAN</a:t>
            </a:r>
          </a:p>
          <a:p>
            <a:pPr algn="ctr">
              <a:spcBef>
                <a:spcPct val="20000"/>
              </a:spcBef>
            </a:pPr>
            <a:endParaRPr lang="en-US" sz="1400" b="1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z="19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9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600" b="1" smtClean="0">
                <a:latin typeface="Courier New" pitchFamily="49" charset="0"/>
              </a:rPr>
              <a:t>Apakah 5S/5K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Seiri = Ketertiban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Seiton = Kerapihan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Seiso = Kebersihan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Seiketsu = Kelestarian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Shitsuke =Kedisiplinan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mtClean="0"/>
              <a:t>SEIRI / KETERTIBAN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Seiri =&gt; Menjaga Ketertiban =&gt; Pemilahan Barang</a:t>
            </a:r>
          </a:p>
          <a:p>
            <a:pPr algn="ctr" eaLnBrk="1" hangingPunct="1"/>
            <a:r>
              <a:rPr lang="en-US" smtClean="0"/>
              <a:t>Memilah barang/alat sesuai dengan kebutuhan.</a:t>
            </a:r>
          </a:p>
          <a:p>
            <a:pPr algn="ctr" eaLnBrk="1" hangingPunct="1"/>
            <a:r>
              <a:rPr lang="en-US" smtClean="0"/>
              <a:t>Yang perlu disimpan, yang tidak perlu dibuang.</a:t>
            </a:r>
          </a:p>
          <a:p>
            <a:pPr algn="ctr" eaLnBrk="1" hangingPunct="1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3_Expedi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1768</TotalTime>
  <Words>1029</Words>
  <Application>Microsoft Office PowerPoint</Application>
  <PresentationFormat>On-screen Show (4:3)</PresentationFormat>
  <Paragraphs>207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Radial</vt:lpstr>
      <vt:lpstr>3_Expedition</vt:lpstr>
      <vt:lpstr>Slide 1</vt:lpstr>
      <vt:lpstr>Slide 2</vt:lpstr>
      <vt:lpstr>Slide 3</vt:lpstr>
      <vt:lpstr>Slide 4</vt:lpstr>
      <vt:lpstr>Slide 5</vt:lpstr>
      <vt:lpstr>Slide 6</vt:lpstr>
      <vt:lpstr> Apakah 5S/5K ?</vt:lpstr>
      <vt:lpstr>SEIRI / KETERTIBAN</vt:lpstr>
      <vt:lpstr>Slide 9</vt:lpstr>
      <vt:lpstr>Slide 10</vt:lpstr>
      <vt:lpstr>Slide 11</vt:lpstr>
      <vt:lpstr>Slide 12</vt:lpstr>
      <vt:lpstr>Slide 13</vt:lpstr>
      <vt:lpstr>Slide 14</vt:lpstr>
      <vt:lpstr>SEITON = KERAPIHAN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SEISO = KEBERSIHAN</vt:lpstr>
      <vt:lpstr>Slide 24</vt:lpstr>
      <vt:lpstr>Slide 25</vt:lpstr>
      <vt:lpstr>Slide 26</vt:lpstr>
      <vt:lpstr>Slide 27</vt:lpstr>
      <vt:lpstr>Slide 28</vt:lpstr>
      <vt:lpstr>SEIKETSU = KELESTARIAN</vt:lpstr>
      <vt:lpstr>Slide 30</vt:lpstr>
      <vt:lpstr>Slide 31</vt:lpstr>
      <vt:lpstr>Slide 32</vt:lpstr>
      <vt:lpstr>Slide 33</vt:lpstr>
      <vt:lpstr>Slide 34</vt:lpstr>
      <vt:lpstr>Slide 35</vt:lpstr>
      <vt:lpstr>SHITSUKE = KEDISIPLINAN</vt:lpstr>
      <vt:lpstr>Slide 37</vt:lpstr>
      <vt:lpstr>Slide 38</vt:lpstr>
      <vt:lpstr>Slide 39</vt:lpstr>
      <vt:lpstr>Slide 40</vt:lpstr>
      <vt:lpstr>Slide 41</vt:lpstr>
    </vt:vector>
  </TitlesOfParts>
  <Company>PT Astra Honda Motor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sujatmo</dc:creator>
  <cp:lastModifiedBy>ar307</cp:lastModifiedBy>
  <cp:revision>99</cp:revision>
  <dcterms:created xsi:type="dcterms:W3CDTF">2005-03-17T06:38:34Z</dcterms:created>
  <dcterms:modified xsi:type="dcterms:W3CDTF">2019-04-29T13:43:32Z</dcterms:modified>
</cp:coreProperties>
</file>