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2"/>
  </p:notesMasterIdLst>
  <p:handoutMasterIdLst>
    <p:handoutMasterId r:id="rId33"/>
  </p:handoutMasterIdLst>
  <p:sldIdLst>
    <p:sldId id="298" r:id="rId2"/>
    <p:sldId id="277" r:id="rId3"/>
    <p:sldId id="258" r:id="rId4"/>
    <p:sldId id="259" r:id="rId5"/>
    <p:sldId id="260" r:id="rId6"/>
    <p:sldId id="262" r:id="rId7"/>
    <p:sldId id="263" r:id="rId8"/>
    <p:sldId id="264" r:id="rId9"/>
    <p:sldId id="283" r:id="rId10"/>
    <p:sldId id="265" r:id="rId11"/>
    <p:sldId id="266" r:id="rId12"/>
    <p:sldId id="284" r:id="rId13"/>
    <p:sldId id="278" r:id="rId14"/>
    <p:sldId id="285" r:id="rId15"/>
    <p:sldId id="295" r:id="rId16"/>
    <p:sldId id="281" r:id="rId17"/>
    <p:sldId id="286" r:id="rId18"/>
    <p:sldId id="287" r:id="rId19"/>
    <p:sldId id="288" r:id="rId20"/>
    <p:sldId id="282" r:id="rId21"/>
    <p:sldId id="291" r:id="rId22"/>
    <p:sldId id="289" r:id="rId23"/>
    <p:sldId id="290" r:id="rId24"/>
    <p:sldId id="292" r:id="rId25"/>
    <p:sldId id="293" r:id="rId26"/>
    <p:sldId id="294" r:id="rId27"/>
    <p:sldId id="268" r:id="rId28"/>
    <p:sldId id="296" r:id="rId29"/>
    <p:sldId id="276" r:id="rId30"/>
    <p:sldId id="299" r:id="rId31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7867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77573-6D34-41E9-BF82-B33E86B77D6A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882A5-0234-4977-A713-00FC20571E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9089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C9415-7DFA-4D0D-B950-4DFA0E50EEAA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AFAB2-3583-44A8-87AB-55D5A18369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8101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AFAB2-3583-44A8-87AB-55D5A183696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7295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878D-6B3A-4274-ACBB-A396E3DB8021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BCFA1-FCDB-4806-9614-C5AB368D7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878D-6B3A-4274-ACBB-A396E3DB8021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BCFA1-FCDB-4806-9614-C5AB368D7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878D-6B3A-4274-ACBB-A396E3DB8021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BCFA1-FCDB-4806-9614-C5AB368D7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878D-6B3A-4274-ACBB-A396E3DB8021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BCFA1-FCDB-4806-9614-C5AB368D7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878D-6B3A-4274-ACBB-A396E3DB8021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BCFA1-FCDB-4806-9614-C5AB368D7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878D-6B3A-4274-ACBB-A396E3DB8021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BCFA1-FCDB-4806-9614-C5AB368D7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878D-6B3A-4274-ACBB-A396E3DB8021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BCFA1-FCDB-4806-9614-C5AB368D7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878D-6B3A-4274-ACBB-A396E3DB8021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BCFA1-FCDB-4806-9614-C5AB368D7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878D-6B3A-4274-ACBB-A396E3DB8021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BCFA1-FCDB-4806-9614-C5AB368D7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878D-6B3A-4274-ACBB-A396E3DB8021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BCFA1-FCDB-4806-9614-C5AB368D7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878D-6B3A-4274-ACBB-A396E3DB8021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CBCFA1-FCDB-4806-9614-C5AB368D78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1D878D-6B3A-4274-ACBB-A396E3DB8021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CBCFA1-FCDB-4806-9614-C5AB368D787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485775" y="5668963"/>
            <a:ext cx="127317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 sz="1800">
              <a:latin typeface="Arial" pitchFamily="34" charset="0"/>
            </a:endParaRPr>
          </a:p>
        </p:txBody>
      </p:sp>
      <p:sp>
        <p:nvSpPr>
          <p:cNvPr id="1032" name="TextBox 19"/>
          <p:cNvSpPr txBox="1">
            <a:spLocks noChangeArrowheads="1"/>
          </p:cNvSpPr>
          <p:nvPr/>
        </p:nvSpPr>
        <p:spPr bwMode="auto">
          <a:xfrm>
            <a:off x="2717800" y="4124980"/>
            <a:ext cx="375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solidFill>
                  <a:srgbClr val="00B050"/>
                </a:solidFill>
                <a:latin typeface="Brush Script MT" pitchFamily="66" charset="0"/>
                <a:cs typeface="Arial" pitchFamily="34" charset="0"/>
              </a:rPr>
              <a:t>Disampaikan</a:t>
            </a:r>
            <a:r>
              <a:rPr lang="en-US" sz="2800" dirty="0">
                <a:solidFill>
                  <a:srgbClr val="00B050"/>
                </a:solidFill>
                <a:latin typeface="Brush Script MT" pitchFamily="66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Brush Script MT" pitchFamily="66" charset="0"/>
                <a:cs typeface="Arial" pitchFamily="34" charset="0"/>
              </a:rPr>
              <a:t>pada</a:t>
            </a:r>
            <a:r>
              <a:rPr lang="en-US" sz="2800" dirty="0">
                <a:solidFill>
                  <a:srgbClr val="00B050"/>
                </a:solidFill>
                <a:latin typeface="Brush Script MT" pitchFamily="66" charset="0"/>
                <a:cs typeface="Arial" pitchFamily="34" charset="0"/>
              </a:rPr>
              <a:t> </a:t>
            </a:r>
            <a:endParaRPr lang="id-ID" sz="2800" dirty="0">
              <a:solidFill>
                <a:srgbClr val="00B050"/>
              </a:solidFill>
              <a:latin typeface="Brush Script MT" pitchFamily="66" charset="0"/>
              <a:cs typeface="Arial" pitchFamily="34" charset="0"/>
            </a:endParaRPr>
          </a:p>
        </p:txBody>
      </p:sp>
      <p:sp>
        <p:nvSpPr>
          <p:cNvPr id="1033" name="TextBox 19"/>
          <p:cNvSpPr txBox="1">
            <a:spLocks noChangeArrowheads="1"/>
          </p:cNvSpPr>
          <p:nvPr/>
        </p:nvSpPr>
        <p:spPr bwMode="auto">
          <a:xfrm>
            <a:off x="215900" y="4750713"/>
            <a:ext cx="8763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200" b="1" dirty="0" err="1">
                <a:solidFill>
                  <a:srgbClr val="FF0000"/>
                </a:solidFill>
              </a:rPr>
              <a:t>Pembinaan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Ahli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Keselamatan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dan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Kesehatan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b="1" dirty="0" err="1">
                <a:solidFill>
                  <a:srgbClr val="FF0000"/>
                </a:solidFill>
              </a:rPr>
              <a:t>Kerja</a:t>
            </a:r>
            <a:r>
              <a:rPr lang="en-US" sz="2200" b="1" dirty="0">
                <a:solidFill>
                  <a:srgbClr val="FF0000"/>
                </a:solidFill>
              </a:rPr>
              <a:t> (K3) </a:t>
            </a:r>
            <a:r>
              <a:rPr lang="en-US" sz="2200" b="1" dirty="0" err="1">
                <a:solidFill>
                  <a:srgbClr val="FF0000"/>
                </a:solidFill>
              </a:rPr>
              <a:t>Umum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1034" name="TextBox 19"/>
          <p:cNvSpPr txBox="1">
            <a:spLocks noChangeArrowheads="1"/>
          </p:cNvSpPr>
          <p:nvPr/>
        </p:nvSpPr>
        <p:spPr bwMode="auto">
          <a:xfrm>
            <a:off x="266700" y="2885182"/>
            <a:ext cx="865755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00B0F0"/>
                </a:solidFill>
                <a:latin typeface="Broadway" pitchFamily="82" charset="0"/>
                <a:cs typeface="Arial" pitchFamily="34" charset="0"/>
              </a:rPr>
              <a:t>KELEMBAGAAN DAN KEAHLIAN </a:t>
            </a:r>
          </a:p>
          <a:p>
            <a:pPr algn="ctr"/>
            <a:r>
              <a:rPr lang="en-US" sz="3200" dirty="0" smtClean="0">
                <a:solidFill>
                  <a:srgbClr val="00B0F0"/>
                </a:solidFill>
                <a:latin typeface="Broadway" pitchFamily="82" charset="0"/>
                <a:cs typeface="Arial" pitchFamily="34" charset="0"/>
              </a:rPr>
              <a:t>KESELAMATAN DAN KESEHATAN KERJA</a:t>
            </a:r>
            <a:endParaRPr lang="id-ID" sz="3200" dirty="0">
              <a:solidFill>
                <a:srgbClr val="00B0F0"/>
              </a:solidFill>
              <a:latin typeface="Broadway" pitchFamily="82" charset="0"/>
              <a:cs typeface="Arial" pitchFamily="34" charset="0"/>
            </a:endParaRPr>
          </a:p>
        </p:txBody>
      </p:sp>
      <p:sp>
        <p:nvSpPr>
          <p:cNvPr id="1035" name="TextBox 19"/>
          <p:cNvSpPr txBox="1">
            <a:spLocks noChangeArrowheads="1"/>
          </p:cNvSpPr>
          <p:nvPr/>
        </p:nvSpPr>
        <p:spPr bwMode="auto">
          <a:xfrm>
            <a:off x="445844" y="5403046"/>
            <a:ext cx="824095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solidFill>
                  <a:srgbClr val="00B050"/>
                </a:solidFill>
                <a:latin typeface="Britannic Bold" panose="020B0903060703020204" pitchFamily="34" charset="0"/>
                <a:cs typeface="Arial" pitchFamily="34" charset="0"/>
              </a:rPr>
              <a:t>Oleh</a:t>
            </a:r>
            <a:r>
              <a:rPr lang="en-US" sz="2800" dirty="0">
                <a:solidFill>
                  <a:srgbClr val="00B050"/>
                </a:solidFill>
                <a:latin typeface="Britannic Bold" panose="020B0903060703020204" pitchFamily="34" charset="0"/>
                <a:cs typeface="Arial" pitchFamily="34" charset="0"/>
              </a:rPr>
              <a:t> :</a:t>
            </a:r>
          </a:p>
          <a:p>
            <a:pPr algn="ctr"/>
            <a:r>
              <a:rPr lang="en-US" sz="2800" dirty="0" smtClean="0">
                <a:solidFill>
                  <a:srgbClr val="00B050"/>
                </a:solidFill>
                <a:latin typeface="Britannic Bold" panose="020B0903060703020204" pitchFamily="34" charset="0"/>
                <a:cs typeface="Arial" pitchFamily="34" charset="0"/>
              </a:rPr>
              <a:t>DR © </a:t>
            </a:r>
            <a:r>
              <a:rPr lang="en-US" sz="2800" dirty="0" err="1" smtClean="0">
                <a:solidFill>
                  <a:srgbClr val="00B050"/>
                </a:solidFill>
                <a:latin typeface="Britannic Bold" panose="020B0903060703020204" pitchFamily="34" charset="0"/>
                <a:cs typeface="Arial" pitchFamily="34" charset="0"/>
              </a:rPr>
              <a:t>Endah</a:t>
            </a:r>
            <a:r>
              <a:rPr lang="en-US" sz="2800" dirty="0" smtClean="0">
                <a:solidFill>
                  <a:srgbClr val="00B050"/>
                </a:solidFill>
                <a:latin typeface="Britannic Bold" panose="020B0903060703020204" pitchFamily="34" charset="0"/>
                <a:cs typeface="Arial" pitchFamily="34" charset="0"/>
              </a:rPr>
              <a:t> Fantini,A.md,S.T.,</a:t>
            </a:r>
            <a:r>
              <a:rPr lang="en-US" sz="2800" dirty="0" err="1" smtClean="0">
                <a:solidFill>
                  <a:srgbClr val="00B050"/>
                </a:solidFill>
                <a:latin typeface="Britannic Bold" panose="020B0903060703020204" pitchFamily="34" charset="0"/>
                <a:cs typeface="Arial" pitchFamily="34" charset="0"/>
              </a:rPr>
              <a:t>Amd</a:t>
            </a:r>
            <a:r>
              <a:rPr lang="en-US" sz="2800" dirty="0" smtClean="0">
                <a:solidFill>
                  <a:srgbClr val="00B050"/>
                </a:solidFill>
                <a:latin typeface="Britannic Bold" panose="020B0903060703020204" pitchFamily="34" charset="0"/>
                <a:cs typeface="Arial" pitchFamily="34" charset="0"/>
              </a:rPr>
              <a:t>, S.T., M.IKOM</a:t>
            </a:r>
            <a:endParaRPr lang="id-ID" sz="2800" dirty="0">
              <a:solidFill>
                <a:srgbClr val="00B050"/>
              </a:solidFill>
              <a:latin typeface="Britannic Bold" panose="020B0903060703020204" pitchFamily="34" charset="0"/>
              <a:cs typeface="Arial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57200" y="303959"/>
            <a:ext cx="8229600" cy="2286841"/>
            <a:chOff x="457200" y="303959"/>
            <a:chExt cx="8229600" cy="2286841"/>
          </a:xfrm>
        </p:grpSpPr>
        <p:grpSp>
          <p:nvGrpSpPr>
            <p:cNvPr id="2" name="Group 19"/>
            <p:cNvGrpSpPr>
              <a:grpSpLocks/>
            </p:cNvGrpSpPr>
            <p:nvPr/>
          </p:nvGrpSpPr>
          <p:grpSpPr bwMode="auto">
            <a:xfrm>
              <a:off x="457200" y="303959"/>
              <a:ext cx="8229600" cy="2286841"/>
              <a:chOff x="1981200" y="152400"/>
              <a:chExt cx="5181600" cy="1600200"/>
            </a:xfrm>
          </p:grpSpPr>
          <p:pic>
            <p:nvPicPr>
              <p:cNvPr id="1036" name="Picture 5" descr="mso52FCD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39C"/>
                  </a:clrFrom>
                  <a:clrTo>
                    <a:srgbClr val="FFF39C">
                      <a:alpha val="0"/>
                    </a:srgbClr>
                  </a:clrTo>
                </a:clrChange>
              </a:blip>
              <a:srcRect l="32715" t="51683" r="38515" b="22728"/>
              <a:stretch>
                <a:fillRect/>
              </a:stretch>
            </p:blipFill>
            <p:spPr bwMode="auto">
              <a:xfrm>
                <a:off x="3429000" y="188686"/>
                <a:ext cx="1187450" cy="14115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7" name="Picture 7" descr="Logo Depnakertrans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133600" y="228600"/>
                <a:ext cx="1271588" cy="1211263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</p:pic>
          <p:sp>
            <p:nvSpPr>
              <p:cNvPr id="1038" name="Rectangle 8"/>
              <p:cNvSpPr>
                <a:spLocks noChangeArrowheads="1"/>
              </p:cNvSpPr>
              <p:nvPr/>
            </p:nvSpPr>
            <p:spPr bwMode="auto">
              <a:xfrm>
                <a:off x="1981200" y="152400"/>
                <a:ext cx="5181600" cy="1600200"/>
              </a:xfrm>
              <a:prstGeom prst="rect">
                <a:avLst/>
              </a:prstGeom>
              <a:noFill/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d-ID" sz="1800">
                  <a:latin typeface="Arial" pitchFamily="34" charset="0"/>
                </a:endParaRPr>
              </a:p>
            </p:txBody>
          </p:sp>
          <p:grpSp>
            <p:nvGrpSpPr>
              <p:cNvPr id="3" name="Group 10"/>
              <p:cNvGrpSpPr>
                <a:grpSpLocks/>
              </p:cNvGrpSpPr>
              <p:nvPr/>
            </p:nvGrpSpPr>
            <p:grpSpPr bwMode="auto">
              <a:xfrm>
                <a:off x="5929313" y="225425"/>
                <a:ext cx="1157287" cy="1222375"/>
                <a:chOff x="3216" y="84"/>
                <a:chExt cx="624" cy="636"/>
              </a:xfrm>
            </p:grpSpPr>
            <p:sp>
              <p:nvSpPr>
                <p:cNvPr id="1040" name="Rectangle 11"/>
                <p:cNvSpPr>
                  <a:spLocks noChangeArrowheads="1"/>
                </p:cNvSpPr>
                <p:nvPr/>
              </p:nvSpPr>
              <p:spPr bwMode="auto">
                <a:xfrm>
                  <a:off x="3216" y="84"/>
                  <a:ext cx="624" cy="636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0099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d-ID" sz="1800">
                    <a:latin typeface="Arial" pitchFamily="34" charset="0"/>
                  </a:endParaRPr>
                </a:p>
              </p:txBody>
            </p:sp>
            <p:graphicFrame>
              <p:nvGraphicFramePr>
                <p:cNvPr id="1028" name="Object 12"/>
                <p:cNvGraphicFramePr>
                  <a:graphicFrameLocks noChangeAspect="1"/>
                </p:cNvGraphicFramePr>
                <p:nvPr/>
              </p:nvGraphicFramePr>
              <p:xfrm>
                <a:off x="3326" y="120"/>
                <a:ext cx="386" cy="365"/>
              </p:xfrm>
              <a:graphic>
                <a:graphicData uri="http://schemas.openxmlformats.org/presentationml/2006/ole">
                  <p:oleObj spid="_x0000_s1029" name="Bitmap Image" r:id="rId5" imgW="1542857" imgH="1552792" progId="PBrush">
                    <p:embed/>
                  </p:oleObj>
                </a:graphicData>
              </a:graphic>
            </p:graphicFrame>
            <p:sp>
              <p:nvSpPr>
                <p:cNvPr id="1041" name="Rectangle 13"/>
                <p:cNvSpPr>
                  <a:spLocks noChangeArrowheads="1"/>
                </p:cNvSpPr>
                <p:nvPr/>
              </p:nvSpPr>
              <p:spPr bwMode="auto">
                <a:xfrm>
                  <a:off x="3380" y="491"/>
                  <a:ext cx="248" cy="82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b="1">
                      <a:solidFill>
                        <a:srgbClr val="FF0000"/>
                      </a:solidFill>
                      <a:latin typeface="Berlin Sans FB" pitchFamily="34" charset="0"/>
                    </a:rPr>
                    <a:t>√</a:t>
                  </a:r>
                </a:p>
              </p:txBody>
            </p:sp>
            <p:sp>
              <p:nvSpPr>
                <p:cNvPr id="1042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3429" y="535"/>
                  <a:ext cx="0" cy="132"/>
                </a:xfrm>
                <a:prstGeom prst="line">
                  <a:avLst/>
                </a:prstGeom>
                <a:noFill/>
                <a:ln w="28575">
                  <a:solidFill>
                    <a:srgbClr val="00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3" name="WordArt 1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326" y="508"/>
                  <a:ext cx="81" cy="154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3600" b="1" kern="10" normalizeH="1">
                      <a:ln w="28575">
                        <a:solidFill>
                          <a:srgbClr val="009900"/>
                        </a:solidFill>
                        <a:round/>
                        <a:headEnd/>
                        <a:tailEnd/>
                      </a:ln>
                      <a:solidFill>
                        <a:srgbClr val="006600"/>
                      </a:solidFill>
                      <a:latin typeface="Gill Sans MT Ext Condensed Bold"/>
                    </a:rPr>
                    <a:t>S</a:t>
                  </a:r>
                </a:p>
              </p:txBody>
            </p:sp>
            <p:sp>
              <p:nvSpPr>
                <p:cNvPr id="1044" name="WordArt 1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546" y="513"/>
                  <a:ext cx="111" cy="154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3600" b="1" kern="10" normalizeH="1">
                      <a:ln w="28575">
                        <a:solidFill>
                          <a:srgbClr val="009900"/>
                        </a:solidFill>
                        <a:round/>
                        <a:headEnd/>
                        <a:tailEnd/>
                      </a:ln>
                      <a:solidFill>
                        <a:srgbClr val="006600"/>
                      </a:solidFill>
                      <a:latin typeface="Gill Sans MT Condensed"/>
                    </a:rPr>
                    <a:t>K</a:t>
                  </a:r>
                </a:p>
              </p:txBody>
            </p:sp>
            <p:sp>
              <p:nvSpPr>
                <p:cNvPr id="1045" name="WordArt 17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656" y="513"/>
                  <a:ext cx="92" cy="154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3600" b="1" kern="10" normalizeH="1">
                      <a:ln w="28575">
                        <a:solidFill>
                          <a:srgbClr val="009900"/>
                        </a:solidFill>
                        <a:round/>
                        <a:headEnd/>
                        <a:tailEnd/>
                      </a:ln>
                      <a:solidFill>
                        <a:srgbClr val="006600"/>
                      </a:solidFill>
                      <a:latin typeface="Franklin Gothic Demi"/>
                    </a:rPr>
                    <a:t>3</a:t>
                  </a:r>
                </a:p>
              </p:txBody>
            </p:sp>
          </p:grpSp>
        </p:grpSp>
        <p:pic>
          <p:nvPicPr>
            <p:cNvPr id="4" name="Picture 5" descr="G:\logo-k3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71572" y="381000"/>
              <a:ext cx="1752600" cy="1752600"/>
            </a:xfrm>
            <a:prstGeom prst="rect">
              <a:avLst/>
            </a:prstGeom>
            <a:noFill/>
            <a:ln w="12700">
              <a:solidFill>
                <a:srgbClr val="008000"/>
              </a:solidFill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8229600" cy="551688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3. Perusahaan </a:t>
            </a:r>
            <a:r>
              <a:rPr lang="en-US" sz="3600" dirty="0" err="1" smtClean="0">
                <a:solidFill>
                  <a:schemeClr val="bg2">
                    <a:lumMod val="50000"/>
                  </a:schemeClr>
                </a:solidFill>
              </a:rPr>
              <a:t>Jasa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 K3 (PJK3)</a:t>
            </a:r>
            <a:endParaRPr lang="en-US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Clr>
                <a:schemeClr val="bg2">
                  <a:lumMod val="50000"/>
                </a:schemeClr>
              </a:buClr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PJK3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adalah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: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perusahaan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yang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usahanya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bidang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jasa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K3,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untuk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membantu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pelaksanaan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pemenuhan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syarat-syarat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K3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sesuai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dg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peraturan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yang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berlaku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</a:t>
            </a:r>
          </a:p>
          <a:p>
            <a:pPr>
              <a:spcBef>
                <a:spcPts val="0"/>
              </a:spcBef>
              <a:buClr>
                <a:schemeClr val="bg2">
                  <a:lumMod val="50000"/>
                </a:schemeClr>
              </a:buClr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PJK3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meliputi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:</a:t>
            </a:r>
          </a:p>
          <a:p>
            <a:pPr marL="639763" lvl="1" indent="-349250">
              <a:spcBef>
                <a:spcPts val="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Jasa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konsultan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K3</a:t>
            </a:r>
          </a:p>
          <a:p>
            <a:pPr marL="639763" lvl="1" indent="-349250">
              <a:spcBef>
                <a:spcPts val="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Jasa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pabrikasi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,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pemeliharaan,reparasi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instalasi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teknik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K3.</a:t>
            </a:r>
          </a:p>
          <a:p>
            <a:pPr marL="639763" lvl="1" indent="-349250">
              <a:spcBef>
                <a:spcPts val="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Jasa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pemeriksaan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pengujian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teknik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(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Pesawat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Uap,Bejana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Tekan,Listrik,Pesawat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Angkat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Angkut,Bangunan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dll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).</a:t>
            </a:r>
          </a:p>
          <a:p>
            <a:pPr marL="639763" lvl="1" indent="-349250">
              <a:spcBef>
                <a:spcPts val="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Jasa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pemeriksaan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/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pengujian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atau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Pelayanan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Kesehatan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Kerja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(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Pelayan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Kesehatan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Lingkungan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Kerja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)</a:t>
            </a:r>
          </a:p>
          <a:p>
            <a:pPr marL="639763" lvl="1" indent="-349250">
              <a:spcBef>
                <a:spcPts val="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Jasa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Audit K3 ( Audit SMK3)</a:t>
            </a:r>
          </a:p>
          <a:p>
            <a:pPr marL="639763" lvl="1" indent="-349250">
              <a:spcBef>
                <a:spcPts val="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Jasa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Pembinaan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K3 (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Pelatihan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bidang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K3).</a:t>
            </a:r>
            <a:endParaRPr lang="en-US" sz="22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Autofit/>
          </a:bodyPr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Persyaratan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PJK3 :</a:t>
            </a:r>
          </a:p>
          <a:p>
            <a:pPr marL="639763" lvl="1" indent="-349250"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Berbadan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hukum</a:t>
            </a:r>
            <a:endParaRPr lang="en-US" sz="2200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marL="639763" lvl="1" indent="-349250"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Memiliki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SIUP</a:t>
            </a:r>
          </a:p>
          <a:p>
            <a:pPr marL="639763" lvl="1" indent="-349250"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Memiliki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NPWP</a:t>
            </a:r>
          </a:p>
          <a:p>
            <a:pPr marL="639763" lvl="1" indent="-349250"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Wajib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lapor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ketenagakerjaan</a:t>
            </a:r>
            <a:endParaRPr lang="en-US" sz="2200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marL="639763" lvl="1" indent="-349250"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Memiliki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peralatan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sesuai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usaha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jasanya</a:t>
            </a:r>
            <a:endParaRPr lang="en-US" sz="2200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marL="639763" lvl="1" indent="-349250"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Memiliki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ahli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K3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bekerja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penuh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perusahaan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tersebut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</a:t>
            </a:r>
          </a:p>
          <a:p>
            <a:pPr marL="639763" lvl="1" indent="-349250"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Memiliki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tenaga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teknis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Penunjukkan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PJK3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oleh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Menteri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cq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Dirjen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PPK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berlaku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2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tahun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dapat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diperpanjang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Penunjukan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PJK3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untuk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mencapai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Nihil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Kecelakaan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Kerja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PJK3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harus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memiliki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sarana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/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prasaran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yg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diperlukan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unt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memenuhi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syarat2 K3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sesuai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peruu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</a:t>
            </a:r>
            <a:endParaRPr lang="en-US" sz="22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0408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solidFill>
                  <a:schemeClr val="bg2">
                    <a:lumMod val="50000"/>
                  </a:schemeClr>
                </a:solidFill>
              </a:rPr>
              <a:t>Hak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2">
                    <a:lumMod val="50000"/>
                  </a:schemeClr>
                </a:solidFill>
              </a:rPr>
              <a:t>Kewajiban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 PJK3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0280"/>
            <a:ext cx="8229600" cy="4160520"/>
          </a:xfrm>
        </p:spPr>
        <p:txBody>
          <a:bodyPr>
            <a:normAutofit fontScale="85000" lnSpcReduction="20000"/>
          </a:bodyPr>
          <a:lstStyle/>
          <a:p>
            <a:pPr marL="651510" indent="-514350">
              <a:buClr>
                <a:schemeClr val="bg2">
                  <a:lumMod val="50000"/>
                </a:schemeClr>
              </a:buClr>
              <a:buFont typeface="+mj-lt"/>
              <a:buAutoNum type="alphaLcParenR"/>
            </a:pP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Melakukan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kegiatan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sesuai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SKP PJK3</a:t>
            </a:r>
          </a:p>
          <a:p>
            <a:pPr marL="651510" indent="-514350">
              <a:buClr>
                <a:schemeClr val="bg2">
                  <a:lumMod val="50000"/>
                </a:schemeClr>
              </a:buClr>
              <a:buFont typeface="+mj-lt"/>
              <a:buAutoNum type="alphaLcParenR"/>
            </a:pP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Menerima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imbalan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jasa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sesuai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dg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kontrak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marL="651510" indent="-514350">
              <a:buClr>
                <a:schemeClr val="bg2">
                  <a:lumMod val="50000"/>
                </a:schemeClr>
              </a:buClr>
              <a:buFont typeface="+mj-lt"/>
              <a:buAutoNum type="alphaLcParenR"/>
            </a:pP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Mentaati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peraturan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perundangan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yg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berlaku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651510" indent="-514350">
              <a:buClr>
                <a:schemeClr val="bg2">
                  <a:lumMod val="50000"/>
                </a:schemeClr>
              </a:buClr>
              <a:buFont typeface="+mj-lt"/>
              <a:buAutoNum type="alphaLcParenR"/>
            </a:pP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Mengutamakan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pelayanan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dlm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rangka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pelaksanaan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pemenuhan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syarat2 K3.</a:t>
            </a:r>
          </a:p>
          <a:p>
            <a:pPr marL="651510" indent="-514350">
              <a:buClr>
                <a:schemeClr val="bg2">
                  <a:lumMod val="50000"/>
                </a:schemeClr>
              </a:buClr>
              <a:buFont typeface="+mj-lt"/>
              <a:buAutoNum type="alphaLcParenR"/>
            </a:pP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Membuat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kontrak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kerja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dg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pemberi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kerja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yg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isinya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a.l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memuat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secara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jelas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hak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kewajiban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marL="651510" indent="-514350">
              <a:buClr>
                <a:schemeClr val="bg2">
                  <a:lumMod val="50000"/>
                </a:schemeClr>
              </a:buClr>
              <a:buFont typeface="+mj-lt"/>
              <a:buAutoNum type="alphaLcParenR"/>
            </a:pP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Memelihara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dokumen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kegiatan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sekurang2nya 5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tahun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651510" indent="-514350">
              <a:buClr>
                <a:schemeClr val="bg2">
                  <a:lumMod val="50000"/>
                </a:schemeClr>
              </a:buClr>
              <a:buFont typeface="+mj-lt"/>
              <a:buAutoNum type="alphaLcParenR"/>
            </a:pP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Melaporkan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berkonsultasi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Kadisnaker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setempat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sebelum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sesudah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melakukan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kegiatan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marL="651510" indent="-514350">
              <a:buClr>
                <a:schemeClr val="bg2">
                  <a:lumMod val="50000"/>
                </a:schemeClr>
              </a:buClr>
              <a:buFont typeface="+mj-lt"/>
              <a:buAutoNum type="alphaLcParenR"/>
            </a:pP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Wajib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bertanggung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jawab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apabila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terjadi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kerusakan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kerugian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dlm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pelaksanaan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pengujian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pemeriksaan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pelayanan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kesehatan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4. </a:t>
            </a:r>
            <a:r>
              <a:rPr lang="en-US" b="1" dirty="0" err="1" smtClean="0">
                <a:solidFill>
                  <a:schemeClr val="bg2">
                    <a:lumMod val="50000"/>
                  </a:schemeClr>
                </a:solidFill>
              </a:rPr>
              <a:t>Badan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 Audit SMK3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865120"/>
          </a:xfrm>
        </p:spPr>
        <p:txBody>
          <a:bodyPr>
            <a:noAutofit/>
          </a:bodyPr>
          <a:lstStyle/>
          <a:p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Lembaga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Audit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independen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 yang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ditunjuk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oleh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Menteri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untuk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melaksanakan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Audit SMK3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guna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melakukan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pemeriksaan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secara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sistematis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independen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terhadap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pemenuhan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kriteria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yang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telah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ditetapkan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untuk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mengukur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suatu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hasil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kegiatan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yg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telah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direncanakan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dilaksanakan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dalam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penerapan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SMK3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suatu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perusahaan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                                                    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Badan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Audit  SMK3: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PT.Sucofindo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,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PT.Alkon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, PT. Surveyor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Indonesia,Biro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Klasifikasi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Indonesia (BKI)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PT. JAN.</a:t>
            </a:r>
            <a:endParaRPr lang="en-US" sz="22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5880"/>
            <a:ext cx="8229600" cy="70408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Kewajiban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Badan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Audit SMK3</a:t>
            </a:r>
            <a:endParaRPr lang="en-US" b="1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45080"/>
            <a:ext cx="8229600" cy="3246120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Membuat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rencana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tahunan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audit</a:t>
            </a:r>
          </a:p>
          <a:p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Menyampaikan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rencana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tahunan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audit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kepada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Menteri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/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Pejabat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yg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ditunjuk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</a:t>
            </a:r>
          </a:p>
          <a:p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Mengadakan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koordinasi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dengan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Kantor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Dinas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Tenaga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Kerja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setempat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Menyampaikan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laporan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audit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lengkap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kepada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Direktur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Pelaksanaan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Audit SMK3 sekurang2nya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satu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kali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dalam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tiga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tahun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25880"/>
            <a:ext cx="8382000" cy="704088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5. Unit </a:t>
            </a:r>
            <a:r>
              <a:rPr lang="en-US" sz="40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Penanggulangan</a:t>
            </a:r>
            <a:r>
              <a:rPr lang="en-US" sz="40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Kebakaran</a:t>
            </a:r>
            <a:endParaRPr lang="en-US" sz="4000" b="1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64080"/>
            <a:ext cx="8229600" cy="2788920"/>
          </a:xfrm>
        </p:spPr>
        <p:txBody>
          <a:bodyPr>
            <a:noAutofit/>
          </a:bodyPr>
          <a:lstStyle/>
          <a:p>
            <a:pPr marL="290513" indent="0">
              <a:buNone/>
            </a:pP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Adalah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suatu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Unit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Kerja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dibentuk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ditugasi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untuk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menangani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masalah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penanggulangan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kebakaran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tempat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kerja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, yang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meliputi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kegiatan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:</a:t>
            </a:r>
          </a:p>
          <a:p>
            <a:pPr marL="290513" indent="0">
              <a:buNone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1.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Administrasi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</a:p>
          <a:p>
            <a:pPr marL="290513" indent="0">
              <a:buNone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2.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Identifikasi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sumber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bahaya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marL="290513" indent="0">
              <a:buNone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3.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Pemeriksaan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marL="290513" indent="0">
              <a:buNone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4.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Perbaikan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sistem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proteksi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kebakaran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 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542" y="914400"/>
            <a:ext cx="8458200" cy="1143000"/>
          </a:xfrm>
        </p:spPr>
        <p:txBody>
          <a:bodyPr>
            <a:noAutofit/>
          </a:bodyPr>
          <a:lstStyle/>
          <a:p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Keahlian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K3 :</a:t>
            </a:r>
            <a:b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</a:b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1. </a:t>
            </a:r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Ahli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Keselamatan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Kesehatan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Kerja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(K3)</a:t>
            </a:r>
            <a:endParaRPr lang="en-US" sz="32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229600" cy="3474720"/>
          </a:xfrm>
        </p:spPr>
        <p:txBody>
          <a:bodyPr>
            <a:normAutofit/>
          </a:bodyPr>
          <a:lstStyle/>
          <a:p>
            <a:pPr marL="620713" indent="-273050"/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Ahli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K3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adalah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Tenaga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Teknis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berkeahlian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khusus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luar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Kementerian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Tenaga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Kerja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Transmigrasi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yg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ditunjuk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oleh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Menakertrans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untuk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mengawasi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ditaatinya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peraturan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perundangan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berfungsi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membantu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pimpinan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perusahaan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atau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pengurus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untuk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menyelenggarakan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K3.</a:t>
            </a:r>
          </a:p>
          <a:p>
            <a:pPr marL="620713" indent="-273050"/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Pengusaha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yg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mempekerjakan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tenaga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kerja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lebih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100 org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atau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kurang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dari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100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tetapi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besar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resiko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K3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wajib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menyediakan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Ahli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K3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tempat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kerja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551688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Persyaratan</a:t>
            </a:r>
            <a:r>
              <a:rPr lang="en-US" sz="40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Ahli</a:t>
            </a:r>
            <a:r>
              <a:rPr lang="en-US" sz="40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K3</a:t>
            </a:r>
            <a:endParaRPr lang="en-US" sz="4000" b="1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35480"/>
            <a:ext cx="7315200" cy="4389120"/>
          </a:xfrm>
        </p:spPr>
        <p:txBody>
          <a:bodyPr>
            <a:normAutofit/>
          </a:bodyPr>
          <a:lstStyle/>
          <a:p>
            <a:pPr marL="651510" indent="-514350">
              <a:buClr>
                <a:schemeClr val="bg2">
                  <a:lumMod val="50000"/>
                </a:schemeClr>
              </a:buClr>
              <a:buFont typeface="+mj-lt"/>
              <a:buAutoNum type="alphaLcParenR"/>
            </a:pPr>
            <a:r>
              <a:rPr lang="en-US" sz="24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Berpendidikan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S1/D3 </a:t>
            </a:r>
            <a:r>
              <a:rPr lang="en-US" sz="24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atau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sederajat</a:t>
            </a:r>
            <a:endParaRPr lang="en-US" sz="2400" b="1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marL="651510" indent="-514350">
              <a:buClr>
                <a:schemeClr val="bg2">
                  <a:lumMod val="50000"/>
                </a:schemeClr>
              </a:buClr>
              <a:buFont typeface="+mj-lt"/>
              <a:buAutoNum type="alphaLcParenR"/>
            </a:pPr>
            <a:r>
              <a:rPr lang="en-US" sz="24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Pengalaman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kerja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sesuai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bidang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keahliannya</a:t>
            </a:r>
            <a:endParaRPr lang="en-US" sz="2400" b="1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marL="651510" indent="-514350">
              <a:buClr>
                <a:schemeClr val="bg2">
                  <a:lumMod val="50000"/>
                </a:schemeClr>
              </a:buClr>
              <a:buFont typeface="+mj-lt"/>
              <a:buAutoNum type="alphaLcParenR"/>
            </a:pPr>
            <a:r>
              <a:rPr lang="en-US" sz="24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Berbadan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sehat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/ </a:t>
            </a:r>
            <a:r>
              <a:rPr lang="en-US" sz="24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keterangan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dokter</a:t>
            </a:r>
            <a:endParaRPr lang="en-US" sz="2400" b="1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marL="651510" indent="-514350">
              <a:buClr>
                <a:schemeClr val="bg2">
                  <a:lumMod val="50000"/>
                </a:schemeClr>
              </a:buClr>
              <a:buFont typeface="+mj-lt"/>
              <a:buAutoNum type="alphaLcParenR"/>
            </a:pPr>
            <a:r>
              <a:rPr lang="en-US" sz="24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Berkelakuan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baik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/ </a:t>
            </a:r>
            <a:r>
              <a:rPr lang="en-US" sz="24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keterangan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kepolisian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</a:t>
            </a:r>
          </a:p>
          <a:p>
            <a:pPr marL="651510" indent="-514350">
              <a:buClr>
                <a:schemeClr val="bg2">
                  <a:lumMod val="50000"/>
                </a:schemeClr>
              </a:buClr>
              <a:buFont typeface="+mj-lt"/>
              <a:buAutoNum type="alphaLcParenR"/>
            </a:pPr>
            <a:r>
              <a:rPr lang="en-US" sz="24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Bekerja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penuh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pada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perusahaan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/</a:t>
            </a:r>
            <a:r>
              <a:rPr lang="en-US" sz="24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instansi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ybs</a:t>
            </a:r>
            <a:endParaRPr lang="en-US" sz="2400" b="1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marL="651510" indent="-514350">
              <a:buClr>
                <a:schemeClr val="bg2">
                  <a:lumMod val="50000"/>
                </a:schemeClr>
              </a:buClr>
              <a:buFont typeface="+mj-lt"/>
              <a:buAutoNum type="alphaLcParenR"/>
            </a:pPr>
            <a:r>
              <a:rPr lang="en-US" sz="24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Foto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copy </a:t>
            </a:r>
            <a:r>
              <a:rPr lang="en-US" sz="24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ijazah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/STTB </a:t>
            </a:r>
            <a:r>
              <a:rPr lang="en-US" sz="24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terakhir</a:t>
            </a:r>
            <a:endParaRPr lang="en-US" sz="2400" b="1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marL="651510" indent="-514350">
              <a:buClr>
                <a:schemeClr val="bg2">
                  <a:lumMod val="50000"/>
                </a:schemeClr>
              </a:buClr>
              <a:buFont typeface="+mj-lt"/>
              <a:buAutoNum type="alphaLcParenR"/>
            </a:pPr>
            <a:r>
              <a:rPr lang="en-US" sz="24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Sertifikat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pendidikan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Ahli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K3</a:t>
            </a:r>
          </a:p>
          <a:p>
            <a:pPr marL="651510" indent="-514350">
              <a:buClr>
                <a:schemeClr val="bg2">
                  <a:lumMod val="50000"/>
                </a:schemeClr>
              </a:buClr>
              <a:buFont typeface="+mj-lt"/>
              <a:buAutoNum type="alphaLcParenR"/>
            </a:pP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Lulus </a:t>
            </a:r>
            <a:r>
              <a:rPr lang="en-US" sz="24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seleksi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Tim </a:t>
            </a:r>
            <a:r>
              <a:rPr lang="en-US" sz="24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Penilai</a:t>
            </a:r>
            <a:endParaRPr lang="en-US" sz="2400" b="1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marL="651510" indent="-514350">
              <a:buClr>
                <a:schemeClr val="bg2">
                  <a:lumMod val="50000"/>
                </a:schemeClr>
              </a:buClr>
              <a:buFont typeface="+mj-lt"/>
              <a:buAutoNum type="alphaLcParenR"/>
            </a:pPr>
            <a:r>
              <a:rPr lang="en-US" sz="24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Surat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Keputusan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Penunjukan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Ahli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K3 </a:t>
            </a:r>
            <a:r>
              <a:rPr lang="en-US" sz="24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berlaku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selama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3 </a:t>
            </a:r>
            <a:r>
              <a:rPr lang="en-US" sz="24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tahun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dapat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diperpanjang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</a:t>
            </a:r>
          </a:p>
          <a:p>
            <a:pPr marL="651510" indent="-514350">
              <a:buClr>
                <a:schemeClr val="bg2">
                  <a:lumMod val="50000"/>
                </a:schemeClr>
              </a:buClr>
              <a:buFont typeface="+mj-lt"/>
              <a:buAutoNum type="alphaLcParenR"/>
            </a:pPr>
            <a:endParaRPr lang="en-US" sz="2400" b="1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marL="651510" indent="-514350">
              <a:buClr>
                <a:schemeClr val="bg2">
                  <a:lumMod val="50000"/>
                </a:schemeClr>
              </a:buClr>
              <a:buFont typeface="+mj-lt"/>
              <a:buAutoNum type="alphaLcParenR"/>
            </a:pPr>
            <a:endParaRPr lang="en-US" sz="2400" b="1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2742" y="762000"/>
            <a:ext cx="66294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err="1" smtClean="0">
                <a:latin typeface="Trebuchet MS" pitchFamily="34" charset="0"/>
              </a:rPr>
              <a:t>Kewajiban</a:t>
            </a:r>
            <a:r>
              <a:rPr lang="en-US" sz="3600" b="1" dirty="0" smtClean="0">
                <a:latin typeface="Trebuchet MS" pitchFamily="34" charset="0"/>
              </a:rPr>
              <a:t> </a:t>
            </a:r>
            <a:r>
              <a:rPr lang="en-US" sz="3600" b="1" dirty="0" err="1" smtClean="0">
                <a:latin typeface="Trebuchet MS" pitchFamily="34" charset="0"/>
              </a:rPr>
              <a:t>dan</a:t>
            </a:r>
            <a:r>
              <a:rPr lang="en-US" sz="3600" b="1" dirty="0" smtClean="0">
                <a:latin typeface="Trebuchet MS" pitchFamily="34" charset="0"/>
              </a:rPr>
              <a:t> </a:t>
            </a:r>
            <a:r>
              <a:rPr lang="en-US" sz="3600" b="1" dirty="0" err="1" smtClean="0">
                <a:latin typeface="Trebuchet MS" pitchFamily="34" charset="0"/>
              </a:rPr>
              <a:t>Kewenangan</a:t>
            </a:r>
            <a:r>
              <a:rPr lang="en-US" sz="3600" b="1" dirty="0" smtClean="0">
                <a:latin typeface="Trebuchet MS" pitchFamily="34" charset="0"/>
              </a:rPr>
              <a:t> </a:t>
            </a:r>
            <a:br>
              <a:rPr lang="en-US" sz="3600" b="1" dirty="0" smtClean="0">
                <a:latin typeface="Trebuchet MS" pitchFamily="34" charset="0"/>
              </a:rPr>
            </a:br>
            <a:r>
              <a:rPr lang="en-US" sz="3600" b="1" dirty="0" err="1" smtClean="0">
                <a:latin typeface="Trebuchet MS" pitchFamily="34" charset="0"/>
              </a:rPr>
              <a:t>Ahli</a:t>
            </a:r>
            <a:r>
              <a:rPr lang="en-US" sz="3600" b="1" dirty="0" smtClean="0">
                <a:latin typeface="Trebuchet MS" pitchFamily="34" charset="0"/>
              </a:rPr>
              <a:t> K3</a:t>
            </a:r>
            <a:endParaRPr lang="en-US" sz="3600" b="1" dirty="0"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40280"/>
            <a:ext cx="8153400" cy="4389120"/>
          </a:xfrm>
        </p:spPr>
        <p:txBody>
          <a:bodyPr>
            <a:normAutofit fontScale="85000" lnSpcReduction="10000"/>
          </a:bodyPr>
          <a:lstStyle/>
          <a:p>
            <a:pPr marL="566738" indent="-430213">
              <a:buClr>
                <a:schemeClr val="bg2">
                  <a:lumMod val="50000"/>
                </a:schemeClr>
              </a:buClr>
              <a:buAutoNum type="arabicPeriod"/>
            </a:pP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Kewajiban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Ahli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 K3 :</a:t>
            </a:r>
          </a:p>
          <a:p>
            <a:pPr marL="914400" indent="-347663"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Membantu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mengawasi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pelaksanaan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per-UU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dibidang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K3.</a:t>
            </a:r>
          </a:p>
          <a:p>
            <a:pPr marL="914400" indent="-347663"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Memberikan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laporan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hasil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pelaksanaan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tugas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kegiatan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K3.</a:t>
            </a:r>
          </a:p>
          <a:p>
            <a:pPr marL="914400" indent="-347663"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Merahasiakan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segala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keterangan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tentang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rahasia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perusahaan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yg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berhubungan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dg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jabatannya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</a:t>
            </a:r>
          </a:p>
          <a:p>
            <a:pPr marL="566738" indent="-430213">
              <a:buClr>
                <a:schemeClr val="bg2">
                  <a:lumMod val="50000"/>
                </a:schemeClr>
              </a:buClr>
              <a:buAutoNum type="arabicPeriod" startAt="2"/>
            </a:pP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Kewenangan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Ahli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K3 :</a:t>
            </a:r>
          </a:p>
          <a:p>
            <a:pPr marL="914400" indent="-347663"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Memasuki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tempat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kerja</a:t>
            </a:r>
            <a:endParaRPr lang="en-US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marL="914400" indent="-347663"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Meminta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keterangan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/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informasi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pelaksanaan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syarat2 K3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tempat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kerja</a:t>
            </a:r>
            <a:endParaRPr lang="en-US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marL="914400" indent="-347663"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Memonitor,memeriksa,menguji.memganalisa,evaluasi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memberikan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pembinaan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K3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perusahaan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</a:t>
            </a:r>
            <a:endParaRPr lang="en-US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8512"/>
            <a:ext cx="8229600" cy="1161288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SKP </a:t>
            </a:r>
            <a:r>
              <a:rPr lang="en-US" sz="40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Ahli</a:t>
            </a:r>
            <a:r>
              <a:rPr lang="en-US" sz="40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K3 </a:t>
            </a:r>
            <a:r>
              <a:rPr lang="en-US" sz="40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Tidak</a:t>
            </a:r>
            <a:r>
              <a:rPr lang="en-US" sz="40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Berlaku</a:t>
            </a:r>
            <a:r>
              <a:rPr lang="en-US" sz="40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/</a:t>
            </a:r>
            <a:r>
              <a:rPr lang="en-US" sz="40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Dicabut</a:t>
            </a:r>
            <a:r>
              <a:rPr lang="en-US" sz="40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apabila</a:t>
            </a:r>
            <a:r>
              <a:rPr lang="en-US" sz="40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:</a:t>
            </a:r>
            <a:endParaRPr lang="en-US" sz="4000" b="1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92680"/>
            <a:ext cx="8229600" cy="4389120"/>
          </a:xfrm>
        </p:spPr>
        <p:txBody>
          <a:bodyPr/>
          <a:lstStyle/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Pindah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tugas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keperusahaan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lain</a:t>
            </a:r>
          </a:p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Mengundurkan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diri</a:t>
            </a:r>
            <a:endParaRPr lang="en-US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Meninggal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dunia</a:t>
            </a:r>
            <a:endParaRPr lang="en-US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Tidak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memenuhi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Per-UU K3</a:t>
            </a:r>
          </a:p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Melakukan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kesalahan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kecerobohan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sehingga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menimbulkan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keadaan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berbahaya</a:t>
            </a:r>
            <a:endParaRPr lang="en-US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Sengaja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atau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karena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kehilafannya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menyebabkan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terbukanya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rahasia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perusahaan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yang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karena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jabatannya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wajib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rahasiakan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</a:t>
            </a:r>
            <a:endParaRPr lang="en-US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704088"/>
          </a:xfrm>
        </p:spPr>
        <p:txBody>
          <a:bodyPr>
            <a:noAutofit/>
          </a:bodyPr>
          <a:lstStyle/>
          <a:p>
            <a:pPr algn="ctr"/>
            <a:r>
              <a:rPr lang="en-US" sz="5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Pengertian</a:t>
            </a:r>
            <a:endParaRPr lang="en-US" sz="54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01752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Kelembagaan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K3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adalah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: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sebuah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organisasi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/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badan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swasta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yang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independen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bergerak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dibidang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pengelolaan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K3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beranggotakan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perusahaan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danlembaga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usaha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berbadan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hukum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</a:t>
            </a:r>
          </a:p>
          <a:p>
            <a:pPr algn="just"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algn="just"/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Keahlian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K3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adalah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tenaga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kerja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yang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berkeahlian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khusus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yang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telah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mengikuti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pelatihan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K3 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sesuai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dengan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keahlian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/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kompetensinya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</a:t>
            </a:r>
            <a:endParaRPr lang="en-US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2. </a:t>
            </a:r>
            <a:r>
              <a:rPr lang="en-US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Dokter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Paramedis</a:t>
            </a:r>
            <a:endParaRPr lang="en-US" b="1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Dokter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Terkait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program K3 :</a:t>
            </a:r>
          </a:p>
          <a:p>
            <a:pPr marL="566738" indent="-276225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Dokter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Perusahaan :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dokter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yag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bekerja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pada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klinik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perusahaan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 yang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telah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mengikuti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pelatihan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hiperkes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keselamatan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kerja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bertanggung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jawab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atas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pelaksanaan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K3.</a:t>
            </a:r>
          </a:p>
          <a:p>
            <a:pPr marL="566738" indent="-276225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Dokter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Pemeriksa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: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dokter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perusahaan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atau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dokter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yang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ditunjuk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oleh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perusahaan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atau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dokter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pemerintah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yang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memeriksa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merawat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tenaga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kerja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 </a:t>
            </a:r>
          </a:p>
          <a:p>
            <a:pPr marL="566738" indent="-276225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Dokter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Penasehat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: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dokter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yang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ditunjuk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oleh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pemerintah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memberikan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pertimbangan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medis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mengenai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kecelakaan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kerja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penyakit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akibat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kerja</a:t>
            </a:r>
            <a:endParaRPr lang="en-US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Paramedis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: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adalah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tenaga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paramedis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yang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ditunjuk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atau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ditugaskan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untuk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melaksanakan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/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membantu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penyelenggaraan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tugas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K3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diperusahaan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atas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petunjuk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bimbingan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dokter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perusahaan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8229600" cy="1161288"/>
          </a:xfrm>
        </p:spPr>
        <p:txBody>
          <a:bodyPr>
            <a:noAutofit/>
          </a:bodyPr>
          <a:lstStyle/>
          <a:p>
            <a:pPr marL="623888" indent="-623888"/>
            <a:r>
              <a:rPr lang="en-US" sz="40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3. </a:t>
            </a:r>
            <a:r>
              <a:rPr lang="en-US" sz="40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Petugas</a:t>
            </a:r>
            <a:r>
              <a:rPr lang="en-US" sz="40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/</a:t>
            </a:r>
            <a:r>
              <a:rPr lang="en-US" sz="40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Regu</a:t>
            </a:r>
            <a:r>
              <a:rPr lang="en-US" sz="40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Penanggulangan</a:t>
            </a:r>
            <a:r>
              <a:rPr lang="en-US" sz="40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Kebakaran</a:t>
            </a:r>
            <a:endParaRPr lang="en-US" sz="4000" b="1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0280"/>
            <a:ext cx="8229600" cy="4084320"/>
          </a:xfrm>
        </p:spPr>
        <p:txBody>
          <a:bodyPr>
            <a:normAutofit/>
          </a:bodyPr>
          <a:lstStyle/>
          <a:p>
            <a:pPr marL="651510" indent="-514350">
              <a:buNone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Unit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Penanggulangan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Kebakaran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terdiri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dari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: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Petugas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Kebakaran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: sekurang2nya 2 org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untuk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setiap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jumlah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tenaga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kerja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25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orang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Regu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Penanggulangan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Kebakaran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: 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tempat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kerja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yg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mempekerjakan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300 org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atau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lebih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Koordinator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Unit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Penanggulangan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Kebakaran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: sekurang2nya 1 org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untuk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setiap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100 org /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setiap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unit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kerja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Ahli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K3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Penanggulangan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Kebakaran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sebagai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penanggung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jawab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teknis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: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mempekerjakan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300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orang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atau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lebih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24400"/>
          </a:xfrm>
        </p:spPr>
        <p:txBody>
          <a:bodyPr>
            <a:noAutofit/>
          </a:bodyPr>
          <a:lstStyle/>
          <a:p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Petugas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penanggulangan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kebakaran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: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Petugas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yg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ditunjuk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diserahi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tugas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tambahan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untuk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mengindentifikasi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sumber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bahaya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melaksanakan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upaya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penanggulangan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kebakaran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unit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kerjanya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</a:t>
            </a:r>
          </a:p>
          <a:p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Regu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Penanggulangan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Kebakaran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: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Satuan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tugas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yg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mempunyai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tugas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khusus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fungsional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dibidang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penanggulangan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kebakaran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</a:t>
            </a:r>
          </a:p>
          <a:p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Koordinator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Unit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Penanggulangan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Kebakaran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: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Petugas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yg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ditunjuk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untuk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mengkoordinir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seluruh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petugas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regu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penanggulangan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kebakaran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</a:t>
            </a:r>
          </a:p>
          <a:p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Ahli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K3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Penanggulangan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Kebakaran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: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Tenaga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Teknis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yg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berkeakhlian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khusus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kebakaran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dari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luar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Kemenakertrans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yg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ditunjuk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oleh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Menteri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04088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2">
                    <a:lumMod val="50000"/>
                  </a:schemeClr>
                </a:solidFill>
              </a:rPr>
              <a:t>TUGAS UNIT </a:t>
            </a:r>
            <a:br>
              <a:rPr lang="en-US" sz="40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4000" b="1" dirty="0" smtClean="0">
                <a:solidFill>
                  <a:schemeClr val="bg2">
                    <a:lumMod val="50000"/>
                  </a:schemeClr>
                </a:solidFill>
              </a:rPr>
              <a:t>PENANGGULANGAN KEBAKARAN </a:t>
            </a:r>
            <a:endParaRPr lang="en-US" sz="4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544" y="2164080"/>
            <a:ext cx="7086600" cy="4389120"/>
          </a:xfrm>
        </p:spPr>
        <p:txBody>
          <a:bodyPr>
            <a:normAutofit fontScale="85000" lnSpcReduction="20000"/>
          </a:bodyPr>
          <a:lstStyle/>
          <a:p>
            <a:pPr marL="708660" indent="-57150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1.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Petugas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Kebakaran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:</a:t>
            </a:r>
          </a:p>
          <a:p>
            <a:pPr marL="855663" indent="-390525">
              <a:buFont typeface="+mj-lt"/>
              <a:buAutoNum type="alphaLcPeriod"/>
            </a:pP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mengindentifikasi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melaporkan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adanya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faktor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yg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menimbulkan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bahaya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kebakaran</a:t>
            </a:r>
            <a:endParaRPr lang="en-US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marL="855663" indent="-390525">
              <a:buFont typeface="+mj-lt"/>
              <a:buAutoNum type="alphaLcPeriod"/>
            </a:pP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memadamkan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kebakaran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pd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tahap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awal</a:t>
            </a:r>
            <a:endParaRPr lang="en-US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marL="855663" indent="-390525">
              <a:buFont typeface="+mj-lt"/>
              <a:buAutoNum type="alphaLcPeriod"/>
            </a:pP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mengarahkan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evakuasi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orang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barang</a:t>
            </a:r>
            <a:endParaRPr lang="en-US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marL="855663" indent="-390525">
              <a:buFont typeface="+mj-lt"/>
              <a:buAutoNum type="alphaLcPeriod"/>
            </a:pP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mengadakan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kkordinasi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dg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instansi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terkait</a:t>
            </a:r>
            <a:endParaRPr lang="en-US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marL="855663" indent="-390525">
              <a:buFont typeface="+mj-lt"/>
              <a:buAutoNum type="alphaLcPeriod"/>
            </a:pP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mengamankan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lokasi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kebakaran</a:t>
            </a:r>
            <a:endParaRPr lang="en-US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marL="708660" indent="-571500"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marL="708660" indent="-57150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  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Syarat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Petugas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Kebakaran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:</a:t>
            </a:r>
          </a:p>
          <a:p>
            <a:pPr marL="708025" indent="-242888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sehat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jasmani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rohani</a:t>
            </a:r>
            <a:endParaRPr lang="en-US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marL="708025" indent="-242888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pendidikan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minimal SLTP</a:t>
            </a:r>
          </a:p>
          <a:p>
            <a:pPr marL="708025" indent="-242888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telah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mengikuti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pelatihan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Tehnis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Penanggulangan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Kebakaran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Tingkat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Dasar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858" y="990600"/>
            <a:ext cx="8229600" cy="5562600"/>
          </a:xfrm>
        </p:spPr>
        <p:txBody>
          <a:bodyPr>
            <a:noAutofit/>
          </a:bodyPr>
          <a:lstStyle/>
          <a:p>
            <a:pPr marL="465138" indent="-465138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2. 	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Regu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Penanggulangan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Kebakaran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bertugas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:</a:t>
            </a:r>
          </a:p>
          <a:p>
            <a:pPr marL="798513" indent="-333375">
              <a:spcBef>
                <a:spcPts val="0"/>
              </a:spcBef>
              <a:buFont typeface="+mj-lt"/>
              <a:buAutoNum type="alphaLcPeriod"/>
            </a:pP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mengindentifikasi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melaporkan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adanya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faktor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yg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menimbulkan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bahaya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kebakaran</a:t>
            </a:r>
            <a:endParaRPr lang="en-US" sz="2000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marL="798513" indent="-333375">
              <a:spcBef>
                <a:spcPts val="0"/>
              </a:spcBef>
              <a:buFont typeface="+mj-lt"/>
              <a:buAutoNum type="alphaLcPeriod"/>
            </a:pP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melakukan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pemeliharaan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sarana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proteksi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kebakaran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</a:t>
            </a:r>
          </a:p>
          <a:p>
            <a:pPr marL="798513" indent="-333375">
              <a:spcBef>
                <a:spcPts val="0"/>
              </a:spcBef>
              <a:buFont typeface="+mj-lt"/>
              <a:buAutoNum type="alphaLcPeriod"/>
            </a:pP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memberikan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penyuluhan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ttg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penanggulangan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kebakaran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pada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tahap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awal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</a:t>
            </a:r>
          </a:p>
          <a:p>
            <a:pPr marL="798513" indent="-333375">
              <a:spcBef>
                <a:spcPts val="0"/>
              </a:spcBef>
              <a:buFont typeface="+mj-lt"/>
              <a:buAutoNum type="alphaLcPeriod"/>
            </a:pP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memadamkan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kebakaran</a:t>
            </a:r>
            <a:endParaRPr lang="en-US" sz="2000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marL="798513" indent="-333375">
              <a:spcBef>
                <a:spcPts val="0"/>
              </a:spcBef>
              <a:buFont typeface="+mj-lt"/>
              <a:buAutoNum type="alphaLcPeriod"/>
            </a:pP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mengarahkan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evakuasi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orang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barang</a:t>
            </a:r>
            <a:endParaRPr lang="en-US" sz="2000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marL="798513" indent="-333375">
              <a:spcBef>
                <a:spcPts val="0"/>
              </a:spcBef>
              <a:buFont typeface="+mj-lt"/>
              <a:buAutoNum type="alphaLcPeriod"/>
            </a:pP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memberikan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tindakan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P3K</a:t>
            </a:r>
          </a:p>
          <a:p>
            <a:pPr marL="798513" indent="-333375">
              <a:spcBef>
                <a:spcPts val="0"/>
              </a:spcBef>
              <a:buFont typeface="+mj-lt"/>
              <a:buAutoNum type="alphaLcPeriod"/>
            </a:pP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mengadakan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koordinasi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dg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instansi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terkait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seluruh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pertugas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kebakaran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</a:t>
            </a:r>
          </a:p>
          <a:p>
            <a:pPr marL="798513" indent="-333375">
              <a:spcBef>
                <a:spcPts val="0"/>
              </a:spcBef>
              <a:buFont typeface="+mj-lt"/>
              <a:buAutoNum type="alphaLcPeriod"/>
            </a:pP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mengamankan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seluruh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lokasi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tempat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kerja</a:t>
            </a:r>
            <a:endParaRPr lang="en-US" sz="2000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en-US" sz="2000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Syarat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anggota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Regu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Penanggulangan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Kebakaran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: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sehat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jasmani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rohani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   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Usia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minimal 25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tahun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maksimal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45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tahun</a:t>
            </a:r>
            <a:endParaRPr lang="en-US" sz="2000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pendidikan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minimal SLTA 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Telah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Pelatihan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Tenisi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Kebakaran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Tk.I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 &amp; II.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3.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Koordinator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Unit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Penangulangan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Kebakaran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:</a:t>
            </a:r>
          </a:p>
          <a:p>
            <a:pPr marL="623888" indent="-333375">
              <a:buFont typeface="+mj-lt"/>
              <a:buAutoNum type="alphaLcPeriod"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memimpin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penanggulangan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kebakaran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sebelum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mendapat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bantuan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dari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instansi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yang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berwenang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</a:t>
            </a:r>
          </a:p>
          <a:p>
            <a:pPr marL="623888" indent="-333375">
              <a:buFont typeface="+mj-lt"/>
              <a:buAutoNum type="alphaLcPeriod"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menyusun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program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kerja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kegiatan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tetntang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cara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penanggulangan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kebakaran</a:t>
            </a:r>
            <a:endParaRPr lang="en-US" sz="2200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marL="623888" indent="-333375">
              <a:buFont typeface="+mj-lt"/>
              <a:buAutoNum type="alphaLcPeriod"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mengusulkan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anggaran,sarana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fasilitas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penanggulangan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kebakaran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kpd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pengusaha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</a:t>
            </a:r>
          </a:p>
          <a:p>
            <a:pPr>
              <a:buNone/>
            </a:pPr>
            <a:endParaRPr lang="en-US" sz="2200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>
              <a:buNone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Syarat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Koordinator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unit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penanggulangan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kebakaran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: </a:t>
            </a:r>
          </a:p>
          <a:p>
            <a:pPr>
              <a:buFont typeface="Wingdings" pitchFamily="2" charset="2"/>
              <a:buChar char="§"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sehat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jasmani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rohani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 </a:t>
            </a:r>
          </a:p>
          <a:p>
            <a:pPr>
              <a:buFont typeface="Wingdings" pitchFamily="2" charset="2"/>
              <a:buChar char="§"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pendidikan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SLTA</a:t>
            </a:r>
          </a:p>
          <a:p>
            <a:pPr>
              <a:buFont typeface="Wingdings" pitchFamily="2" charset="2"/>
              <a:buChar char="§"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bekerja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pd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perusahaan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ybs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minimal 5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tahun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mengikuti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pelatihan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teknis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kebakaran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tk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I,II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Ahli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K3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Pratama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 </a:t>
            </a:r>
            <a:endParaRPr lang="en-US" sz="22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4.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Akhli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K3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Kebakaran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:</a:t>
            </a:r>
          </a:p>
          <a:p>
            <a:pPr marL="573088" indent="-282575">
              <a:spcBef>
                <a:spcPts val="0"/>
              </a:spcBef>
              <a:buFont typeface="+mj-lt"/>
              <a:buAutoNum type="alphaLcPeriod"/>
            </a:pP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membantu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mengawasi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pelaksanaan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peruu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k3</a:t>
            </a:r>
          </a:p>
          <a:p>
            <a:pPr marL="573088" indent="-282575">
              <a:spcBef>
                <a:spcPts val="0"/>
              </a:spcBef>
              <a:buFont typeface="+mj-lt"/>
              <a:buAutoNum type="alphaLcPeriod"/>
            </a:pP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memimpin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penanggulangan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kebakaran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sebelum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mendapat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bantuan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dari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instansi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lain.</a:t>
            </a:r>
          </a:p>
          <a:p>
            <a:pPr marL="573088" indent="-282575">
              <a:spcBef>
                <a:spcPts val="0"/>
              </a:spcBef>
              <a:buFont typeface="+mj-lt"/>
              <a:buAutoNum type="alphaLcPeriod"/>
            </a:pP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menyusun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program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kerja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</a:p>
          <a:p>
            <a:pPr marL="573088" indent="-282575">
              <a:spcBef>
                <a:spcPts val="0"/>
              </a:spcBef>
              <a:buFont typeface="+mj-lt"/>
              <a:buAutoNum type="alphaLcPeriod"/>
            </a:pP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mengusulkan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anggaran,sarana,fasilitas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penanggulangan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kebakaran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kpd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pengusaha</a:t>
            </a:r>
            <a:endParaRPr lang="en-US" sz="2000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marL="573088" indent="-282575">
              <a:spcBef>
                <a:spcPts val="0"/>
              </a:spcBef>
              <a:buFont typeface="+mj-lt"/>
              <a:buAutoNum type="alphaLcPeriod"/>
            </a:pP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melakukan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koordinasi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dg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instansi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terkait</a:t>
            </a:r>
            <a:endParaRPr lang="en-US" sz="2000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marL="573088" indent="-282575">
              <a:spcBef>
                <a:spcPts val="0"/>
              </a:spcBef>
              <a:buFont typeface="+mj-lt"/>
              <a:buAutoNum type="alphaLcPeriod"/>
            </a:pP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memberikan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laporan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kpd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menteri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/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pejabat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yg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ditunjuk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</a:p>
          <a:p>
            <a:pPr marL="573088" indent="-282575">
              <a:spcBef>
                <a:spcPts val="0"/>
              </a:spcBef>
              <a:buFont typeface="+mj-lt"/>
              <a:buAutoNum type="alphaLcPeriod"/>
            </a:pP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merahasiakan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segala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keterangan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ttg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rahasia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perusahaan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yg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dapat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berhubungan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dg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jabatannya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</a:t>
            </a:r>
          </a:p>
          <a:p>
            <a:pPr marL="457200" indent="-457200">
              <a:spcBef>
                <a:spcPts val="0"/>
              </a:spcBef>
              <a:buNone/>
            </a:pPr>
            <a:endParaRPr lang="en-US" sz="2000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Syarat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Ahkli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K3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Kebakaran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: 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sehat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jasmani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rohani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 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pendidikan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minimal D3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Teknik</a:t>
            </a:r>
            <a:endParaRPr lang="en-US" sz="2000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bekerja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pd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perusahaan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ybs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mnimal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5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tahun</a:t>
            </a:r>
            <a:endParaRPr lang="en-US" sz="2000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mengkuti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pelatihan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tehnis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kebakaran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tk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I,II,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Ahli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K3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Pratama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Madya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</a:t>
            </a:r>
            <a:endParaRPr lang="en-US" sz="20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66800"/>
            <a:ext cx="7543800" cy="627888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4. </a:t>
            </a:r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</a:rPr>
              <a:t>Petugas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 P3K</a:t>
            </a:r>
            <a:endParaRPr lang="en-US" sz="4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38912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	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Pekerja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/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buruh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yang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ditunjuk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oleh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pengurus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/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pengusaha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diserahi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tugas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tambahan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untuk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melaksanakan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P3K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tempat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kerja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, yang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bertugas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meliputi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:</a:t>
            </a:r>
          </a:p>
          <a:p>
            <a:pPr marL="639763" lvl="1" indent="-349250" algn="just">
              <a:spcBef>
                <a:spcPts val="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Melaksanakan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tindakan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P3K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ditempat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kerja</a:t>
            </a:r>
            <a:endParaRPr lang="en-US" sz="2200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marL="639763" lvl="1" indent="-349250" algn="just">
              <a:spcBef>
                <a:spcPts val="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Merawat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fasilitas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P3K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ditempat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kerja</a:t>
            </a:r>
            <a:endParaRPr lang="en-US" sz="2200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marL="639763" lvl="1" indent="-349250" algn="just">
              <a:spcBef>
                <a:spcPts val="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Mencatat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setiap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kegiatan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P3K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dalam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buku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kegiatan</a:t>
            </a:r>
            <a:endParaRPr lang="en-US" sz="2200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marL="639763" lvl="1" indent="-349250" algn="just">
              <a:spcBef>
                <a:spcPts val="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Melaporkan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kegiatan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P3K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kepada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pengurus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</a:t>
            </a:r>
          </a:p>
          <a:p>
            <a:pPr lvl="1" algn="just">
              <a:spcBef>
                <a:spcPts val="0"/>
              </a:spcBef>
              <a:buClr>
                <a:schemeClr val="bg2">
                  <a:lumMod val="50000"/>
                </a:schemeClr>
              </a:buClr>
              <a:buNone/>
            </a:pPr>
            <a:endParaRPr lang="en-US" sz="2000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lvl="1" algn="just">
              <a:spcBef>
                <a:spcPts val="0"/>
              </a:spcBef>
              <a:buNone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Petugas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P3K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ditempat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kerja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memiliki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Lisensi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Buku</a:t>
            </a:r>
            <a:endParaRPr lang="en-US" sz="2200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lvl="1" algn="just">
              <a:spcBef>
                <a:spcPts val="0"/>
              </a:spcBef>
              <a:buNone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Kegiatan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dari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Disnakertrans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setempat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</a:t>
            </a:r>
          </a:p>
          <a:p>
            <a:pPr lvl="1" algn="just">
              <a:spcBef>
                <a:spcPts val="0"/>
              </a:spcBef>
              <a:buNone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Petugas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P3K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dapat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meninggalkan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pekerjaan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utamanya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</a:p>
          <a:p>
            <a:pPr lvl="1" algn="just">
              <a:spcBef>
                <a:spcPts val="0"/>
              </a:spcBef>
              <a:buNone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untuk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memberikan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pertolongan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bagi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pekerja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/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atau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</a:p>
          <a:p>
            <a:pPr lvl="1" algn="just">
              <a:spcBef>
                <a:spcPts val="0"/>
              </a:spcBef>
              <a:buNone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orang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lain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yg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mengalami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sakit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atau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cedera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</a:t>
            </a:r>
            <a:endParaRPr lang="en-US" sz="22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38912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Untuk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mendapatkan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lisensi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buku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kegiatan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P3K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harus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memenuhi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syarat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–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syarat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sbb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:</a:t>
            </a:r>
          </a:p>
          <a:p>
            <a:pPr marL="651510" indent="-514350">
              <a:spcBef>
                <a:spcPts val="0"/>
              </a:spcBef>
              <a:spcAft>
                <a:spcPts val="400"/>
              </a:spcAft>
              <a:buAutoNum type="alphaLcPeriod"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Sehat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jasmani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rohani</a:t>
            </a:r>
            <a:endParaRPr lang="en-US" sz="2200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marL="651510" indent="-514350">
              <a:spcBef>
                <a:spcPts val="0"/>
              </a:spcBef>
              <a:spcAft>
                <a:spcPts val="400"/>
              </a:spcAft>
              <a:buAutoNum type="alphaLcPeriod"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Bekerja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pada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perusahaan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ybs</a:t>
            </a:r>
            <a:endParaRPr lang="en-US" sz="2200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marL="651510" indent="-514350">
              <a:spcBef>
                <a:spcPts val="0"/>
              </a:spcBef>
              <a:spcAft>
                <a:spcPts val="400"/>
              </a:spcAft>
              <a:buAutoNum type="alphaLcPeriod"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Bersedia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ditunjuk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menjadi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petugas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P3K</a:t>
            </a:r>
          </a:p>
          <a:p>
            <a:pPr marL="651510" indent="-514350">
              <a:spcBef>
                <a:spcPts val="0"/>
              </a:spcBef>
              <a:spcAft>
                <a:spcPts val="400"/>
              </a:spcAft>
              <a:buAutoNum type="alphaLcPeriod"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Memiliki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pengetahuan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keterampilan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dasar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bidang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P3K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ditempat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kerja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yg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dibuktikan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dengan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sertifikat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pelatihan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</a:t>
            </a:r>
          </a:p>
          <a:p>
            <a:pPr marL="651510" indent="-514350">
              <a:spcBef>
                <a:spcPts val="0"/>
              </a:spcBef>
              <a:spcAft>
                <a:spcPts val="400"/>
              </a:spcAft>
              <a:buNone/>
            </a:pPr>
            <a:endParaRPr lang="en-US" sz="1200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marL="651510" indent="-51435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Jumlah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Petugas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P3K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ditentukan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berdasarkan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jumlah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</a:p>
          <a:p>
            <a:pPr marL="651510" indent="-51435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pekerja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potensi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bahaya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ditempat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kerja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</a:t>
            </a:r>
          </a:p>
          <a:p>
            <a:pPr marL="651510" indent="-51435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Petugas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P3K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dapat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menggunakan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tanda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khusus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yg</a:t>
            </a:r>
            <a:endParaRPr lang="en-US" sz="2200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marL="651510" indent="-51435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dikenal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oleh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pekerja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yg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membutuhkan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pertolongan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</a:t>
            </a:r>
            <a:endParaRPr lang="en-US" sz="22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2312"/>
            <a:ext cx="8229600" cy="704088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5. </a:t>
            </a:r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Teknisi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/Operator </a:t>
            </a:r>
            <a:r>
              <a:rPr lang="en-US" sz="4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Berkeahlian</a:t>
            </a:r>
            <a:endParaRPr lang="en-US" sz="40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696200" cy="4724400"/>
          </a:xfrm>
        </p:spPr>
        <p:txBody>
          <a:bodyPr>
            <a:noAutofit/>
          </a:bodyPr>
          <a:lstStyle/>
          <a:p>
            <a:pPr marL="461963" indent="-27305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Teknisi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/operator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berkeahlian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adalah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tenaga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teknis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/operator yang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telah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mengikuti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pelatihan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K3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sesuai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dengan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kompetensinya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/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keahlian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/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keterampilanya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untuk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melayani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/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mengoperasikan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peralatan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/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pesawat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/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mesin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yang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dioperasikan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seperti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;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Teknisi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Lift,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Teknisi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Listrik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, Operator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Pesawat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Uap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, Operator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Pesawat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Angkat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Angkut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(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Forklif,Keran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)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dll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</a:t>
            </a:r>
          </a:p>
          <a:p>
            <a:pPr marL="461963" indent="-27305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Teknisi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/Operator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wajib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memiliki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Sertifikat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,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Lisensi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,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Surat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Ijin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Operasi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(SIO)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Buku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Kerja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,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masa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berlakunya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5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tahun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dapat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diperpanjang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</a:t>
            </a:r>
          </a:p>
          <a:p>
            <a:pPr marL="461963" indent="-27305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Untuk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mendapatkan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Sertifikasi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/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Lisensi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sebagai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Operator/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Teknisi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harus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memenuhi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syarat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yg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berlaku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sesuai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dg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jenis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jabatannya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</a:t>
            </a:r>
            <a:endParaRPr lang="en-US" sz="22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858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DASAR HUKUM</a:t>
            </a:r>
            <a:endParaRPr lang="en-US" sz="4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14800"/>
          </a:xfrm>
        </p:spPr>
        <p:txBody>
          <a:bodyPr>
            <a:normAutofit fontScale="92500"/>
          </a:bodyPr>
          <a:lstStyle/>
          <a:p>
            <a:pPr marL="651510" indent="-514350" algn="just">
              <a:buClr>
                <a:schemeClr val="bg2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UU No. 1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tahun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1970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tentang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Keselamatan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Kerja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</a:t>
            </a:r>
          </a:p>
          <a:p>
            <a:pPr marL="651510" indent="-514350" algn="just">
              <a:buClr>
                <a:schemeClr val="bg2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UU No. 3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tahun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 1951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tentang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Pengawasan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Perburuhan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marL="651510" indent="-514350" algn="just">
              <a:buClr>
                <a:schemeClr val="bg2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UU No. 13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tahun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2003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tentang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Ketenagakerjaan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</a:t>
            </a:r>
          </a:p>
          <a:p>
            <a:pPr marL="651510" indent="-514350" algn="just">
              <a:buClr>
                <a:schemeClr val="bg2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PP No. 50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tahun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2012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tentang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Penerapan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SMK3</a:t>
            </a:r>
          </a:p>
          <a:p>
            <a:pPr marL="651510" indent="-514350" algn="just">
              <a:buClr>
                <a:schemeClr val="bg2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Permenaker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No. Per 04/M/1987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tentang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P2K3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Ahli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K3.</a:t>
            </a:r>
          </a:p>
          <a:p>
            <a:pPr marL="651510" indent="-514350" algn="just">
              <a:buClr>
                <a:schemeClr val="bg2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Permenaker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No. Per 04/M/1995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tentang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Perusahaan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Jasa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K3.</a:t>
            </a:r>
          </a:p>
          <a:p>
            <a:pPr marL="651510" indent="-514350" algn="just">
              <a:buClr>
                <a:schemeClr val="bg2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Permenaker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No.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Kep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 155/M/1984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j.o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Kepmen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No.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Kep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 125/M/1982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tentang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Dewan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Keselamatan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Kesehatan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Kerja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Nasional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Wilayah.</a:t>
            </a:r>
          </a:p>
          <a:p>
            <a:pPr marL="651510" indent="-514350" algn="just">
              <a:buClr>
                <a:schemeClr val="bg2">
                  <a:lumMod val="50000"/>
                </a:schemeClr>
              </a:buClr>
              <a:buFont typeface="+mj-lt"/>
              <a:buAutoNum type="arabicPeriod"/>
            </a:pPr>
            <a:endParaRPr lang="en-US" sz="24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991134"/>
            <a:ext cx="7548586" cy="32666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prstTxWarp prst="textTriangle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>
              <a:defRPr/>
            </a:pPr>
            <a:r>
              <a:rPr lang="en-US" sz="4800" b="1" dirty="0" err="1">
                <a:solidFill>
                  <a:schemeClr val="accent4">
                    <a:lumMod val="75000"/>
                  </a:schemeClr>
                </a:solidFill>
                <a:latin typeface="Bodoni MT Black" pitchFamily="18" charset="0"/>
              </a:rPr>
              <a:t>Terima</a:t>
            </a:r>
            <a:r>
              <a:rPr lang="en-US" sz="4800" b="1" dirty="0">
                <a:solidFill>
                  <a:schemeClr val="accent4">
                    <a:lumMod val="75000"/>
                  </a:schemeClr>
                </a:solidFill>
                <a:latin typeface="Bodoni MT Black" pitchFamily="18" charset="0"/>
              </a:rPr>
              <a:t> </a:t>
            </a:r>
            <a:r>
              <a:rPr lang="en-US" sz="4800" b="1" dirty="0" err="1">
                <a:solidFill>
                  <a:schemeClr val="accent4">
                    <a:lumMod val="75000"/>
                  </a:schemeClr>
                </a:solidFill>
                <a:latin typeface="Bodoni MT Black" pitchFamily="18" charset="0"/>
              </a:rPr>
              <a:t>Kasih</a:t>
            </a:r>
            <a:endParaRPr lang="en-US" sz="4800" b="1" dirty="0">
              <a:solidFill>
                <a:schemeClr val="accent4">
                  <a:lumMod val="75000"/>
                </a:schemeClr>
              </a:solidFill>
              <a:latin typeface="Bodoni MT Black" pitchFamily="18" charset="0"/>
            </a:endParaRPr>
          </a:p>
          <a:p>
            <a:pPr algn="ctr">
              <a:defRPr/>
            </a:pPr>
            <a:r>
              <a:rPr lang="en-US" sz="4800" b="1" dirty="0">
                <a:solidFill>
                  <a:schemeClr val="accent4">
                    <a:lumMod val="75000"/>
                  </a:schemeClr>
                </a:solidFill>
                <a:latin typeface="Bodoni MT Black" pitchFamily="18" charset="0"/>
              </a:rPr>
              <a:t>&amp; </a:t>
            </a:r>
          </a:p>
          <a:p>
            <a:pPr algn="ctr">
              <a:defRPr/>
            </a:pPr>
            <a:r>
              <a:rPr lang="en-US" sz="4800" b="1" dirty="0" err="1">
                <a:solidFill>
                  <a:schemeClr val="accent4">
                    <a:lumMod val="75000"/>
                  </a:schemeClr>
                </a:solidFill>
                <a:latin typeface="Bodoni MT Black" pitchFamily="18" charset="0"/>
              </a:rPr>
              <a:t>Selamat</a:t>
            </a:r>
            <a:r>
              <a:rPr lang="en-US" sz="4800" b="1" dirty="0">
                <a:solidFill>
                  <a:schemeClr val="accent4">
                    <a:lumMod val="75000"/>
                  </a:schemeClr>
                </a:solidFill>
                <a:latin typeface="Bodoni MT Black" pitchFamily="18" charset="0"/>
              </a:rPr>
              <a:t> </a:t>
            </a:r>
            <a:r>
              <a:rPr lang="en-US" sz="4800" b="1" dirty="0" err="1">
                <a:solidFill>
                  <a:schemeClr val="accent4">
                    <a:lumMod val="75000"/>
                  </a:schemeClr>
                </a:solidFill>
                <a:latin typeface="Bodoni MT Black" pitchFamily="18" charset="0"/>
              </a:rPr>
              <a:t>Belajar</a:t>
            </a:r>
            <a:endParaRPr lang="en-US" sz="4800" b="1" dirty="0">
              <a:solidFill>
                <a:schemeClr val="accent4">
                  <a:lumMod val="75000"/>
                </a:schemeClr>
              </a:solidFill>
              <a:latin typeface="Bodoni MT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572000"/>
          </a:xfrm>
        </p:spPr>
        <p:txBody>
          <a:bodyPr>
            <a:noAutofit/>
          </a:bodyPr>
          <a:lstStyle/>
          <a:p>
            <a:pPr marL="651510" indent="-514350" algn="just">
              <a:spcBef>
                <a:spcPts val="0"/>
              </a:spcBef>
              <a:buClr>
                <a:schemeClr val="bg2">
                  <a:lumMod val="50000"/>
                </a:schemeClr>
              </a:buClr>
              <a:buNone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8. 	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Kepmenaker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No.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Kep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186/M/1999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tentang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Unit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Penanggulangan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Kebakaran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tempat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kerja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</a:t>
            </a:r>
          </a:p>
          <a:p>
            <a:pPr marL="651510" indent="-514350" algn="just">
              <a:spcBef>
                <a:spcPts val="0"/>
              </a:spcBef>
              <a:buClr>
                <a:schemeClr val="bg2">
                  <a:lumMod val="50000"/>
                </a:schemeClr>
              </a:buClr>
              <a:buNone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9.  	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Permenakertrans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No. Per 15/M/2008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tentang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P3K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tempat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kerja</a:t>
            </a:r>
            <a:endParaRPr lang="en-US" sz="1800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marL="651510" indent="-514350" algn="just">
              <a:spcBef>
                <a:spcPts val="0"/>
              </a:spcBef>
              <a:buClr>
                <a:schemeClr val="bg2">
                  <a:lumMod val="50000"/>
                </a:schemeClr>
              </a:buClr>
              <a:buNone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10. 	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Permenaker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No. Per 02/M/1982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tentang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Penunjukkan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Kewenangan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Ahli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K3.</a:t>
            </a:r>
          </a:p>
          <a:p>
            <a:pPr marL="651510" indent="-514350" algn="just">
              <a:spcBef>
                <a:spcPts val="0"/>
              </a:spcBef>
              <a:buClr>
                <a:schemeClr val="bg2">
                  <a:lumMod val="50000"/>
                </a:schemeClr>
              </a:buClr>
              <a:buNone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11.	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Permenakertran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No.Per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01/M/1976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tentang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Kewajiban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Dokter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Perusahaan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mengikuti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pelatihan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Hiperkes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Keselamatan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Kerja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</a:t>
            </a:r>
          </a:p>
          <a:p>
            <a:pPr marL="651510" indent="-514350" algn="just">
              <a:spcBef>
                <a:spcPts val="0"/>
              </a:spcBef>
              <a:buClr>
                <a:schemeClr val="bg2">
                  <a:lumMod val="50000"/>
                </a:schemeClr>
              </a:buClr>
              <a:buNone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12.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Permenakertran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No.Per.01/M/1979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tentang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Kewajiban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pelatihan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Hiperkes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Keselamatan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bagi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Paramedis</a:t>
            </a:r>
            <a:endParaRPr lang="en-US" sz="1800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marL="651510" indent="-514350" algn="just">
              <a:spcBef>
                <a:spcPts val="0"/>
              </a:spcBef>
              <a:buClr>
                <a:schemeClr val="bg2">
                  <a:lumMod val="50000"/>
                </a:schemeClr>
              </a:buClr>
              <a:buNone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13. 	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Permenakertran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No.Per.01/M/1988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tentang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Kwilifikasi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Syarat2 Operator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Pesawat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Uap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</a:t>
            </a:r>
          </a:p>
          <a:p>
            <a:pPr marL="651510" indent="-514350" algn="just">
              <a:spcBef>
                <a:spcPts val="0"/>
              </a:spcBef>
              <a:buClr>
                <a:schemeClr val="bg2">
                  <a:lumMod val="50000"/>
                </a:schemeClr>
              </a:buClr>
              <a:buNone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14. 	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Permenakertrans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No.Per.09/VII/2010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tentang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Operator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Petugas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Pesawat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Angkat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Angkut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</a:t>
            </a:r>
          </a:p>
          <a:p>
            <a:pPr marL="651510" indent="-514350" algn="just">
              <a:spcBef>
                <a:spcPts val="0"/>
              </a:spcBef>
              <a:buClr>
                <a:schemeClr val="bg2">
                  <a:lumMod val="50000"/>
                </a:schemeClr>
              </a:buClr>
              <a:buAutoNum type="arabicPeriod" startAt="15"/>
            </a:pP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Permenakertrans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NoPer.02/M/1982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ttg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Kwalifikasi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Juru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Las</a:t>
            </a:r>
          </a:p>
          <a:p>
            <a:pPr marL="651510" indent="-514350" algn="just">
              <a:spcBef>
                <a:spcPts val="0"/>
              </a:spcBef>
              <a:buClr>
                <a:schemeClr val="bg2">
                  <a:lumMod val="50000"/>
                </a:schemeClr>
              </a:buClr>
              <a:buAutoNum type="arabicPeriod" startAt="15"/>
            </a:pP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Kep.Dirjen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Binwasnaker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Kep.407/BW/1999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tentang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Teknisi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Lift</a:t>
            </a:r>
          </a:p>
          <a:p>
            <a:pPr marL="651510" indent="-514350" algn="just">
              <a:spcBef>
                <a:spcPts val="0"/>
              </a:spcBef>
              <a:buClr>
                <a:schemeClr val="bg2">
                  <a:lumMod val="50000"/>
                </a:schemeClr>
              </a:buClr>
              <a:buNone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17.  	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Kep.Dirjen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Binawas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Kep.311/BW/2002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tentang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Teknisi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Listrik</a:t>
            </a:r>
            <a:endParaRPr lang="en-US" sz="1800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marL="651510" indent="-514350" algn="just">
              <a:spcBef>
                <a:spcPts val="0"/>
              </a:spcBef>
              <a:buClr>
                <a:schemeClr val="bg2">
                  <a:lumMod val="50000"/>
                </a:schemeClr>
              </a:buClr>
              <a:buNone/>
            </a:pPr>
            <a:endParaRPr lang="en-US" sz="18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27888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KELEMBAGAAN DAN KEAHLIAN K3</a:t>
            </a:r>
            <a:endParaRPr lang="en-US" sz="40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724400"/>
          </a:xfrm>
        </p:spPr>
        <p:txBody>
          <a:bodyPr>
            <a:normAutofit fontScale="92500" lnSpcReduction="20000"/>
          </a:bodyPr>
          <a:lstStyle/>
          <a:p>
            <a:pPr marL="651510" indent="-514350" algn="just">
              <a:buClr>
                <a:schemeClr val="bg2">
                  <a:lumMod val="50000"/>
                </a:schemeClr>
              </a:buClr>
              <a:buNone/>
            </a:pP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A.Kelembagaan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K3 :</a:t>
            </a:r>
          </a:p>
          <a:p>
            <a:pPr marL="651510" indent="-514350" algn="just">
              <a:buClr>
                <a:schemeClr val="bg2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Panitia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Pembina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Keselamatan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Kesehatan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Kerja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(P2K3)</a:t>
            </a:r>
          </a:p>
          <a:p>
            <a:pPr marL="651510" indent="-514350" algn="just">
              <a:buClr>
                <a:schemeClr val="bg2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Dewan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Keselamatan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Kesehatan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Kerja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Nasional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/Wilayah</a:t>
            </a:r>
          </a:p>
          <a:p>
            <a:pPr marL="651510" indent="-514350" algn="just">
              <a:buClr>
                <a:schemeClr val="bg2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Perusahaan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Jasa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K3 (PJK3)</a:t>
            </a:r>
          </a:p>
          <a:p>
            <a:pPr marL="651510" indent="-514350" algn="just">
              <a:buClr>
                <a:schemeClr val="bg2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Badan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Audit SMK3</a:t>
            </a:r>
          </a:p>
          <a:p>
            <a:pPr marL="651510" indent="-514350" algn="just">
              <a:buClr>
                <a:schemeClr val="bg2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Unit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Penanggulangan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Kebakaran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marL="651510" indent="-514350" algn="just">
              <a:buClr>
                <a:schemeClr val="bg2">
                  <a:lumMod val="50000"/>
                </a:schemeClr>
              </a:buClr>
              <a:buNone/>
            </a:pPr>
            <a:endParaRPr lang="en-US" sz="2400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marL="651510" indent="-514350" algn="just">
              <a:buClr>
                <a:schemeClr val="bg2">
                  <a:lumMod val="50000"/>
                </a:schemeClr>
              </a:buClr>
              <a:buNone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B.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Keahlian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K3</a:t>
            </a:r>
          </a:p>
          <a:p>
            <a:pPr marL="651510" indent="-514350" algn="just">
              <a:buClr>
                <a:schemeClr val="bg2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Ahli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K3</a:t>
            </a:r>
          </a:p>
          <a:p>
            <a:pPr marL="651510" indent="-514350" algn="just">
              <a:buClr>
                <a:schemeClr val="bg2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Dokter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Paramedis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Perusahaan</a:t>
            </a:r>
          </a:p>
          <a:p>
            <a:pPr marL="651510" indent="-514350" algn="just">
              <a:buClr>
                <a:schemeClr val="bg2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Petugas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P3K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tempat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kerja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marL="651510" indent="-514350" algn="just">
              <a:buClr>
                <a:schemeClr val="bg2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Petugas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/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Regu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Penanggulangan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Kebakaran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</a:p>
          <a:p>
            <a:pPr marL="651510" indent="-514350" algn="just">
              <a:buClr>
                <a:schemeClr val="bg2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Teknisi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/Operator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Berkeahlian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90600"/>
          </a:xfrm>
        </p:spPr>
        <p:txBody>
          <a:bodyPr>
            <a:noAutofit/>
          </a:bodyPr>
          <a:lstStyle/>
          <a:p>
            <a:pPr marL="457200" indent="-457200"/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1.	</a:t>
            </a:r>
            <a:r>
              <a:rPr lang="en-US" sz="32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Panitia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Pembina </a:t>
            </a:r>
            <a:r>
              <a:rPr lang="en-US" sz="32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Keselamatan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Kesehatan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Kerja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(P2K3)</a:t>
            </a:r>
            <a:endParaRPr lang="en-US" sz="3200" b="1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8912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Clr>
                <a:schemeClr val="bg2">
                  <a:lumMod val="50000"/>
                </a:schemeClr>
              </a:buClr>
              <a:buSzPct val="90000"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P2K3 :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Merupakan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badan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pembantu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tempat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kerja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,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sebagai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wadah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kerjasama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antarpengusaha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dengan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pekerja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untuk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mengembangkan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penerapan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K3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perusahaan</a:t>
            </a:r>
            <a:endParaRPr lang="en-US" sz="2000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algn="just">
              <a:spcBef>
                <a:spcPts val="0"/>
              </a:spcBef>
              <a:buClr>
                <a:schemeClr val="bg2">
                  <a:lumMod val="50000"/>
                </a:schemeClr>
              </a:buClr>
              <a:buSzPct val="90000"/>
            </a:pP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Tugas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P2K3 :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Memberikan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saran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pertimbangan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kpd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Pengusaha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/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Pengurus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mengenai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K3. Serta 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membantu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pelaksanaan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usaha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pencegahan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kecelakaan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kerja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dalam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perusahaan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dng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memberikan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penjelasan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penerangan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kepada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para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pekerja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</a:t>
            </a:r>
          </a:p>
          <a:p>
            <a:pPr algn="just">
              <a:spcBef>
                <a:spcPts val="0"/>
              </a:spcBef>
              <a:buClr>
                <a:schemeClr val="bg2">
                  <a:lumMod val="50000"/>
                </a:schemeClr>
              </a:buClr>
              <a:buSzPct val="90000"/>
            </a:pP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Fungsi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:</a:t>
            </a:r>
          </a:p>
          <a:p>
            <a:pPr marL="635000" lvl="1" indent="-342900" algn="just">
              <a:spcBef>
                <a:spcPts val="0"/>
              </a:spcBef>
              <a:buClr>
                <a:schemeClr val="bg2">
                  <a:lumMod val="50000"/>
                </a:schemeClr>
              </a:buClr>
              <a:buSzPct val="90000"/>
              <a:buFont typeface="+mj-lt"/>
              <a:buAutoNum type="arabicPeriod"/>
            </a:pP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Menghimpun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data K3</a:t>
            </a:r>
          </a:p>
          <a:p>
            <a:pPr marL="635000" lvl="1" indent="-342900" algn="just">
              <a:spcBef>
                <a:spcPts val="0"/>
              </a:spcBef>
              <a:buClr>
                <a:schemeClr val="bg2">
                  <a:lumMod val="50000"/>
                </a:schemeClr>
              </a:buClr>
              <a:buSzPct val="90000"/>
              <a:buFont typeface="+mj-lt"/>
              <a:buAutoNum type="arabicPeriod"/>
            </a:pP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Membantu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menjelaskan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kepada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pekerja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:</a:t>
            </a:r>
          </a:p>
          <a:p>
            <a:pPr marL="973138" lvl="2" indent="-349250" algn="just">
              <a:spcBef>
                <a:spcPts val="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Faktor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bahaya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tempat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kerja</a:t>
            </a:r>
            <a:endParaRPr lang="en-US" sz="2000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marL="973138" lvl="2" indent="-349250" algn="just">
              <a:spcBef>
                <a:spcPts val="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Alat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pelindung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diri</a:t>
            </a:r>
            <a:endParaRPr lang="en-US" sz="2000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marL="973138" lvl="2" indent="-349250" algn="just">
              <a:spcBef>
                <a:spcPts val="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Cara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sikap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yang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benar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aman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dalam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bekerja</a:t>
            </a:r>
            <a:endParaRPr lang="en-US" sz="2000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marL="973138" lvl="2" indent="-349250" algn="just">
              <a:spcBef>
                <a:spcPts val="0"/>
              </a:spcBef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Efisiensi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produktifitas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kerja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</a:t>
            </a:r>
          </a:p>
          <a:p>
            <a:pPr marL="1307592" lvl="2" indent="-457200" algn="just">
              <a:spcBef>
                <a:spcPts val="0"/>
              </a:spcBef>
              <a:buClr>
                <a:schemeClr val="bg2">
                  <a:lumMod val="50000"/>
                </a:schemeClr>
              </a:buClr>
              <a:buSzPct val="90000"/>
              <a:buNone/>
            </a:pPr>
            <a:endParaRPr lang="en-US" sz="20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>
            <a:noAutofit/>
          </a:bodyPr>
          <a:lstStyle/>
          <a:p>
            <a:pPr marL="1041400" lvl="1" indent="-358775">
              <a:spcBef>
                <a:spcPts val="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SzPct val="90000"/>
              <a:buFont typeface="+mj-lt"/>
              <a:buAutoNum type="arabicPeriod" startAt="3"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Membantu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pengusaha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/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pengawas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:</a:t>
            </a:r>
          </a:p>
          <a:p>
            <a:pPr marL="1379538" lvl="2" indent="-349250">
              <a:spcBef>
                <a:spcPts val="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Evaluasi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cara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proses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lingkungan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kerja</a:t>
            </a:r>
            <a:endParaRPr lang="en-US" sz="2200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marL="1379538" lvl="2" indent="-349250">
              <a:spcBef>
                <a:spcPts val="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Sistem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pengendalian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bahaya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K3</a:t>
            </a:r>
          </a:p>
          <a:p>
            <a:pPr marL="1379538" lvl="2" indent="-349250">
              <a:spcBef>
                <a:spcPts val="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Evaluasi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Kecelakaan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kerja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penyakit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akibat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kerja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</a:t>
            </a:r>
          </a:p>
          <a:p>
            <a:pPr marL="1379538" lvl="2" indent="-349250">
              <a:spcBef>
                <a:spcPts val="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Mengembangkan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pemeriksaan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kesehatan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kerja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 </a:t>
            </a:r>
          </a:p>
          <a:p>
            <a:pPr marL="722376" indent="-457200">
              <a:spcBef>
                <a:spcPts val="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SzPct val="90000"/>
            </a:pP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Organisasi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P2K3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terdiri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dari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unsur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Pengusaha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Pekerja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yg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susunannya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: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Ketua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,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Sekretaris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Anggota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(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Sekretaris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adalah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Ahli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K3)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diangkat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oleh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Menteri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atau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pejabat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yg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ditunjuk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atas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usul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pengusaha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atau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pengurus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ybs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</a:t>
            </a:r>
          </a:p>
          <a:p>
            <a:pPr marL="722376" indent="-457200">
              <a:spcBef>
                <a:spcPts val="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SzPct val="90000"/>
            </a:pP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Perusahaan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wajib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: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mempekerjakan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100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orang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atau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lebih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,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atau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menggunakan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bahan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/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proses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/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instalasi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yang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mempunyai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risiko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tinggi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(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peledakan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,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keracunan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,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kebakaran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2312"/>
            <a:ext cx="8229600" cy="551688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2. </a:t>
            </a:r>
            <a:r>
              <a:rPr lang="en-US" sz="36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Dewan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K3 </a:t>
            </a:r>
            <a:r>
              <a:rPr lang="en-US" sz="36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Nasional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/ Wilayah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Clr>
                <a:schemeClr val="bg2">
                  <a:lumMod val="50000"/>
                </a:schemeClr>
              </a:buClr>
            </a:pP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Dewan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K3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adalah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: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badan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pembantu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tingkat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nasional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atau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wilayah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yang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bertugas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memberikan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saran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pertimbangan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kepada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Menteri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/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Kepala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Daerah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bidang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K3.</a:t>
            </a:r>
          </a:p>
          <a:p>
            <a:pPr algn="just">
              <a:buClr>
                <a:schemeClr val="bg2">
                  <a:lumMod val="50000"/>
                </a:schemeClr>
              </a:buClr>
            </a:pP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Keanggotaan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Dewan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K3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Nasional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/Wilayah,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terdiri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dari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:</a:t>
            </a:r>
          </a:p>
          <a:p>
            <a:pPr marL="566738" lvl="1" indent="-276225" algn="just"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Unsur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pemerintah</a:t>
            </a:r>
            <a:endParaRPr lang="en-US" sz="2000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marL="566738" lvl="1" indent="-276225" algn="just"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Unsur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organisasi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pekerja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/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buruh</a:t>
            </a:r>
            <a:endParaRPr lang="en-US" sz="2000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marL="566738" lvl="1" indent="-276225" algn="just"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Unsur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Organisasi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pengusaha</a:t>
            </a:r>
            <a:endParaRPr lang="en-US" sz="2000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marL="566738" lvl="1" indent="-276225" algn="just"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Unsur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Organisasi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Profesi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K3</a:t>
            </a:r>
          </a:p>
          <a:p>
            <a:pPr marL="566738" lvl="1" indent="-276225" algn="just"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Badan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lain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bila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dianggap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perlu</a:t>
            </a:r>
            <a:endParaRPr lang="en-US" sz="2000" dirty="0" smtClean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 marL="566738" lvl="1" indent="-276225" algn="just"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Susunan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Pengurus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: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Seorang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Ketua,beberapa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Wakil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Ketua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,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Seorang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Sekretaris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Wkl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Sekretaris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merangkap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anggota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serta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Anggota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</a:p>
          <a:p>
            <a:pPr marL="566738" lvl="1" indent="-276225" algn="just"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DK3N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dibentuk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oleh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Menakeretrans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dan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DK3W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dibentuk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oleh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Dirjen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 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Binwasnaker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.</a:t>
            </a:r>
          </a:p>
          <a:p>
            <a:pPr algn="just">
              <a:buClr>
                <a:schemeClr val="bg2">
                  <a:lumMod val="50000"/>
                </a:schemeClr>
              </a:buClr>
            </a:pPr>
            <a:endParaRPr lang="en-US" sz="24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8028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solidFill>
                  <a:schemeClr val="bg2">
                    <a:lumMod val="50000"/>
                  </a:schemeClr>
                </a:solidFill>
              </a:rPr>
              <a:t>Fungsi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 DK3N/DK3W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8912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Menghimpun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mengolah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data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atau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permasalahan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K3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tingkat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nasional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propinsi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Membina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DK3W (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Nasional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),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melaksanakan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penelitian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pendidikan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pelatihan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pengembangan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memasyarakatkan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budaya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K3.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DK3W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membantu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/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berkerjasama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dg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Disnaker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membina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P2K3.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DK3N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membentuk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/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menunjuk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badan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usaha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non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komersial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untuk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melakukan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kegiatan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penyuluhan,penelitian,pendidikan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latihan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konsultasi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dibidang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K3</a:t>
            </a:r>
          </a:p>
          <a:p>
            <a:pPr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794</TotalTime>
  <Words>1744</Words>
  <Application>Microsoft Office PowerPoint</Application>
  <PresentationFormat>On-screen Show (4:3)</PresentationFormat>
  <Paragraphs>248</Paragraphs>
  <Slides>30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Flow</vt:lpstr>
      <vt:lpstr>Bitmap Image</vt:lpstr>
      <vt:lpstr>Slide 1</vt:lpstr>
      <vt:lpstr>Pengertian</vt:lpstr>
      <vt:lpstr>DASAR HUKUM</vt:lpstr>
      <vt:lpstr>Slide 4</vt:lpstr>
      <vt:lpstr>KELEMBAGAAN DAN KEAHLIAN K3</vt:lpstr>
      <vt:lpstr>1. Panitia Pembina Keselamatan dan Kesehatan Kerja (P2K3)</vt:lpstr>
      <vt:lpstr>Slide 7</vt:lpstr>
      <vt:lpstr>2. Dewan K3 Nasional/ Wilayah</vt:lpstr>
      <vt:lpstr>Fungsi DK3N/DK3W</vt:lpstr>
      <vt:lpstr>3. Perusahaan Jasa K3 (PJK3)</vt:lpstr>
      <vt:lpstr>Slide 11</vt:lpstr>
      <vt:lpstr>Hak dan Kewajiban PJK3</vt:lpstr>
      <vt:lpstr>4. Badan Audit SMK3</vt:lpstr>
      <vt:lpstr>Kewajiban Badan Audit SMK3</vt:lpstr>
      <vt:lpstr>5. Unit Penanggulangan Kebakaran</vt:lpstr>
      <vt:lpstr>Keahlian K3 : 1. Ahli Keselamatan dan Kesehatan Kerja (K3)</vt:lpstr>
      <vt:lpstr>Persyaratan Ahli K3</vt:lpstr>
      <vt:lpstr>Kewajiban dan Kewenangan  Ahli K3</vt:lpstr>
      <vt:lpstr>SKP Ahli K3 Tidak Berlaku/Dicabut apabila :</vt:lpstr>
      <vt:lpstr>2. Dokter dan Paramedis</vt:lpstr>
      <vt:lpstr>3. Petugas/Regu Penanggulangan Kebakaran</vt:lpstr>
      <vt:lpstr>Slide 22</vt:lpstr>
      <vt:lpstr>TUGAS UNIT  PENANGGULANGAN KEBAKARAN </vt:lpstr>
      <vt:lpstr>Slide 24</vt:lpstr>
      <vt:lpstr>Slide 25</vt:lpstr>
      <vt:lpstr>Slide 26</vt:lpstr>
      <vt:lpstr>4. Petugas P3K</vt:lpstr>
      <vt:lpstr>Slide 28</vt:lpstr>
      <vt:lpstr>5. Teknisi/Operator Berkeahlian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KELEMBAGAAN KESELAMATAN DAN KESEHATAN KERJA</dc:title>
  <dc:creator>Acer</dc:creator>
  <cp:lastModifiedBy>ar307</cp:lastModifiedBy>
  <cp:revision>114</cp:revision>
  <dcterms:created xsi:type="dcterms:W3CDTF">2012-06-14T20:39:09Z</dcterms:created>
  <dcterms:modified xsi:type="dcterms:W3CDTF">2019-04-29T13:45:33Z</dcterms:modified>
</cp:coreProperties>
</file>