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58" r:id="rId6"/>
    <p:sldId id="265" r:id="rId7"/>
    <p:sldId id="259" r:id="rId8"/>
    <p:sldId id="260" r:id="rId9"/>
    <p:sldId id="261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1FE60C-A1B0-4183-B6AF-966977B80289}" type="datetimeFigureOut">
              <a:rPr lang="en-AU" smtClean="0"/>
              <a:t>2/10/2013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16B9BF-9299-42C6-BAA6-F2EC36B3F2DA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SEJARAH &amp; PERKEMBANGAN </a:t>
            </a:r>
            <a:r>
              <a:rPr lang="en-AU" i="1" dirty="0" smtClean="0"/>
              <a:t>SYSTEM DYNAMICS</a:t>
            </a:r>
            <a:endParaRPr lang="en-AU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err="1" smtClean="0"/>
              <a:t>Roesfiansjah</a:t>
            </a:r>
            <a:r>
              <a:rPr lang="en-AU" dirty="0" smtClean="0"/>
              <a:t> </a:t>
            </a:r>
            <a:r>
              <a:rPr lang="en-AU" dirty="0" err="1" smtClean="0"/>
              <a:t>Rasjidin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95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APLIKASI SD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err="1" smtClean="0"/>
              <a:t>Aplikasi</a:t>
            </a:r>
            <a:r>
              <a:rPr lang="en-AU" dirty="0" smtClean="0"/>
              <a:t> SD </a:t>
            </a:r>
            <a:r>
              <a:rPr lang="en-AU" dirty="0" err="1" smtClean="0"/>
              <a:t>meliputi</a:t>
            </a:r>
            <a:r>
              <a:rPr lang="en-AU" dirty="0" smtClean="0"/>
              <a:t> </a:t>
            </a:r>
            <a:r>
              <a:rPr lang="en-AU" dirty="0" err="1" smtClean="0"/>
              <a:t>rentang</a:t>
            </a:r>
            <a:r>
              <a:rPr lang="en-AU" dirty="0" smtClean="0"/>
              <a:t> area yang </a:t>
            </a:r>
            <a:r>
              <a:rPr lang="en-AU" dirty="0" err="1" smtClean="0"/>
              <a:t>luas</a:t>
            </a:r>
            <a:r>
              <a:rPr lang="en-AU" dirty="0" smtClean="0"/>
              <a:t>:</a:t>
            </a:r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smtClean="0"/>
              <a:t>Population systems,</a:t>
            </a:r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smtClean="0"/>
              <a:t>Ecological  systems</a:t>
            </a:r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smtClean="0"/>
              <a:t>Economic systems</a:t>
            </a:r>
          </a:p>
          <a:p>
            <a:endParaRPr lang="en-AU" dirty="0" smtClean="0"/>
          </a:p>
          <a:p>
            <a:r>
              <a:rPr lang="en-AU" dirty="0" smtClean="0"/>
              <a:t>SD </a:t>
            </a:r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sarana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:</a:t>
            </a:r>
            <a:endParaRPr lang="en-AU" dirty="0"/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err="1" smtClean="0"/>
              <a:t>Pengajaran</a:t>
            </a:r>
            <a:r>
              <a:rPr lang="en-AU" dirty="0" smtClean="0"/>
              <a:t> system thinking</a:t>
            </a:r>
            <a:endParaRPr lang="en-AU" dirty="0"/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err="1" smtClean="0"/>
              <a:t>Menganalisis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membandingkan</a:t>
            </a:r>
            <a:r>
              <a:rPr lang="en-AU" dirty="0" smtClean="0"/>
              <a:t> </a:t>
            </a:r>
            <a:r>
              <a:rPr lang="en-AU" dirty="0" err="1" smtClean="0"/>
              <a:t>asumsi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model-model mental</a:t>
            </a:r>
            <a:endParaRPr lang="en-AU" dirty="0"/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err="1" smtClean="0"/>
              <a:t>Mendapatkan</a:t>
            </a:r>
            <a:r>
              <a:rPr lang="en-AU" dirty="0" smtClean="0"/>
              <a:t> </a:t>
            </a:r>
            <a:r>
              <a:rPr lang="en-AU" dirty="0" err="1" smtClean="0"/>
              <a:t>wawasan</a:t>
            </a:r>
            <a:r>
              <a:rPr lang="en-AU" dirty="0" smtClean="0"/>
              <a:t> </a:t>
            </a:r>
            <a:r>
              <a:rPr lang="en-AU" dirty="0" err="1" smtClean="0"/>
              <a:t>kualitatif</a:t>
            </a:r>
            <a:r>
              <a:rPr lang="en-AU" dirty="0" smtClean="0"/>
              <a:t> </a:t>
            </a:r>
            <a:r>
              <a:rPr lang="en-AU" dirty="0" err="1" smtClean="0"/>
              <a:t>terhadap</a:t>
            </a:r>
            <a:r>
              <a:rPr lang="en-AU" dirty="0" smtClean="0"/>
              <a:t> </a:t>
            </a:r>
            <a:r>
              <a:rPr lang="en-AU" dirty="0" err="1" smtClean="0"/>
              <a:t>kerja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konsekuensi-konsekuensi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keputusan</a:t>
            </a:r>
            <a:endParaRPr lang="en-AU" dirty="0"/>
          </a:p>
          <a:p>
            <a:pPr marL="987425" indent="-354013">
              <a:buFont typeface="Wingdings" panose="05000000000000000000" pitchFamily="2" charset="2"/>
              <a:buChar char="Ø"/>
            </a:pPr>
            <a:r>
              <a:rPr lang="en-AU" dirty="0" err="1" smtClean="0"/>
              <a:t>Mengenali</a:t>
            </a:r>
            <a:r>
              <a:rPr lang="en-AU" dirty="0" smtClean="0"/>
              <a:t> </a:t>
            </a:r>
            <a:r>
              <a:rPr lang="en-AU" dirty="0" err="1" smtClean="0"/>
              <a:t>karakteristik</a:t>
            </a:r>
            <a:r>
              <a:rPr lang="en-AU" dirty="0" smtClean="0"/>
              <a:t> </a:t>
            </a:r>
            <a:r>
              <a:rPr lang="en-AU" dirty="0" err="1" smtClean="0"/>
              <a:t>penting</a:t>
            </a:r>
            <a:r>
              <a:rPr lang="en-AU" dirty="0" smtClean="0"/>
              <a:t> (archetypes)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sistem-sistem</a:t>
            </a:r>
            <a:r>
              <a:rPr lang="en-AU" dirty="0" smtClean="0"/>
              <a:t> yang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berfungsi</a:t>
            </a:r>
            <a:r>
              <a:rPr lang="en-AU" dirty="0" smtClean="0"/>
              <a:t> </a:t>
            </a:r>
            <a:r>
              <a:rPr lang="en-AU" dirty="0" err="1" smtClean="0"/>
              <a:t>sebagaimana</a:t>
            </a:r>
            <a:r>
              <a:rPr lang="en-AU" dirty="0" smtClean="0"/>
              <a:t> </a:t>
            </a:r>
            <a:r>
              <a:rPr lang="en-AU" dirty="0" err="1" smtClean="0"/>
              <a:t>mestinya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66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SD SOFTWARE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Perangkat</a:t>
            </a:r>
            <a:r>
              <a:rPr lang="en-AU" dirty="0" smtClean="0"/>
              <a:t> </a:t>
            </a:r>
            <a:r>
              <a:rPr lang="en-AU" dirty="0" err="1" smtClean="0"/>
              <a:t>lunak</a:t>
            </a:r>
            <a:r>
              <a:rPr lang="en-AU" dirty="0" smtClean="0"/>
              <a:t> </a:t>
            </a:r>
            <a:r>
              <a:rPr lang="en-AU" dirty="0" err="1" smtClean="0"/>
              <a:t>komputer</a:t>
            </a:r>
            <a:r>
              <a:rPr lang="en-AU" dirty="0" smtClean="0"/>
              <a:t> </a:t>
            </a:r>
            <a:r>
              <a:rPr lang="en-AU" dirty="0" err="1" smtClean="0"/>
              <a:t>digunakan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mensimulasikan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model SD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situasi</a:t>
            </a:r>
            <a:r>
              <a:rPr lang="en-AU" dirty="0" smtClean="0"/>
              <a:t> yang </a:t>
            </a:r>
            <a:r>
              <a:rPr lang="en-AU" dirty="0" err="1" smtClean="0"/>
              <a:t>sedang</a:t>
            </a:r>
            <a:r>
              <a:rPr lang="en-AU" dirty="0" smtClean="0"/>
              <a:t> </a:t>
            </a:r>
            <a:r>
              <a:rPr lang="en-AU" dirty="0" err="1" smtClean="0"/>
              <a:t>dikaji</a:t>
            </a:r>
            <a:r>
              <a:rPr lang="en-AU" dirty="0" smtClean="0"/>
              <a:t>.</a:t>
            </a:r>
          </a:p>
          <a:p>
            <a:r>
              <a:rPr lang="en-AU" dirty="0" err="1" smtClean="0"/>
              <a:t>Menjalankan</a:t>
            </a:r>
            <a:r>
              <a:rPr lang="en-AU" dirty="0" smtClean="0"/>
              <a:t> </a:t>
            </a:r>
            <a:r>
              <a:rPr lang="en-AU" dirty="0" err="1" smtClean="0"/>
              <a:t>simulasi-simulasi</a:t>
            </a:r>
            <a:r>
              <a:rPr lang="en-AU" dirty="0" smtClean="0"/>
              <a:t> </a:t>
            </a:r>
            <a:r>
              <a:rPr lang="en-AU" dirty="0"/>
              <a:t>"what if"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menguji</a:t>
            </a:r>
            <a:r>
              <a:rPr lang="en-AU" dirty="0" smtClean="0"/>
              <a:t> </a:t>
            </a:r>
            <a:r>
              <a:rPr lang="en-AU" dirty="0" err="1" smtClean="0"/>
              <a:t>kebijakan-kebijakan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model SD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sangat</a:t>
            </a:r>
            <a:r>
              <a:rPr lang="en-AU" dirty="0" smtClean="0"/>
              <a:t> </a:t>
            </a:r>
            <a:r>
              <a:rPr lang="en-AU" dirty="0" err="1" smtClean="0"/>
              <a:t>membantu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memahami</a:t>
            </a:r>
            <a:r>
              <a:rPr lang="en-AU" dirty="0" smtClean="0"/>
              <a:t> </a:t>
            </a:r>
            <a:r>
              <a:rPr lang="en-AU" dirty="0" err="1" smtClean="0"/>
              <a:t>bagaimana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 smtClean="0"/>
              <a:t>berubah</a:t>
            </a:r>
            <a:r>
              <a:rPr lang="en-AU" dirty="0" smtClean="0"/>
              <a:t> </a:t>
            </a:r>
            <a:r>
              <a:rPr lang="en-AU" dirty="0" err="1" smtClean="0"/>
              <a:t>sepanjang</a:t>
            </a:r>
            <a:r>
              <a:rPr lang="en-AU" dirty="0" smtClean="0"/>
              <a:t> </a:t>
            </a:r>
            <a:r>
              <a:rPr lang="en-AU" dirty="0" err="1" smtClean="0"/>
              <a:t>waktu</a:t>
            </a:r>
            <a:r>
              <a:rPr lang="en-AU" dirty="0" smtClean="0"/>
              <a:t> (</a:t>
            </a:r>
            <a:r>
              <a:rPr lang="en-AU" dirty="0" err="1" smtClean="0"/>
              <a:t>perilaku</a:t>
            </a:r>
            <a:r>
              <a:rPr lang="en-AU" dirty="0" smtClean="0"/>
              <a:t> </a:t>
            </a:r>
            <a:r>
              <a:rPr lang="en-AU" dirty="0" err="1" smtClean="0"/>
              <a:t>sistem</a:t>
            </a:r>
            <a:r>
              <a:rPr lang="en-A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6703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PERANGKAT LUNAK SD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ITHINK</a:t>
            </a:r>
          </a:p>
          <a:p>
            <a:r>
              <a:rPr lang="en-AU" dirty="0" smtClean="0"/>
              <a:t>POWERSIM</a:t>
            </a:r>
          </a:p>
          <a:p>
            <a:r>
              <a:rPr lang="en-AU" dirty="0" smtClean="0"/>
              <a:t>VENSIM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2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PENCIPTA </a:t>
            </a:r>
            <a:r>
              <a:rPr lang="en-AU" i="1" dirty="0" smtClean="0"/>
              <a:t>SYSTEM DYNAMICS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5256584" cy="4709120"/>
          </a:xfrm>
        </p:spPr>
        <p:txBody>
          <a:bodyPr>
            <a:normAutofit fontScale="70000" lnSpcReduction="20000"/>
          </a:bodyPr>
          <a:lstStyle/>
          <a:p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SD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diciptakan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oleh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Professor Jay Wright Forrester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dari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Massachusetts Institute of Technology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pada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pertengahan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1950</a:t>
            </a:r>
          </a:p>
          <a:p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Forrester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dianugrahi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gelar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professor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oleh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MIT Sloan School of Management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pada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tahun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1956.</a:t>
            </a:r>
          </a:p>
          <a:p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Tujuan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awalnya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adalah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untuk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menentukan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bagaimana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latar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belakangnya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di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bidang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science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engineering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bisa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berdampak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pada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isu-isu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penting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yang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menentukan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keberhasilan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atau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kegagalan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perusahaan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endParaRPr lang="en-AU" dirty="0">
              <a:solidFill>
                <a:srgbClr val="000000"/>
              </a:solidFill>
              <a:latin typeface="Arial"/>
              <a:ea typeface="Calibri"/>
            </a:endParaRPr>
          </a:p>
        </p:txBody>
      </p:sp>
      <p:pic>
        <p:nvPicPr>
          <p:cNvPr id="1026" name="Picture 2" descr="C:\Users\Roesfi Elsa\Documents\Esa Unggul\Presentasi\SD\Jay Wright Forre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541" y="1628800"/>
            <a:ext cx="210241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82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SIMULASI TANGAN FORRESTER</a:t>
            </a:r>
            <a:br>
              <a:rPr lang="en-AU" dirty="0" smtClean="0"/>
            </a:br>
            <a:r>
              <a:rPr lang="en-AU" dirty="0" smtClean="0"/>
              <a:t>DI GENERAL ELECTRIC (GE)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Wawasan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Forrester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tentang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dasar-dasar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umum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yang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melandasi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keteknikan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dicetuskan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menuju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sebuah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tingkatan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yang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tinggi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melalui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keterlibatannya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dengan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para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manager di GE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selama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pertengahan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tahun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1950.</a:t>
            </a:r>
          </a:p>
          <a:p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Kebingungan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para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manager GE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terkait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ketenagakerjaan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pabrik-pabrik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perlengkapan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rumah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tangga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mereka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di Kentucky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menunjukkan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siklus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tiga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tahunan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  <a:p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Siklus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bisnis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dianggap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bukan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sebagai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penjelasan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yang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memadai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untuk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ketidakstabilan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tenaga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 smtClean="0">
                <a:solidFill>
                  <a:srgbClr val="000000"/>
                </a:solidFill>
                <a:latin typeface="Arial"/>
                <a:ea typeface="Calibri"/>
              </a:rPr>
              <a:t>kerja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25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SIMULASI TANGAN FORRESTER</a:t>
            </a:r>
            <a:br>
              <a:rPr lang="en-AU" dirty="0"/>
            </a:br>
            <a:r>
              <a:rPr lang="en-AU" dirty="0"/>
              <a:t>DI GENERAL ELECTRIC (GE)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Simulasi-simulasi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tangan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(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kalkulasi-kalkulasi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)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dilakukan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oleh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Forrester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tentang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struktur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stock-flow-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feddback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di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pabrik-pabrik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GE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dengan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melibatkan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struktur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pengambilan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keputusan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perusahaan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saat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itu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untuk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perekrutan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dan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pengurangan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tenaga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kerja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  <a:p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Forrester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mampu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menunjukkan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bahwa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ketidakstabilan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ketenagakerjaan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di GE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terkait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struktur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internal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perusahaan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,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bukan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pengaruh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eksternal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seperti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siklus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bisnis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.</a:t>
            </a:r>
          </a:p>
          <a:p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Simulasi-simulasi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tangan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Forrester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tersebut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merupakan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cikal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bakal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AU" dirty="0" err="1">
                <a:solidFill>
                  <a:srgbClr val="000000"/>
                </a:solidFill>
                <a:latin typeface="Arial"/>
                <a:ea typeface="Calibri"/>
              </a:rPr>
              <a:t>bidang</a:t>
            </a:r>
            <a:r>
              <a:rPr lang="en-AU" dirty="0">
                <a:solidFill>
                  <a:srgbClr val="000000"/>
                </a:solidFill>
                <a:latin typeface="Arial"/>
                <a:ea typeface="Calibri"/>
              </a:rPr>
              <a:t> system dynamics</a:t>
            </a:r>
            <a:r>
              <a:rPr lang="en-AU" dirty="0" smtClean="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53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TAHAPAN SIMULASI DENGAN PEMODELAN KOMPUTER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akhir</a:t>
            </a:r>
            <a:r>
              <a:rPr lang="en-AU" dirty="0" smtClean="0"/>
              <a:t> 1950 </a:t>
            </a:r>
            <a:r>
              <a:rPr lang="en-AU" dirty="0" err="1" smtClean="0"/>
              <a:t>hingga</a:t>
            </a:r>
            <a:r>
              <a:rPr lang="en-AU" dirty="0" smtClean="0"/>
              <a:t> </a:t>
            </a:r>
            <a:r>
              <a:rPr lang="en-AU" dirty="0" err="1" smtClean="0"/>
              <a:t>awal</a:t>
            </a:r>
            <a:r>
              <a:rPr lang="en-AU" dirty="0" smtClean="0"/>
              <a:t> 1960, </a:t>
            </a:r>
            <a:r>
              <a:rPr lang="en-AU" dirty="0"/>
              <a:t>Forrester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tim</a:t>
            </a:r>
            <a:r>
              <a:rPr lang="en-AU" dirty="0" smtClean="0"/>
              <a:t> </a:t>
            </a:r>
            <a:r>
              <a:rPr lang="en-AU" dirty="0" err="1" smtClean="0"/>
              <a:t>mahasiswa</a:t>
            </a:r>
            <a:r>
              <a:rPr lang="en-AU" dirty="0" smtClean="0"/>
              <a:t> </a:t>
            </a:r>
            <a:r>
              <a:rPr lang="en-AU" dirty="0" err="1" smtClean="0"/>
              <a:t>pascasarjana</a:t>
            </a:r>
            <a:r>
              <a:rPr lang="en-AU" dirty="0" smtClean="0"/>
              <a:t>  </a:t>
            </a:r>
            <a:r>
              <a:rPr lang="en-AU" dirty="0" err="1" smtClean="0"/>
              <a:t>memindahkan</a:t>
            </a:r>
            <a:r>
              <a:rPr lang="en-AU" dirty="0" smtClean="0"/>
              <a:t>  </a:t>
            </a:r>
            <a:r>
              <a:rPr lang="en-AU" dirty="0" err="1" smtClean="0"/>
              <a:t>kemunculan</a:t>
            </a:r>
            <a:r>
              <a:rPr lang="en-AU" dirty="0" smtClean="0"/>
              <a:t> system dynamics </a:t>
            </a:r>
            <a:r>
              <a:rPr lang="en-AU" dirty="0" err="1" smtClean="0"/>
              <a:t>dari</a:t>
            </a:r>
            <a:r>
              <a:rPr lang="en-AU" dirty="0" smtClean="0"/>
              <a:t>  </a:t>
            </a:r>
            <a:r>
              <a:rPr lang="en-AU" i="1" dirty="0" smtClean="0"/>
              <a:t>hand-simulation </a:t>
            </a:r>
            <a:r>
              <a:rPr lang="en-AU" i="1" dirty="0"/>
              <a:t>stage </a:t>
            </a:r>
            <a:r>
              <a:rPr lang="en-AU" i="1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i="1" dirty="0" smtClean="0"/>
              <a:t>formal</a:t>
            </a:r>
            <a:r>
              <a:rPr lang="en-AU" i="1" dirty="0"/>
              <a:t> computer </a:t>
            </a:r>
            <a:r>
              <a:rPr lang="en-AU" i="1" dirty="0" err="1" smtClean="0"/>
              <a:t>modeling</a:t>
            </a:r>
            <a:r>
              <a:rPr lang="en-AU" i="1" dirty="0" smtClean="0"/>
              <a:t> stage</a:t>
            </a:r>
            <a:r>
              <a:rPr lang="en-AU" dirty="0" smtClean="0"/>
              <a:t>.</a:t>
            </a:r>
          </a:p>
          <a:p>
            <a:r>
              <a:rPr lang="en-AU" dirty="0" smtClean="0"/>
              <a:t>Richard </a:t>
            </a:r>
            <a:r>
              <a:rPr lang="en-AU" dirty="0"/>
              <a:t>Bennett </a:t>
            </a:r>
            <a:r>
              <a:rPr lang="en-AU" dirty="0" err="1" smtClean="0"/>
              <a:t>membuat</a:t>
            </a:r>
            <a:r>
              <a:rPr lang="en-AU" dirty="0" smtClean="0"/>
              <a:t>  </a:t>
            </a:r>
            <a:r>
              <a:rPr lang="en-AU" dirty="0" err="1" smtClean="0"/>
              <a:t>bahasa</a:t>
            </a:r>
            <a:r>
              <a:rPr lang="en-AU" dirty="0" smtClean="0"/>
              <a:t> </a:t>
            </a:r>
            <a:r>
              <a:rPr lang="en-AU" dirty="0" err="1" smtClean="0"/>
              <a:t>pemodelan</a:t>
            </a:r>
            <a:r>
              <a:rPr lang="en-AU" dirty="0" smtClean="0"/>
              <a:t> SD </a:t>
            </a:r>
            <a:r>
              <a:rPr lang="en-AU" dirty="0" err="1" smtClean="0"/>
              <a:t>pertama</a:t>
            </a:r>
            <a:r>
              <a:rPr lang="en-AU" dirty="0" smtClean="0"/>
              <a:t> yang </a:t>
            </a:r>
            <a:r>
              <a:rPr lang="en-AU" dirty="0" err="1" smtClean="0"/>
              <a:t>disebut</a:t>
            </a:r>
            <a:r>
              <a:rPr lang="en-AU" dirty="0" smtClean="0"/>
              <a:t>  SIMPLE </a:t>
            </a:r>
            <a:r>
              <a:rPr lang="en-AU" dirty="0"/>
              <a:t>(Simulation of Industrial Management Problems with Lots of Equations)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tahun</a:t>
            </a:r>
            <a:r>
              <a:rPr lang="en-AU" dirty="0" smtClean="0"/>
              <a:t> 1958.</a:t>
            </a:r>
          </a:p>
        </p:txBody>
      </p:sp>
    </p:spTree>
    <p:extLst>
      <p:ext uri="{BB962C8B-B14F-4D97-AF65-F5344CB8AC3E}">
        <p14:creationId xmlns:p14="http://schemas.microsoft.com/office/powerpoint/2010/main" val="233756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TAHAPAN SIMULASI DENGAN PEMODELAN KOMPUTER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Tahun</a:t>
            </a:r>
            <a:r>
              <a:rPr lang="en-AU" dirty="0"/>
              <a:t> 1959, Phyllis Fox </a:t>
            </a:r>
            <a:r>
              <a:rPr lang="en-AU" dirty="0" err="1"/>
              <a:t>dan</a:t>
            </a:r>
            <a:r>
              <a:rPr lang="en-AU" dirty="0"/>
              <a:t> Alexander Pugh </a:t>
            </a:r>
            <a:r>
              <a:rPr lang="en-AU" dirty="0" err="1"/>
              <a:t>membuat</a:t>
            </a:r>
            <a:r>
              <a:rPr lang="en-AU" dirty="0"/>
              <a:t> </a:t>
            </a:r>
            <a:r>
              <a:rPr lang="en-AU" dirty="0" err="1"/>
              <a:t>versi</a:t>
            </a:r>
            <a:r>
              <a:rPr lang="en-AU" dirty="0"/>
              <a:t> </a:t>
            </a:r>
            <a:r>
              <a:rPr lang="en-AU" dirty="0" err="1"/>
              <a:t>pertama</a:t>
            </a:r>
            <a:r>
              <a:rPr lang="en-AU" dirty="0"/>
              <a:t> DYNAMO (</a:t>
            </a:r>
            <a:r>
              <a:rPr lang="en-AU" dirty="0" err="1"/>
              <a:t>DYNAmic</a:t>
            </a:r>
            <a:r>
              <a:rPr lang="en-AU" dirty="0"/>
              <a:t> </a:t>
            </a:r>
            <a:r>
              <a:rPr lang="en-AU" dirty="0" err="1"/>
              <a:t>MOdels</a:t>
            </a:r>
            <a:r>
              <a:rPr lang="en-AU" dirty="0"/>
              <a:t>) yang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versi</a:t>
            </a:r>
            <a:r>
              <a:rPr lang="en-AU" dirty="0"/>
              <a:t> </a:t>
            </a:r>
            <a:r>
              <a:rPr lang="en-AU" dirty="0" err="1"/>
              <a:t>perbaikan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SIMPLE.</a:t>
            </a:r>
          </a:p>
          <a:p>
            <a:r>
              <a:rPr lang="en-AU" dirty="0" err="1"/>
              <a:t>Sejak</a:t>
            </a:r>
            <a:r>
              <a:rPr lang="en-AU" dirty="0"/>
              <a:t> </a:t>
            </a:r>
            <a:r>
              <a:rPr lang="en-AU" dirty="0" err="1"/>
              <a:t>itu</a:t>
            </a:r>
            <a:r>
              <a:rPr lang="en-AU" dirty="0"/>
              <a:t>, DYNAMO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standar</a:t>
            </a:r>
            <a:r>
              <a:rPr lang="en-AU" dirty="0"/>
              <a:t> </a:t>
            </a:r>
            <a:r>
              <a:rPr lang="en-AU" dirty="0" err="1"/>
              <a:t>industri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30 </a:t>
            </a:r>
            <a:r>
              <a:rPr lang="en-AU" dirty="0" err="1"/>
              <a:t>tahun</a:t>
            </a:r>
            <a:r>
              <a:rPr lang="en-AU" dirty="0"/>
              <a:t>.</a:t>
            </a:r>
          </a:p>
          <a:p>
            <a:r>
              <a:rPr lang="en-AU" dirty="0"/>
              <a:t>Forrester </a:t>
            </a:r>
            <a:r>
              <a:rPr lang="en-AU" dirty="0" err="1"/>
              <a:t>menerbitkan</a:t>
            </a:r>
            <a:r>
              <a:rPr lang="en-AU" dirty="0"/>
              <a:t> </a:t>
            </a:r>
            <a:r>
              <a:rPr lang="en-AU" dirty="0" err="1"/>
              <a:t>buku</a:t>
            </a:r>
            <a:r>
              <a:rPr lang="en-AU" dirty="0"/>
              <a:t> </a:t>
            </a:r>
            <a:r>
              <a:rPr lang="en-AU" dirty="0" err="1"/>
              <a:t>pertama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bidang</a:t>
            </a:r>
            <a:r>
              <a:rPr lang="en-AU" dirty="0"/>
              <a:t> SD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judul</a:t>
            </a:r>
            <a:r>
              <a:rPr lang="en-AU" dirty="0"/>
              <a:t> Industrial Dynamics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tahun</a:t>
            </a:r>
            <a:r>
              <a:rPr lang="en-AU" dirty="0"/>
              <a:t> 1961.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366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PENERAPAN SD MELEBIHI LINGKUP PERUSAHAAN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Dari </a:t>
            </a:r>
            <a:r>
              <a:rPr lang="en-AU" dirty="0" err="1" smtClean="0"/>
              <a:t>akhir</a:t>
            </a:r>
            <a:r>
              <a:rPr lang="en-AU" dirty="0" smtClean="0"/>
              <a:t> 1950-an </a:t>
            </a:r>
            <a:r>
              <a:rPr lang="en-AU" dirty="0" err="1" smtClean="0"/>
              <a:t>hingga</a:t>
            </a:r>
            <a:r>
              <a:rPr lang="en-AU" dirty="0" smtClean="0"/>
              <a:t> </a:t>
            </a:r>
            <a:r>
              <a:rPr lang="en-AU" dirty="0" err="1" smtClean="0"/>
              <a:t>akhir</a:t>
            </a:r>
            <a:r>
              <a:rPr lang="en-AU" dirty="0" smtClean="0"/>
              <a:t> 1960-an, SD </a:t>
            </a:r>
            <a:r>
              <a:rPr lang="en-AU" dirty="0" err="1" smtClean="0"/>
              <a:t>diterapkan</a:t>
            </a:r>
            <a:r>
              <a:rPr lang="en-AU" dirty="0" smtClean="0"/>
              <a:t> </a:t>
            </a:r>
            <a:r>
              <a:rPr lang="en-AU" dirty="0" err="1" smtClean="0"/>
              <a:t>secara</a:t>
            </a:r>
            <a:r>
              <a:rPr lang="en-AU" dirty="0" smtClean="0"/>
              <a:t> </a:t>
            </a:r>
            <a:r>
              <a:rPr lang="en-AU" dirty="0" err="1" smtClean="0"/>
              <a:t>khusus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permasalahan</a:t>
            </a:r>
            <a:r>
              <a:rPr lang="en-AU" dirty="0" smtClean="0"/>
              <a:t> </a:t>
            </a:r>
            <a:r>
              <a:rPr lang="en-AU" dirty="0" err="1" smtClean="0"/>
              <a:t>perusahaan</a:t>
            </a:r>
            <a:r>
              <a:rPr lang="en-AU" dirty="0" smtClean="0"/>
              <a:t> </a:t>
            </a:r>
            <a:r>
              <a:rPr lang="en-AU" dirty="0" err="1" smtClean="0"/>
              <a:t>atau</a:t>
            </a:r>
            <a:r>
              <a:rPr lang="en-AU" dirty="0" smtClean="0"/>
              <a:t> managerial.</a:t>
            </a:r>
          </a:p>
          <a:p>
            <a:r>
              <a:rPr lang="en-AU" dirty="0" err="1" smtClean="0"/>
              <a:t>Tahun</a:t>
            </a:r>
            <a:r>
              <a:rPr lang="en-AU" dirty="0" smtClean="0"/>
              <a:t> 1968</a:t>
            </a:r>
            <a:r>
              <a:rPr lang="en-AU" dirty="0"/>
              <a:t>,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kejadian</a:t>
            </a:r>
            <a:r>
              <a:rPr lang="en-AU" dirty="0" smtClean="0"/>
              <a:t> yang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diperkirakan</a:t>
            </a:r>
            <a:r>
              <a:rPr lang="en-AU" dirty="0" smtClean="0"/>
              <a:t> </a:t>
            </a:r>
            <a:r>
              <a:rPr lang="en-AU" dirty="0" err="1" smtClean="0"/>
              <a:t>membawa</a:t>
            </a:r>
            <a:r>
              <a:rPr lang="en-AU" dirty="0" smtClean="0"/>
              <a:t> SD  </a:t>
            </a:r>
            <a:r>
              <a:rPr lang="en-AU" dirty="0" err="1" smtClean="0"/>
              <a:t>meluas</a:t>
            </a:r>
            <a:r>
              <a:rPr lang="en-AU" dirty="0" smtClean="0"/>
              <a:t>, </a:t>
            </a:r>
            <a:r>
              <a:rPr lang="en-AU" dirty="0" err="1" smtClean="0"/>
              <a:t>melebihi</a:t>
            </a:r>
            <a:r>
              <a:rPr lang="en-AU" dirty="0" smtClean="0"/>
              <a:t> </a:t>
            </a:r>
            <a:r>
              <a:rPr lang="en-AU" dirty="0" err="1" smtClean="0"/>
              <a:t>pemodelan</a:t>
            </a:r>
            <a:r>
              <a:rPr lang="en-AU" dirty="0" smtClean="0"/>
              <a:t> </a:t>
            </a:r>
            <a:r>
              <a:rPr lang="en-AU" dirty="0" err="1" smtClean="0"/>
              <a:t>perusahaan</a:t>
            </a:r>
            <a:r>
              <a:rPr lang="en-AU" dirty="0" smtClean="0"/>
              <a:t>.</a:t>
            </a:r>
          </a:p>
          <a:p>
            <a:r>
              <a:rPr lang="en-AU" dirty="0" smtClean="0"/>
              <a:t>John </a:t>
            </a:r>
            <a:r>
              <a:rPr lang="en-AU" dirty="0"/>
              <a:t>Collins, </a:t>
            </a:r>
            <a:r>
              <a:rPr lang="en-AU" dirty="0" err="1" smtClean="0"/>
              <a:t>mantan</a:t>
            </a:r>
            <a:r>
              <a:rPr lang="en-AU" dirty="0" smtClean="0"/>
              <a:t> </a:t>
            </a:r>
            <a:r>
              <a:rPr lang="en-AU" dirty="0" err="1" smtClean="0"/>
              <a:t>gubernur</a:t>
            </a:r>
            <a:r>
              <a:rPr lang="en-AU" dirty="0" smtClean="0"/>
              <a:t> Boston</a:t>
            </a:r>
            <a:r>
              <a:rPr lang="en-AU" dirty="0"/>
              <a:t>, </a:t>
            </a:r>
            <a:r>
              <a:rPr lang="en-AU" dirty="0" smtClean="0"/>
              <a:t> </a:t>
            </a:r>
            <a:r>
              <a:rPr lang="en-AU" dirty="0" err="1" smtClean="0"/>
              <a:t>ditunjuk</a:t>
            </a:r>
            <a:r>
              <a:rPr lang="en-AU" dirty="0" smtClean="0"/>
              <a:t> </a:t>
            </a:r>
            <a:r>
              <a:rPr lang="en-AU" dirty="0" err="1" smtClean="0"/>
              <a:t>sebagai</a:t>
            </a:r>
            <a:r>
              <a:rPr lang="en-AU" dirty="0" smtClean="0"/>
              <a:t> visiting </a:t>
            </a:r>
            <a:r>
              <a:rPr lang="en-AU" dirty="0"/>
              <a:t>professor </a:t>
            </a:r>
            <a:r>
              <a:rPr lang="en-AU" dirty="0" err="1" smtClean="0"/>
              <a:t>pada</a:t>
            </a:r>
            <a:r>
              <a:rPr lang="en-AU" dirty="0" smtClean="0"/>
              <a:t> Urban </a:t>
            </a:r>
            <a:r>
              <a:rPr lang="en-AU" dirty="0"/>
              <a:t>Affairs </a:t>
            </a:r>
            <a:r>
              <a:rPr lang="en-AU" dirty="0" smtClean="0"/>
              <a:t>di MIT.</a:t>
            </a:r>
          </a:p>
          <a:p>
            <a:r>
              <a:rPr lang="en-AU" dirty="0" err="1" smtClean="0"/>
              <a:t>Hasil</a:t>
            </a:r>
            <a:r>
              <a:rPr lang="en-AU" dirty="0" smtClean="0"/>
              <a:t> </a:t>
            </a:r>
            <a:r>
              <a:rPr lang="en-AU" dirty="0" err="1" smtClean="0"/>
              <a:t>kolaborasi</a:t>
            </a:r>
            <a:r>
              <a:rPr lang="en-AU" dirty="0" smtClean="0"/>
              <a:t> Collins-Forrester </a:t>
            </a:r>
            <a:r>
              <a:rPr lang="en-AU" dirty="0" err="1" smtClean="0"/>
              <a:t>adalah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</a:t>
            </a:r>
            <a:r>
              <a:rPr lang="en-AU" dirty="0" err="1" smtClean="0"/>
              <a:t>buku</a:t>
            </a:r>
            <a:r>
              <a:rPr lang="en-AU" dirty="0" smtClean="0"/>
              <a:t> </a:t>
            </a:r>
            <a:r>
              <a:rPr lang="en-AU" dirty="0" err="1" smtClean="0"/>
              <a:t>berjudul</a:t>
            </a:r>
            <a:r>
              <a:rPr lang="en-AU" dirty="0" smtClean="0"/>
              <a:t> Urban </a:t>
            </a:r>
            <a:r>
              <a:rPr lang="en-AU" dirty="0"/>
              <a:t>Dynamics</a:t>
            </a:r>
            <a:r>
              <a:rPr lang="en-AU" dirty="0" smtClean="0"/>
              <a:t>.</a:t>
            </a:r>
          </a:p>
          <a:p>
            <a:r>
              <a:rPr lang="en-AU" dirty="0" smtClean="0"/>
              <a:t>Model </a:t>
            </a:r>
            <a:r>
              <a:rPr lang="en-AU" dirty="0" err="1" smtClean="0"/>
              <a:t>dinamika</a:t>
            </a:r>
            <a:r>
              <a:rPr lang="en-AU" dirty="0" smtClean="0"/>
              <a:t> urban yang </a:t>
            </a:r>
            <a:r>
              <a:rPr lang="en-AU" dirty="0" err="1" smtClean="0"/>
              <a:t>ditampilkan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buku</a:t>
            </a:r>
            <a:r>
              <a:rPr lang="en-AU" dirty="0" smtClean="0"/>
              <a:t> </a:t>
            </a:r>
            <a:r>
              <a:rPr lang="en-AU" dirty="0" err="1" smtClean="0"/>
              <a:t>tersebut</a:t>
            </a:r>
            <a:r>
              <a:rPr lang="en-AU" dirty="0" smtClean="0"/>
              <a:t> </a:t>
            </a:r>
            <a:r>
              <a:rPr lang="en-AU" dirty="0" err="1" smtClean="0"/>
              <a:t>merupakan</a:t>
            </a:r>
            <a:r>
              <a:rPr lang="en-AU" dirty="0" smtClean="0"/>
              <a:t> </a:t>
            </a:r>
            <a:r>
              <a:rPr lang="en-AU" dirty="0" err="1" smtClean="0"/>
              <a:t>aplikasi</a:t>
            </a:r>
            <a:r>
              <a:rPr lang="en-AU" dirty="0" smtClean="0"/>
              <a:t> </a:t>
            </a:r>
            <a:r>
              <a:rPr lang="en-AU" dirty="0" err="1" smtClean="0"/>
              <a:t>besar</a:t>
            </a:r>
            <a:r>
              <a:rPr lang="en-AU" dirty="0" smtClean="0"/>
              <a:t> </a:t>
            </a:r>
            <a:r>
              <a:rPr lang="en-AU" dirty="0" err="1" smtClean="0"/>
              <a:t>pertama</a:t>
            </a:r>
            <a:r>
              <a:rPr lang="en-AU" dirty="0" smtClean="0"/>
              <a:t> SD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i="1" dirty="0" smtClean="0"/>
              <a:t>non-corporate</a:t>
            </a:r>
            <a:r>
              <a:rPr lang="en-AU" dirty="0" smtClean="0"/>
              <a:t> 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010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APLIKASI NON-CORPORATE KEDUA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 err="1" smtClean="0"/>
              <a:t>Tahun</a:t>
            </a:r>
            <a:r>
              <a:rPr lang="en-AU" sz="2800" dirty="0" smtClean="0"/>
              <a:t> 1970</a:t>
            </a:r>
            <a:r>
              <a:rPr lang="en-AU" sz="2800" dirty="0"/>
              <a:t>, Jay Forrester </a:t>
            </a:r>
            <a:r>
              <a:rPr lang="en-AU" sz="2800" dirty="0" err="1" smtClean="0"/>
              <a:t>diundang</a:t>
            </a:r>
            <a:r>
              <a:rPr lang="en-AU" sz="2800" dirty="0" smtClean="0"/>
              <a:t> </a:t>
            </a:r>
            <a:r>
              <a:rPr lang="en-AU" sz="2800" dirty="0" err="1" smtClean="0"/>
              <a:t>oleh</a:t>
            </a:r>
            <a:r>
              <a:rPr lang="en-AU" sz="2800" dirty="0" smtClean="0"/>
              <a:t> The Club of Rome </a:t>
            </a:r>
            <a:r>
              <a:rPr lang="en-AU" sz="2800" dirty="0" err="1" smtClean="0"/>
              <a:t>untuk</a:t>
            </a:r>
            <a:r>
              <a:rPr lang="en-AU" sz="2800" dirty="0" smtClean="0"/>
              <a:t> </a:t>
            </a:r>
            <a:r>
              <a:rPr lang="en-AU" sz="2800" dirty="0" err="1" smtClean="0"/>
              <a:t>sebuah</a:t>
            </a:r>
            <a:r>
              <a:rPr lang="en-AU" sz="2800" dirty="0" smtClean="0"/>
              <a:t> meeting di Bern</a:t>
            </a:r>
            <a:r>
              <a:rPr lang="en-AU" sz="2800" dirty="0"/>
              <a:t>, </a:t>
            </a:r>
            <a:r>
              <a:rPr lang="en-AU" sz="2800" dirty="0" smtClean="0"/>
              <a:t>Switzerland.  The </a:t>
            </a:r>
            <a:r>
              <a:rPr lang="en-AU" sz="2800" dirty="0"/>
              <a:t>Club of Rome </a:t>
            </a:r>
            <a:r>
              <a:rPr lang="en-AU" sz="2800" dirty="0" err="1" smtClean="0"/>
              <a:t>merupakan</a:t>
            </a:r>
            <a:r>
              <a:rPr lang="en-AU" sz="2800" dirty="0" smtClean="0"/>
              <a:t> </a:t>
            </a:r>
            <a:r>
              <a:rPr lang="en-AU" sz="2800" dirty="0" err="1" smtClean="0"/>
              <a:t>sebuah</a:t>
            </a:r>
            <a:r>
              <a:rPr lang="en-AU" sz="2800" dirty="0" smtClean="0"/>
              <a:t> </a:t>
            </a:r>
            <a:r>
              <a:rPr lang="en-AU" sz="2800" dirty="0" err="1" smtClean="0"/>
              <a:t>organisasi</a:t>
            </a:r>
            <a:r>
              <a:rPr lang="en-AU" sz="2800" dirty="0" smtClean="0"/>
              <a:t> yang </a:t>
            </a:r>
            <a:r>
              <a:rPr lang="en-AU" sz="2800" dirty="0" err="1" smtClean="0"/>
              <a:t>berfokus</a:t>
            </a:r>
            <a:r>
              <a:rPr lang="en-AU" sz="2800" dirty="0" smtClean="0"/>
              <a:t> </a:t>
            </a:r>
            <a:r>
              <a:rPr lang="en-AU" sz="2800" dirty="0" err="1" smtClean="0"/>
              <a:t>pada</a:t>
            </a:r>
            <a:r>
              <a:rPr lang="en-AU" sz="2800" dirty="0" smtClean="0"/>
              <a:t> </a:t>
            </a:r>
            <a:r>
              <a:rPr lang="en-AU" sz="2800" dirty="0" err="1" smtClean="0"/>
              <a:t>permasalahan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disebut</a:t>
            </a:r>
            <a:r>
              <a:rPr lang="en-AU" sz="2800" dirty="0" smtClean="0"/>
              <a:t> "</a:t>
            </a:r>
            <a:r>
              <a:rPr lang="en-AU" sz="2800" dirty="0"/>
              <a:t>predicament of </a:t>
            </a:r>
            <a:r>
              <a:rPr lang="en-AU" sz="2800" dirty="0" smtClean="0"/>
              <a:t>mankind“ </a:t>
            </a:r>
            <a:r>
              <a:rPr lang="en-AU" sz="2800" dirty="0" err="1" smtClean="0"/>
              <a:t>yaitu</a:t>
            </a:r>
            <a:r>
              <a:rPr lang="en-AU" sz="2800" dirty="0" smtClean="0"/>
              <a:t> </a:t>
            </a:r>
            <a:r>
              <a:rPr lang="en-AU" sz="2800" dirty="0" err="1" smtClean="0"/>
              <a:t>krisis</a:t>
            </a:r>
            <a:r>
              <a:rPr lang="en-AU" sz="2800" dirty="0" smtClean="0"/>
              <a:t> global yang </a:t>
            </a:r>
            <a:r>
              <a:rPr lang="en-AU" sz="2800" dirty="0" err="1" smtClean="0"/>
              <a:t>mungkin</a:t>
            </a:r>
            <a:r>
              <a:rPr lang="en-AU" sz="2800" dirty="0" smtClean="0"/>
              <a:t> </a:t>
            </a:r>
            <a:r>
              <a:rPr lang="en-AU" sz="2800" dirty="0" err="1" smtClean="0"/>
              <a:t>muncul</a:t>
            </a:r>
            <a:r>
              <a:rPr lang="en-AU" sz="2800" dirty="0"/>
              <a:t> </a:t>
            </a:r>
            <a:r>
              <a:rPr lang="en-AU" sz="2800" dirty="0" smtClean="0"/>
              <a:t>di </a:t>
            </a:r>
            <a:r>
              <a:rPr lang="en-AU" sz="2800" dirty="0" err="1" smtClean="0"/>
              <a:t>masa</a:t>
            </a:r>
            <a:r>
              <a:rPr lang="en-AU" sz="2800" dirty="0" smtClean="0"/>
              <a:t> </a:t>
            </a:r>
            <a:r>
              <a:rPr lang="en-AU" sz="2800" dirty="0" err="1" smtClean="0"/>
              <a:t>depan</a:t>
            </a:r>
            <a:r>
              <a:rPr lang="en-AU" sz="2800" dirty="0" smtClean="0"/>
              <a:t>, </a:t>
            </a:r>
            <a:r>
              <a:rPr lang="en-AU" sz="2800" dirty="0" err="1" smtClean="0"/>
              <a:t>terkait</a:t>
            </a:r>
            <a:r>
              <a:rPr lang="en-AU" sz="2800" dirty="0" smtClean="0"/>
              <a:t> </a:t>
            </a:r>
            <a:r>
              <a:rPr lang="en-AU" sz="2800" dirty="0" err="1" smtClean="0"/>
              <a:t>permintaan</a:t>
            </a:r>
            <a:r>
              <a:rPr lang="en-AU" sz="2800" dirty="0"/>
              <a:t> </a:t>
            </a:r>
            <a:r>
              <a:rPr lang="en-AU" sz="2800" dirty="0" err="1" smtClean="0"/>
              <a:t>dan</a:t>
            </a:r>
            <a:r>
              <a:rPr lang="en-AU" sz="2800" dirty="0" smtClean="0"/>
              <a:t> </a:t>
            </a:r>
            <a:r>
              <a:rPr lang="en-AU" sz="2800" dirty="0" err="1" smtClean="0"/>
              <a:t>kebutuhan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diberikan</a:t>
            </a:r>
            <a:r>
              <a:rPr lang="en-AU" sz="2800" dirty="0" smtClean="0"/>
              <a:t> </a:t>
            </a:r>
            <a:r>
              <a:rPr lang="en-AU" sz="2800" dirty="0" err="1" smtClean="0"/>
              <a:t>pada</a:t>
            </a:r>
            <a:r>
              <a:rPr lang="en-AU" sz="2800" dirty="0" smtClean="0"/>
              <a:t> the </a:t>
            </a:r>
            <a:r>
              <a:rPr lang="en-AU" sz="2800" dirty="0"/>
              <a:t>Earth's carrying capacity </a:t>
            </a:r>
            <a:r>
              <a:rPr lang="en-AU" sz="2800" dirty="0" smtClean="0"/>
              <a:t>(its </a:t>
            </a:r>
            <a:r>
              <a:rPr lang="en-AU" sz="2800" dirty="0"/>
              <a:t>sources of renewable and </a:t>
            </a:r>
            <a:r>
              <a:rPr lang="en-AU" sz="2800" dirty="0" err="1"/>
              <a:t>nonrenewable</a:t>
            </a:r>
            <a:r>
              <a:rPr lang="en-AU" sz="2800" dirty="0"/>
              <a:t> resources and its sinks for the disposal of pollutants) </a:t>
            </a:r>
            <a:r>
              <a:rPr lang="en-AU" sz="2800" dirty="0" err="1" smtClean="0"/>
              <a:t>oleh</a:t>
            </a:r>
            <a:r>
              <a:rPr lang="en-AU" sz="2800" dirty="0" smtClean="0"/>
              <a:t> </a:t>
            </a:r>
            <a:r>
              <a:rPr lang="en-AU" sz="2800" dirty="0" err="1" smtClean="0"/>
              <a:t>populasi</a:t>
            </a:r>
            <a:r>
              <a:rPr lang="en-AU" sz="2800" dirty="0" smtClean="0"/>
              <a:t> </a:t>
            </a:r>
            <a:r>
              <a:rPr lang="en-AU" sz="2800" dirty="0" err="1" smtClean="0"/>
              <a:t>pertumbuhan</a:t>
            </a:r>
            <a:r>
              <a:rPr lang="en-AU" sz="2800" dirty="0" smtClean="0"/>
              <a:t> </a:t>
            </a:r>
            <a:r>
              <a:rPr lang="en-AU" sz="2800" dirty="0" err="1" smtClean="0"/>
              <a:t>dunia</a:t>
            </a:r>
            <a:r>
              <a:rPr lang="en-AU" sz="2800" dirty="0" smtClean="0"/>
              <a:t> </a:t>
            </a:r>
            <a:r>
              <a:rPr lang="en-AU" sz="2800" dirty="0" err="1" smtClean="0"/>
              <a:t>secara</a:t>
            </a:r>
            <a:r>
              <a:rPr lang="en-AU" sz="2800" dirty="0" smtClean="0"/>
              <a:t> </a:t>
            </a:r>
            <a:r>
              <a:rPr lang="en-AU" sz="2800" dirty="0" err="1" smtClean="0"/>
              <a:t>eksponensial</a:t>
            </a:r>
            <a:r>
              <a:rPr lang="en-AU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3383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APLIKASI NON-CORPORATE </a:t>
            </a:r>
            <a:r>
              <a:rPr lang="en-AU" dirty="0" smtClean="0"/>
              <a:t>KEDUA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err="1"/>
              <a:t>Pada</a:t>
            </a:r>
            <a:r>
              <a:rPr lang="en-AU" dirty="0"/>
              <a:t> Bern meeting, Forrester </a:t>
            </a:r>
            <a:r>
              <a:rPr lang="en-AU" dirty="0" err="1"/>
              <a:t>ditanyai</a:t>
            </a:r>
            <a:r>
              <a:rPr lang="en-AU" dirty="0"/>
              <a:t> </a:t>
            </a:r>
            <a:r>
              <a:rPr lang="en-AU" dirty="0" err="1"/>
              <a:t>tentang</a:t>
            </a:r>
            <a:r>
              <a:rPr lang="en-AU" dirty="0"/>
              <a:t> </a:t>
            </a:r>
            <a:r>
              <a:rPr lang="en-AU" dirty="0" err="1"/>
              <a:t>kemungkinan</a:t>
            </a:r>
            <a:r>
              <a:rPr lang="en-AU" dirty="0"/>
              <a:t> </a:t>
            </a:r>
            <a:r>
              <a:rPr lang="en-AU" dirty="0" err="1"/>
              <a:t>penerapan</a:t>
            </a:r>
            <a:r>
              <a:rPr lang="en-AU" dirty="0"/>
              <a:t> SD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kesulitan</a:t>
            </a:r>
            <a:r>
              <a:rPr lang="en-AU" dirty="0"/>
              <a:t> </a:t>
            </a:r>
            <a:r>
              <a:rPr lang="en-AU" dirty="0" err="1"/>
              <a:t>umat</a:t>
            </a:r>
            <a:r>
              <a:rPr lang="en-AU" dirty="0"/>
              <a:t> </a:t>
            </a:r>
            <a:r>
              <a:rPr lang="en-AU" dirty="0" err="1"/>
              <a:t>manusi</a:t>
            </a:r>
            <a:r>
              <a:rPr lang="en-AU" dirty="0"/>
              <a:t> di </a:t>
            </a:r>
            <a:r>
              <a:rPr lang="en-AU" dirty="0" err="1"/>
              <a:t>masa</a:t>
            </a:r>
            <a:r>
              <a:rPr lang="en-AU" dirty="0"/>
              <a:t> </a:t>
            </a:r>
            <a:r>
              <a:rPr lang="en-AU" dirty="0" err="1"/>
              <a:t>depan</a:t>
            </a:r>
            <a:r>
              <a:rPr lang="en-AU" dirty="0"/>
              <a:t> (the predicament of mankind).</a:t>
            </a:r>
          </a:p>
          <a:p>
            <a:r>
              <a:rPr lang="en-AU" dirty="0" err="1"/>
              <a:t>Kemudian</a:t>
            </a:r>
            <a:r>
              <a:rPr lang="en-AU" dirty="0"/>
              <a:t>, Forrester </a:t>
            </a:r>
            <a:r>
              <a:rPr lang="en-AU" dirty="0" err="1"/>
              <a:t>membuat</a:t>
            </a:r>
            <a:r>
              <a:rPr lang="en-AU" dirty="0"/>
              <a:t> draft </a:t>
            </a:r>
            <a:r>
              <a:rPr lang="en-AU" dirty="0" err="1"/>
              <a:t>pertama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model SD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sistem</a:t>
            </a:r>
            <a:r>
              <a:rPr lang="en-AU" dirty="0"/>
              <a:t> </a:t>
            </a:r>
            <a:r>
              <a:rPr lang="en-AU" dirty="0" err="1"/>
              <a:t>sosio-ekonomi</a:t>
            </a:r>
            <a:r>
              <a:rPr lang="en-AU" dirty="0"/>
              <a:t> </a:t>
            </a:r>
            <a:r>
              <a:rPr lang="en-AU" dirty="0" err="1"/>
              <a:t>dunia</a:t>
            </a:r>
            <a:r>
              <a:rPr lang="en-AU" dirty="0"/>
              <a:t>, yang </a:t>
            </a:r>
            <a:r>
              <a:rPr lang="en-AU" dirty="0" err="1"/>
              <a:t>disebut</a:t>
            </a:r>
            <a:r>
              <a:rPr lang="en-AU" dirty="0"/>
              <a:t> model WORLD1.</a:t>
            </a:r>
          </a:p>
          <a:p>
            <a:r>
              <a:rPr lang="en-AU" dirty="0" err="1"/>
              <a:t>Selanjutnya</a:t>
            </a:r>
            <a:r>
              <a:rPr lang="en-AU" dirty="0"/>
              <a:t>, Forrester </a:t>
            </a:r>
            <a:r>
              <a:rPr lang="en-AU" dirty="0" err="1"/>
              <a:t>memperbaiki</a:t>
            </a:r>
            <a:r>
              <a:rPr lang="en-AU" dirty="0"/>
              <a:t> model WORLD1, yang </a:t>
            </a:r>
            <a:r>
              <a:rPr lang="en-AU" dirty="0" err="1"/>
              <a:t>disebut</a:t>
            </a:r>
            <a:r>
              <a:rPr lang="en-AU" dirty="0"/>
              <a:t> model WORLD2, </a:t>
            </a:r>
            <a:r>
              <a:rPr lang="en-AU" dirty="0" err="1"/>
              <a:t>terkait</a:t>
            </a:r>
            <a:r>
              <a:rPr lang="en-AU" dirty="0"/>
              <a:t> </a:t>
            </a:r>
            <a:r>
              <a:rPr lang="en-AU" dirty="0" err="1"/>
              <a:t>kunjungan</a:t>
            </a:r>
            <a:r>
              <a:rPr lang="en-AU" dirty="0"/>
              <a:t> </a:t>
            </a:r>
            <a:r>
              <a:rPr lang="en-AU" dirty="0" err="1"/>
              <a:t>anggota-anggota</a:t>
            </a:r>
            <a:r>
              <a:rPr lang="en-AU" dirty="0"/>
              <a:t> the Club of Rome </a:t>
            </a:r>
            <a:r>
              <a:rPr lang="en-AU" dirty="0" err="1"/>
              <a:t>ke</a:t>
            </a:r>
            <a:r>
              <a:rPr lang="en-AU" dirty="0"/>
              <a:t> MIT.</a:t>
            </a:r>
          </a:p>
          <a:p>
            <a:r>
              <a:rPr lang="en-AU" dirty="0"/>
              <a:t>Model WORLD2 </a:t>
            </a:r>
            <a:r>
              <a:rPr lang="en-AU" dirty="0" err="1"/>
              <a:t>dipublikasikan</a:t>
            </a:r>
            <a:r>
              <a:rPr lang="en-AU" dirty="0"/>
              <a:t> Forrester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buku</a:t>
            </a:r>
            <a:r>
              <a:rPr lang="en-AU" dirty="0"/>
              <a:t> yang </a:t>
            </a:r>
            <a:r>
              <a:rPr lang="en-AU" dirty="0" err="1"/>
              <a:t>diberik</a:t>
            </a:r>
            <a:r>
              <a:rPr lang="en-AU" dirty="0"/>
              <a:t> </a:t>
            </a:r>
            <a:r>
              <a:rPr lang="en-AU" dirty="0" err="1"/>
              <a:t>judul</a:t>
            </a:r>
            <a:r>
              <a:rPr lang="en-AU" dirty="0"/>
              <a:t> World Dynamics.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0590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574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SEJARAH &amp; PERKEMBANGAN SYSTEM DYNAMICS</vt:lpstr>
      <vt:lpstr>PENCIPTA SYSTEM DYNAMICS</vt:lpstr>
      <vt:lpstr>SIMULASI TANGAN FORRESTER DI GENERAL ELECTRIC (GE)</vt:lpstr>
      <vt:lpstr>SIMULASI TANGAN FORRESTER DI GENERAL ELECTRIC (GE)</vt:lpstr>
      <vt:lpstr>TAHAPAN SIMULASI DENGAN PEMODELAN KOMPUTER </vt:lpstr>
      <vt:lpstr>TAHAPAN SIMULASI DENGAN PEMODELAN KOMPUTER </vt:lpstr>
      <vt:lpstr>PENERAPAN SD MELEBIHI LINGKUP PERUSAHAAN</vt:lpstr>
      <vt:lpstr>APLIKASI NON-CORPORATE KEDUA</vt:lpstr>
      <vt:lpstr>APLIKASI NON-CORPORATE KEDUA (2)</vt:lpstr>
      <vt:lpstr>APLIKASI SD</vt:lpstr>
      <vt:lpstr>SD SOFTWARE</vt:lpstr>
      <vt:lpstr>PERANGKAT LUNAK SD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Roesfi Elsa</dc:creator>
  <cp:lastModifiedBy>Roesfi Elsa</cp:lastModifiedBy>
  <cp:revision>18</cp:revision>
  <dcterms:created xsi:type="dcterms:W3CDTF">2013-10-01T15:40:48Z</dcterms:created>
  <dcterms:modified xsi:type="dcterms:W3CDTF">2013-10-02T05:49:35Z</dcterms:modified>
</cp:coreProperties>
</file>