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 id="261" r:id="rId7"/>
    <p:sldId id="262" r:id="rId8"/>
    <p:sldId id="263" r:id="rId9"/>
    <p:sldId id="266" r:id="rId10"/>
    <p:sldId id="267" r:id="rId11"/>
    <p:sldId id="264" r:id="rId12"/>
    <p:sldId id="265"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5A6E7F9-692E-470E-8D21-10A39DE15A73}" type="datetimeFigureOut">
              <a:rPr lang="en-AU" smtClean="0"/>
              <a:t>30/10/2013</a:t>
            </a:fld>
            <a:endParaRPr lang="en-AU"/>
          </a:p>
        </p:txBody>
      </p:sp>
      <p:sp>
        <p:nvSpPr>
          <p:cNvPr id="19" name="Footer Placeholder 18"/>
          <p:cNvSpPr>
            <a:spLocks noGrp="1"/>
          </p:cNvSpPr>
          <p:nvPr>
            <p:ph type="ftr" sz="quarter" idx="11"/>
          </p:nvPr>
        </p:nvSpPr>
        <p:spPr/>
        <p:txBody>
          <a:bodyPr/>
          <a:lstStyle/>
          <a:p>
            <a:endParaRPr lang="en-AU"/>
          </a:p>
        </p:txBody>
      </p:sp>
      <p:sp>
        <p:nvSpPr>
          <p:cNvPr id="27" name="Slide Number Placeholder 26"/>
          <p:cNvSpPr>
            <a:spLocks noGrp="1"/>
          </p:cNvSpPr>
          <p:nvPr>
            <p:ph type="sldNum" sz="quarter" idx="12"/>
          </p:nvPr>
        </p:nvSpPr>
        <p:spPr/>
        <p:txBody>
          <a:bodyPr/>
          <a:lstStyle/>
          <a:p>
            <a:fld id="{7D5C5D12-9028-45FD-8649-27A4FD09353D}"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A6E7F9-692E-470E-8D21-10A39DE15A73}" type="datetimeFigureOut">
              <a:rPr lang="en-AU" smtClean="0"/>
              <a:t>30/10/2013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D5C5D12-9028-45FD-8649-27A4FD09353D}"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A6E7F9-692E-470E-8D21-10A39DE15A73}" type="datetimeFigureOut">
              <a:rPr lang="en-AU" smtClean="0"/>
              <a:t>30/10/2013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D5C5D12-9028-45FD-8649-27A4FD09353D}"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A6E7F9-692E-470E-8D21-10A39DE15A73}" type="datetimeFigureOut">
              <a:rPr lang="en-AU" smtClean="0"/>
              <a:t>30/10/2013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D5C5D12-9028-45FD-8649-27A4FD09353D}"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A6E7F9-692E-470E-8D21-10A39DE15A73}" type="datetimeFigureOut">
              <a:rPr lang="en-AU" smtClean="0"/>
              <a:t>30/10/2013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D5C5D12-9028-45FD-8649-27A4FD09353D}"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A6E7F9-692E-470E-8D21-10A39DE15A73}" type="datetimeFigureOut">
              <a:rPr lang="en-AU" smtClean="0"/>
              <a:t>30/10/2013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D5C5D12-9028-45FD-8649-27A4FD09353D}"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A6E7F9-692E-470E-8D21-10A39DE15A73}" type="datetimeFigureOut">
              <a:rPr lang="en-AU" smtClean="0"/>
              <a:t>30/10/2013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D5C5D12-9028-45FD-8649-27A4FD09353D}"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A6E7F9-692E-470E-8D21-10A39DE15A73}" type="datetimeFigureOut">
              <a:rPr lang="en-AU" smtClean="0"/>
              <a:t>30/10/2013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D5C5D12-9028-45FD-8649-27A4FD09353D}"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6E7F9-692E-470E-8D21-10A39DE15A73}" type="datetimeFigureOut">
              <a:rPr lang="en-AU" smtClean="0"/>
              <a:t>30/10/2013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D5C5D12-9028-45FD-8649-27A4FD09353D}"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A6E7F9-692E-470E-8D21-10A39DE15A73}" type="datetimeFigureOut">
              <a:rPr lang="en-AU" smtClean="0"/>
              <a:t>30/10/2013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D5C5D12-9028-45FD-8649-27A4FD09353D}"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A6E7F9-692E-470E-8D21-10A39DE15A73}" type="datetimeFigureOut">
              <a:rPr lang="en-AU" smtClean="0"/>
              <a:t>30/10/2013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077200" y="6356350"/>
            <a:ext cx="609600" cy="365125"/>
          </a:xfrm>
        </p:spPr>
        <p:txBody>
          <a:bodyPr/>
          <a:lstStyle/>
          <a:p>
            <a:fld id="{7D5C5D12-9028-45FD-8649-27A4FD09353D}" type="slidenum">
              <a:rPr lang="en-AU" smtClean="0"/>
              <a:t>‹#›</a:t>
            </a:fld>
            <a:endParaRPr lang="en-A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A6E7F9-692E-470E-8D21-10A39DE15A73}" type="datetimeFigureOut">
              <a:rPr lang="en-AU" smtClean="0"/>
              <a:t>30/10/2013</a:t>
            </a:fld>
            <a:endParaRPr lang="en-A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D5C5D12-9028-45FD-8649-27A4FD09353D}" type="slidenum">
              <a:rPr lang="en-AU" smtClean="0"/>
              <a:t>‹#›</a:t>
            </a:fld>
            <a:endParaRPr lang="en-A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err="1" smtClean="0"/>
              <a:t>Umpan</a:t>
            </a:r>
            <a:r>
              <a:rPr lang="en-AU" dirty="0" smtClean="0"/>
              <a:t> </a:t>
            </a:r>
            <a:r>
              <a:rPr lang="en-AU" dirty="0" err="1" smtClean="0"/>
              <a:t>Balik</a:t>
            </a:r>
            <a:r>
              <a:rPr lang="en-AU" dirty="0" smtClean="0"/>
              <a:t> </a:t>
            </a:r>
            <a:br>
              <a:rPr lang="en-AU" dirty="0" smtClean="0"/>
            </a:br>
            <a:r>
              <a:rPr lang="en-AU" dirty="0" smtClean="0"/>
              <a:t>&amp; </a:t>
            </a:r>
            <a:r>
              <a:rPr lang="en-AU" dirty="0" err="1" smtClean="0"/>
              <a:t>Kompleksitas</a:t>
            </a:r>
            <a:r>
              <a:rPr lang="en-AU" dirty="0" smtClean="0"/>
              <a:t> </a:t>
            </a:r>
            <a:r>
              <a:rPr lang="en-AU" dirty="0" err="1" smtClean="0"/>
              <a:t>Dinamis</a:t>
            </a:r>
            <a:endParaRPr lang="en-AU" dirty="0"/>
          </a:p>
        </p:txBody>
      </p:sp>
      <p:sp>
        <p:nvSpPr>
          <p:cNvPr id="3" name="Subtitle 2"/>
          <p:cNvSpPr>
            <a:spLocks noGrp="1"/>
          </p:cNvSpPr>
          <p:nvPr>
            <p:ph type="subTitle" idx="1"/>
          </p:nvPr>
        </p:nvSpPr>
        <p:spPr>
          <a:xfrm>
            <a:off x="533400" y="3548608"/>
            <a:ext cx="7854696" cy="1752600"/>
          </a:xfrm>
        </p:spPr>
        <p:txBody>
          <a:bodyPr>
            <a:normAutofit fontScale="92500" lnSpcReduction="10000"/>
          </a:bodyPr>
          <a:lstStyle/>
          <a:p>
            <a:r>
              <a:rPr lang="en-AU" dirty="0" err="1" smtClean="0"/>
              <a:t>Roesfiansjah</a:t>
            </a:r>
            <a:r>
              <a:rPr lang="en-AU" dirty="0" smtClean="0"/>
              <a:t> </a:t>
            </a:r>
            <a:r>
              <a:rPr lang="en-AU" dirty="0" err="1" smtClean="0"/>
              <a:t>Rasjidin</a:t>
            </a:r>
            <a:endParaRPr lang="en-AU" dirty="0" smtClean="0"/>
          </a:p>
          <a:p>
            <a:endParaRPr lang="en-AU" dirty="0"/>
          </a:p>
          <a:p>
            <a:r>
              <a:rPr lang="en-AU" dirty="0" smtClean="0"/>
              <a:t>Program </a:t>
            </a:r>
            <a:r>
              <a:rPr lang="en-AU" dirty="0" err="1" smtClean="0"/>
              <a:t>Studi</a:t>
            </a:r>
            <a:r>
              <a:rPr lang="en-AU" dirty="0" smtClean="0"/>
              <a:t> </a:t>
            </a:r>
            <a:r>
              <a:rPr lang="en-AU" dirty="0" err="1" smtClean="0"/>
              <a:t>Teknik</a:t>
            </a:r>
            <a:r>
              <a:rPr lang="en-AU" dirty="0" smtClean="0"/>
              <a:t> </a:t>
            </a:r>
            <a:r>
              <a:rPr lang="en-AU" dirty="0" err="1" smtClean="0"/>
              <a:t>Industri</a:t>
            </a:r>
            <a:endParaRPr lang="en-AU" dirty="0" smtClean="0"/>
          </a:p>
          <a:p>
            <a:r>
              <a:rPr lang="en-AU" dirty="0" err="1" smtClean="0"/>
              <a:t>Fakultas</a:t>
            </a:r>
            <a:r>
              <a:rPr lang="en-AU" dirty="0" smtClean="0"/>
              <a:t> </a:t>
            </a:r>
            <a:r>
              <a:rPr lang="en-AU" dirty="0" err="1" smtClean="0"/>
              <a:t>Teknik</a:t>
            </a:r>
            <a:r>
              <a:rPr lang="en-AU" dirty="0" smtClean="0"/>
              <a:t> – Univ. </a:t>
            </a:r>
            <a:r>
              <a:rPr lang="en-AU" dirty="0" err="1" smtClean="0"/>
              <a:t>Esa</a:t>
            </a:r>
            <a:r>
              <a:rPr lang="en-AU" dirty="0" smtClean="0"/>
              <a:t> </a:t>
            </a:r>
            <a:r>
              <a:rPr lang="en-AU" dirty="0" err="1" smtClean="0"/>
              <a:t>Unggul</a:t>
            </a:r>
            <a:endParaRPr lang="en-AU" dirty="0"/>
          </a:p>
        </p:txBody>
      </p:sp>
    </p:spTree>
    <p:extLst>
      <p:ext uri="{BB962C8B-B14F-4D97-AF65-F5344CB8AC3E}">
        <p14:creationId xmlns:p14="http://schemas.microsoft.com/office/powerpoint/2010/main" val="3670020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S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44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5050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Kausalitas</a:t>
            </a:r>
            <a:r>
              <a:rPr lang="en-AU" dirty="0" smtClean="0"/>
              <a:t> </a:t>
            </a:r>
            <a:r>
              <a:rPr lang="en-AU" dirty="0" err="1" smtClean="0"/>
              <a:t>Lainnya</a:t>
            </a:r>
            <a:endParaRPr lang="en-AU" dirty="0"/>
          </a:p>
        </p:txBody>
      </p:sp>
      <p:sp>
        <p:nvSpPr>
          <p:cNvPr id="3" name="Content Placeholder 2"/>
          <p:cNvSpPr>
            <a:spLocks noGrp="1"/>
          </p:cNvSpPr>
          <p:nvPr>
            <p:ph idx="1"/>
          </p:nvPr>
        </p:nvSpPr>
        <p:spPr/>
        <p:txBody>
          <a:bodyPr/>
          <a:lstStyle/>
          <a:p>
            <a:r>
              <a:rPr lang="en-AU" dirty="0" err="1" smtClean="0"/>
              <a:t>Berbentuk</a:t>
            </a:r>
            <a:r>
              <a:rPr lang="en-AU" dirty="0" smtClean="0"/>
              <a:t> </a:t>
            </a:r>
            <a:r>
              <a:rPr lang="en-AU" dirty="0" err="1" smtClean="0"/>
              <a:t>sirkular</a:t>
            </a:r>
            <a:r>
              <a:rPr lang="en-AU" dirty="0" smtClean="0"/>
              <a:t>  </a:t>
            </a:r>
            <a:r>
              <a:rPr lang="en-AU" dirty="0" smtClean="0">
                <a:sym typeface="Wingdings" panose="05000000000000000000" pitchFamily="2" charset="2"/>
              </a:rPr>
              <a:t> feedback loops</a:t>
            </a:r>
            <a:endParaRPr lang="en-A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1300" y="2633439"/>
            <a:ext cx="3581400" cy="3171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8123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Reinforcing Loops</a:t>
            </a:r>
            <a:endParaRPr lang="en-AU" dirty="0"/>
          </a:p>
        </p:txBody>
      </p:sp>
      <p:sp>
        <p:nvSpPr>
          <p:cNvPr id="3" name="Content Placeholder 2"/>
          <p:cNvSpPr>
            <a:spLocks noGrp="1"/>
          </p:cNvSpPr>
          <p:nvPr>
            <p:ph idx="1"/>
          </p:nvPr>
        </p:nvSpPr>
        <p:spPr/>
        <p:txBody>
          <a:bodyPr/>
          <a:lstStyle/>
          <a:p>
            <a:endParaRPr lang="en-A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880195"/>
            <a:ext cx="5753100" cy="442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6013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Balancing Loops</a:t>
            </a:r>
            <a:endParaRPr lang="en-AU" dirty="0"/>
          </a:p>
        </p:txBody>
      </p:sp>
      <p:sp>
        <p:nvSpPr>
          <p:cNvPr id="3" name="Content Placeholder 2"/>
          <p:cNvSpPr>
            <a:spLocks noGrp="1"/>
          </p:cNvSpPr>
          <p:nvPr>
            <p:ph idx="1"/>
          </p:nvPr>
        </p:nvSpPr>
        <p:spPr/>
        <p:txBody>
          <a:bodyPr/>
          <a:lstStyle/>
          <a:p>
            <a:endParaRPr lang="en-AU"/>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0788" y="1893912"/>
            <a:ext cx="4162425"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574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Counting Chickens in a Complex World</a:t>
            </a:r>
            <a:endParaRPr lang="en-AU" dirty="0"/>
          </a:p>
        </p:txBody>
      </p:sp>
      <p:sp>
        <p:nvSpPr>
          <p:cNvPr id="3" name="Content Placeholder 2"/>
          <p:cNvSpPr>
            <a:spLocks noGrp="1"/>
          </p:cNvSpPr>
          <p:nvPr>
            <p:ph idx="1"/>
          </p:nvPr>
        </p:nvSpPr>
        <p:spPr/>
        <p:txBody>
          <a:bodyPr/>
          <a:lstStyle/>
          <a:p>
            <a:endParaRPr lang="en-AU"/>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44824"/>
            <a:ext cx="8298836" cy="4464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7311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Counting Chickens in a Complex World</a:t>
            </a:r>
            <a:endParaRPr lang="en-AU" dirty="0"/>
          </a:p>
        </p:txBody>
      </p:sp>
      <p:sp>
        <p:nvSpPr>
          <p:cNvPr id="3" name="Content Placeholder 2"/>
          <p:cNvSpPr>
            <a:spLocks noGrp="1"/>
          </p:cNvSpPr>
          <p:nvPr>
            <p:ph idx="1"/>
          </p:nvPr>
        </p:nvSpPr>
        <p:spPr/>
        <p:txBody>
          <a:bodyPr/>
          <a:lstStyle/>
          <a:p>
            <a:endParaRPr lang="en-AU"/>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929081"/>
            <a:ext cx="8352928" cy="4596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91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Complexity (Complex Systems)</a:t>
            </a:r>
            <a:endParaRPr lang="en-AU" dirty="0"/>
          </a:p>
        </p:txBody>
      </p:sp>
      <p:sp>
        <p:nvSpPr>
          <p:cNvPr id="3" name="Content Placeholder 2"/>
          <p:cNvSpPr>
            <a:spLocks noGrp="1"/>
          </p:cNvSpPr>
          <p:nvPr>
            <p:ph idx="1"/>
          </p:nvPr>
        </p:nvSpPr>
        <p:spPr/>
        <p:txBody>
          <a:bodyPr/>
          <a:lstStyle/>
          <a:p>
            <a:r>
              <a:rPr lang="en-AU" dirty="0" smtClean="0"/>
              <a:t>Static complexity,  associated with problems of complex structure</a:t>
            </a:r>
          </a:p>
          <a:p>
            <a:endParaRPr lang="en-AU" dirty="0" smtClean="0"/>
          </a:p>
          <a:p>
            <a:r>
              <a:rPr lang="en-AU" dirty="0" smtClean="0"/>
              <a:t>Dynamic complexity,  associated with problems of complex </a:t>
            </a:r>
            <a:r>
              <a:rPr lang="en-AU" dirty="0" err="1" smtClean="0"/>
              <a:t>behavior</a:t>
            </a:r>
            <a:endParaRPr lang="en-AU" dirty="0" smtClean="0"/>
          </a:p>
          <a:p>
            <a:endParaRPr lang="en-AU" dirty="0" smtClean="0"/>
          </a:p>
          <a:p>
            <a:r>
              <a:rPr lang="en-AU" dirty="0" smtClean="0"/>
              <a:t>Analytical complexity,  associated with problems that are difficult to evaluate</a:t>
            </a:r>
            <a:endParaRPr lang="en-AU" dirty="0"/>
          </a:p>
        </p:txBody>
      </p:sp>
    </p:spTree>
    <p:extLst>
      <p:ext uri="{BB962C8B-B14F-4D97-AF65-F5344CB8AC3E}">
        <p14:creationId xmlns:p14="http://schemas.microsoft.com/office/powerpoint/2010/main" val="2676718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Static or Structural</a:t>
            </a:r>
            <a:br>
              <a:rPr lang="en-AU" dirty="0" smtClean="0"/>
            </a:br>
            <a:r>
              <a:rPr lang="en-AU" dirty="0" smtClean="0"/>
              <a:t>Complexity</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The more elements comprise a system, the more complicated it becomes</a:t>
            </a:r>
          </a:p>
          <a:p>
            <a:r>
              <a:rPr lang="en-AU" dirty="0" smtClean="0"/>
              <a:t>For a crude example related to common human experience, consider sorting socks after doing the laundry. (Note: even if you just throw all of your socks in a drawer, you still have to face a version of this problem to find a matching pair when you get dressed.) The task is trivial: pick up any sock, then find its mate. For an ordinary laundry load this </a:t>
            </a:r>
            <a:r>
              <a:rPr lang="en-AU" dirty="0" err="1" smtClean="0"/>
              <a:t>doesnt</a:t>
            </a:r>
            <a:r>
              <a:rPr lang="en-AU" dirty="0" smtClean="0"/>
              <a:t> take long. Even trying </a:t>
            </a:r>
            <a:r>
              <a:rPr lang="en-AU" dirty="0" smtClean="0">
                <a:solidFill>
                  <a:srgbClr val="FF0000"/>
                </a:solidFill>
              </a:rPr>
              <a:t>to sort 30 pairs of socks </a:t>
            </a:r>
            <a:r>
              <a:rPr lang="en-AU" dirty="0" smtClean="0"/>
              <a:t>is only a little bothersome; at first you may have to hunt around a bit, but it gets progressively easier. But consider </a:t>
            </a:r>
            <a:r>
              <a:rPr lang="en-AU" dirty="0" smtClean="0">
                <a:solidFill>
                  <a:srgbClr val="FF0000"/>
                </a:solidFill>
              </a:rPr>
              <a:t>sorting 300 pairs of socks, or 3 million</a:t>
            </a:r>
            <a:r>
              <a:rPr lang="en-AU" dirty="0" smtClean="0"/>
              <a:t>.</a:t>
            </a:r>
            <a:endParaRPr lang="en-AU" dirty="0"/>
          </a:p>
        </p:txBody>
      </p:sp>
    </p:spTree>
    <p:extLst>
      <p:ext uri="{BB962C8B-B14F-4D97-AF65-F5344CB8AC3E}">
        <p14:creationId xmlns:p14="http://schemas.microsoft.com/office/powerpoint/2010/main" val="38560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Dynamic or </a:t>
            </a:r>
            <a:r>
              <a:rPr lang="en-AU" dirty="0" err="1" smtClean="0"/>
              <a:t>Behavioral</a:t>
            </a:r>
            <a:r>
              <a:rPr lang="en-AU" dirty="0" smtClean="0"/>
              <a:t> Complexity</a:t>
            </a:r>
            <a:endParaRPr lang="en-AU" dirty="0"/>
          </a:p>
        </p:txBody>
      </p:sp>
      <p:sp>
        <p:nvSpPr>
          <p:cNvPr id="3" name="Content Placeholder 2"/>
          <p:cNvSpPr>
            <a:spLocks noGrp="1"/>
          </p:cNvSpPr>
          <p:nvPr>
            <p:ph idx="1"/>
          </p:nvPr>
        </p:nvSpPr>
        <p:spPr/>
        <p:txBody>
          <a:bodyPr/>
          <a:lstStyle/>
          <a:p>
            <a:endParaRPr lang="en-AU" dirty="0" smtClean="0"/>
          </a:p>
          <a:p>
            <a:r>
              <a:rPr lang="en-AU" dirty="0" smtClean="0"/>
              <a:t>System </a:t>
            </a:r>
            <a:r>
              <a:rPr lang="en-AU" dirty="0" err="1" smtClean="0"/>
              <a:t>behavior</a:t>
            </a:r>
            <a:r>
              <a:rPr lang="en-AU" dirty="0" smtClean="0"/>
              <a:t> will change in response to specific changes in inputs</a:t>
            </a:r>
          </a:p>
          <a:p>
            <a:r>
              <a:rPr lang="en-AU" dirty="0" smtClean="0"/>
              <a:t>Examples: anti-lock brakes in cars make drivers more aggressive, decreasing safety; fire-suppression policy results in more severe forest fires; low-tar cigarettes lead smokers to smoke more, increasing carcinogen intake, etc.</a:t>
            </a:r>
            <a:endParaRPr lang="en-AU" dirty="0"/>
          </a:p>
        </p:txBody>
      </p:sp>
    </p:spTree>
    <p:extLst>
      <p:ext uri="{BB962C8B-B14F-4D97-AF65-F5344CB8AC3E}">
        <p14:creationId xmlns:p14="http://schemas.microsoft.com/office/powerpoint/2010/main" val="2692963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i="0" u="none" strike="noStrike" baseline="0" dirty="0" smtClean="0">
                <a:latin typeface="Times New Roman"/>
              </a:rPr>
              <a:t>Dynamics</a:t>
            </a:r>
            <a:endParaRPr lang="en-AU" dirty="0"/>
          </a:p>
        </p:txBody>
      </p:sp>
      <p:sp>
        <p:nvSpPr>
          <p:cNvPr id="3" name="Content Placeholder 2"/>
          <p:cNvSpPr>
            <a:spLocks noGrp="1"/>
          </p:cNvSpPr>
          <p:nvPr>
            <p:ph idx="1"/>
          </p:nvPr>
        </p:nvSpPr>
        <p:spPr/>
        <p:txBody>
          <a:bodyPr>
            <a:normAutofit/>
          </a:bodyPr>
          <a:lstStyle/>
          <a:p>
            <a:r>
              <a:rPr lang="en-AU" b="0" i="0" u="none" strike="noStrike" baseline="0" dirty="0" smtClean="0">
                <a:latin typeface="TimesNewRoman"/>
              </a:rPr>
              <a:t>Over a long enough time frame, almost any aspect of a system can change; in a short enough period, none do. Unfortunately, key elements can change at dramatically different rates, making them difficult to judge. Causes and effects may be distant in time, and their relationships may change by the time their connections are recognized.</a:t>
            </a:r>
            <a:endParaRPr lang="en-AU" dirty="0"/>
          </a:p>
        </p:txBody>
      </p:sp>
    </p:spTree>
    <p:extLst>
      <p:ext uri="{BB962C8B-B14F-4D97-AF65-F5344CB8AC3E}">
        <p14:creationId xmlns:p14="http://schemas.microsoft.com/office/powerpoint/2010/main" val="4039283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err="1" smtClean="0"/>
              <a:t>Keseluruhan</a:t>
            </a:r>
            <a:r>
              <a:rPr lang="en-AU" sz="3600" dirty="0" smtClean="0"/>
              <a:t> &gt; </a:t>
            </a:r>
            <a:r>
              <a:rPr lang="en-AU" sz="3600" dirty="0" err="1" smtClean="0"/>
              <a:t>Penjumlahan</a:t>
            </a:r>
            <a:r>
              <a:rPr lang="en-AU" sz="3600" dirty="0" smtClean="0"/>
              <a:t> </a:t>
            </a:r>
            <a:r>
              <a:rPr lang="en-AU" sz="3600" dirty="0" err="1" smtClean="0"/>
              <a:t>Semua</a:t>
            </a:r>
            <a:r>
              <a:rPr lang="en-AU" sz="3600" dirty="0" smtClean="0"/>
              <a:t> </a:t>
            </a:r>
            <a:r>
              <a:rPr lang="en-AU" sz="3600" dirty="0" err="1" smtClean="0"/>
              <a:t>Bagian</a:t>
            </a:r>
            <a:endParaRPr lang="en-AU" sz="3600" dirty="0"/>
          </a:p>
        </p:txBody>
      </p:sp>
      <p:sp>
        <p:nvSpPr>
          <p:cNvPr id="3" name="Content Placeholder 2"/>
          <p:cNvSpPr>
            <a:spLocks noGrp="1"/>
          </p:cNvSpPr>
          <p:nvPr>
            <p:ph idx="1"/>
          </p:nvPr>
        </p:nvSpPr>
        <p:spPr/>
        <p:txBody>
          <a:bodyPr>
            <a:normAutofit/>
          </a:bodyPr>
          <a:lstStyle/>
          <a:p>
            <a:r>
              <a:rPr lang="en-AU" sz="3200" dirty="0" err="1" smtClean="0"/>
              <a:t>Semua</a:t>
            </a:r>
            <a:r>
              <a:rPr lang="en-AU" sz="3200" dirty="0" smtClean="0"/>
              <a:t> </a:t>
            </a:r>
            <a:r>
              <a:rPr lang="en-AU" sz="3200" dirty="0" err="1" smtClean="0"/>
              <a:t>sistem</a:t>
            </a:r>
            <a:r>
              <a:rPr lang="en-AU" sz="3200" dirty="0" smtClean="0"/>
              <a:t> </a:t>
            </a:r>
            <a:r>
              <a:rPr lang="en-AU" sz="3200" dirty="0" err="1" smtClean="0"/>
              <a:t>kehidupan</a:t>
            </a:r>
            <a:r>
              <a:rPr lang="en-AU" sz="3200" dirty="0" smtClean="0"/>
              <a:t> </a:t>
            </a:r>
            <a:r>
              <a:rPr lang="en-AU" sz="3200" dirty="0" err="1" smtClean="0"/>
              <a:t>mempunyai</a:t>
            </a:r>
            <a:r>
              <a:rPr lang="en-AU" sz="3200" dirty="0" smtClean="0"/>
              <a:t> </a:t>
            </a:r>
            <a:r>
              <a:rPr lang="en-AU" sz="3200" dirty="0" err="1" smtClean="0"/>
              <a:t>sejumlah</a:t>
            </a:r>
            <a:r>
              <a:rPr lang="en-AU" sz="3200" dirty="0" smtClean="0"/>
              <a:t> </a:t>
            </a:r>
            <a:r>
              <a:rPr lang="en-AU" sz="3200" dirty="0" err="1" smtClean="0"/>
              <a:t>besar</a:t>
            </a:r>
            <a:r>
              <a:rPr lang="en-AU" sz="3200" dirty="0" smtClean="0"/>
              <a:t> </a:t>
            </a:r>
            <a:r>
              <a:rPr lang="en-AU" sz="3200" dirty="0" err="1" smtClean="0"/>
              <a:t>interaksi</a:t>
            </a:r>
            <a:r>
              <a:rPr lang="en-AU" sz="3200" dirty="0" smtClean="0"/>
              <a:t> yang </a:t>
            </a:r>
            <a:r>
              <a:rPr lang="en-AU" sz="3200" dirty="0" err="1" smtClean="0"/>
              <a:t>terkoneksi</a:t>
            </a:r>
            <a:r>
              <a:rPr lang="en-AU" sz="3200" dirty="0"/>
              <a:t> </a:t>
            </a:r>
            <a:r>
              <a:rPr lang="en-AU" sz="3200" dirty="0" err="1" smtClean="0"/>
              <a:t>kuat</a:t>
            </a:r>
            <a:endParaRPr lang="en-AU" sz="3200" dirty="0" smtClean="0"/>
          </a:p>
          <a:p>
            <a:r>
              <a:rPr lang="en-AU" sz="3200" dirty="0" err="1" smtClean="0"/>
              <a:t>Dalam</a:t>
            </a:r>
            <a:r>
              <a:rPr lang="en-AU" sz="3200" dirty="0" smtClean="0"/>
              <a:t> systems thinking, </a:t>
            </a:r>
            <a:r>
              <a:rPr lang="en-AU" sz="3200" dirty="0" err="1" smtClean="0"/>
              <a:t>berbagai</a:t>
            </a:r>
            <a:r>
              <a:rPr lang="en-AU" sz="3200" dirty="0" smtClean="0"/>
              <a:t> </a:t>
            </a:r>
            <a:r>
              <a:rPr lang="en-AU" sz="3200" dirty="0" err="1" smtClean="0"/>
              <a:t>interaksi</a:t>
            </a:r>
            <a:r>
              <a:rPr lang="en-AU" sz="3200" dirty="0" smtClean="0"/>
              <a:t> </a:t>
            </a:r>
            <a:r>
              <a:rPr lang="en-AU" sz="3200" dirty="0" err="1" smtClean="0"/>
              <a:t>antar</a:t>
            </a:r>
            <a:r>
              <a:rPr lang="en-AU" sz="3200" dirty="0" smtClean="0"/>
              <a:t> </a:t>
            </a:r>
            <a:r>
              <a:rPr lang="en-AU" sz="3200" dirty="0" err="1" smtClean="0"/>
              <a:t>bagian</a:t>
            </a:r>
            <a:r>
              <a:rPr lang="en-AU" sz="3200" dirty="0" smtClean="0"/>
              <a:t> </a:t>
            </a:r>
            <a:r>
              <a:rPr lang="en-AU" sz="3200" dirty="0" err="1" smtClean="0"/>
              <a:t>dalam</a:t>
            </a:r>
            <a:r>
              <a:rPr lang="en-AU" sz="3200" dirty="0" smtClean="0"/>
              <a:t> </a:t>
            </a:r>
            <a:r>
              <a:rPr lang="en-AU" sz="3200" dirty="0" err="1" smtClean="0"/>
              <a:t>sistem</a:t>
            </a:r>
            <a:r>
              <a:rPr lang="en-AU" sz="3200" dirty="0" smtClean="0"/>
              <a:t> </a:t>
            </a:r>
            <a:r>
              <a:rPr lang="en-AU" sz="3200" dirty="0" err="1" smtClean="0"/>
              <a:t>akan</a:t>
            </a:r>
            <a:r>
              <a:rPr lang="en-AU" sz="3200" dirty="0" smtClean="0"/>
              <a:t> </a:t>
            </a:r>
            <a:r>
              <a:rPr lang="en-AU" sz="3200" dirty="0" err="1" smtClean="0"/>
              <a:t>memberikan</a:t>
            </a:r>
            <a:r>
              <a:rPr lang="en-AU" sz="3200" dirty="0" smtClean="0"/>
              <a:t> </a:t>
            </a:r>
            <a:r>
              <a:rPr lang="en-AU" sz="3200" dirty="0" err="1" smtClean="0"/>
              <a:t>peningkatan</a:t>
            </a:r>
            <a:r>
              <a:rPr lang="en-AU" sz="3200" dirty="0" smtClean="0"/>
              <a:t> </a:t>
            </a:r>
            <a:r>
              <a:rPr lang="en-AU" sz="3200" dirty="0" err="1" smtClean="0"/>
              <a:t>terhadap</a:t>
            </a:r>
            <a:r>
              <a:rPr lang="en-AU" sz="3200" dirty="0" smtClean="0"/>
              <a:t> </a:t>
            </a:r>
            <a:r>
              <a:rPr lang="en-AU" sz="3200" dirty="0" err="1" smtClean="0"/>
              <a:t>kualitas</a:t>
            </a:r>
            <a:r>
              <a:rPr lang="en-AU" sz="3200" dirty="0" smtClean="0"/>
              <a:t> (qualities) </a:t>
            </a:r>
            <a:r>
              <a:rPr lang="en-AU" sz="3200" dirty="0" err="1" smtClean="0"/>
              <a:t>atau</a:t>
            </a:r>
            <a:r>
              <a:rPr lang="en-AU" sz="3200" dirty="0" smtClean="0"/>
              <a:t> </a:t>
            </a:r>
            <a:r>
              <a:rPr lang="en-AU" sz="3200" dirty="0" err="1" smtClean="0"/>
              <a:t>karakteristik</a:t>
            </a:r>
            <a:r>
              <a:rPr lang="en-AU" sz="3200" dirty="0" smtClean="0"/>
              <a:t> (properties</a:t>
            </a:r>
            <a:r>
              <a:rPr lang="en-AU" sz="3200" dirty="0" smtClean="0"/>
              <a:t>)</a:t>
            </a:r>
            <a:endParaRPr lang="en-AU" sz="3200" dirty="0" smtClean="0"/>
          </a:p>
        </p:txBody>
      </p:sp>
    </p:spTree>
    <p:extLst>
      <p:ext uri="{BB962C8B-B14F-4D97-AF65-F5344CB8AC3E}">
        <p14:creationId xmlns:p14="http://schemas.microsoft.com/office/powerpoint/2010/main" val="1946361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i="0" u="none" strike="noStrike" baseline="0" dirty="0" smtClean="0">
                <a:latin typeface="Times New Roman"/>
              </a:rPr>
              <a:t>Coupling</a:t>
            </a:r>
            <a:endParaRPr lang="en-AU" dirty="0"/>
          </a:p>
        </p:txBody>
      </p:sp>
      <p:sp>
        <p:nvSpPr>
          <p:cNvPr id="3" name="Content Placeholder 2"/>
          <p:cNvSpPr>
            <a:spLocks noGrp="1"/>
          </p:cNvSpPr>
          <p:nvPr>
            <p:ph idx="1"/>
          </p:nvPr>
        </p:nvSpPr>
        <p:spPr/>
        <p:txBody>
          <a:bodyPr>
            <a:normAutofit/>
          </a:bodyPr>
          <a:lstStyle/>
          <a:p>
            <a:r>
              <a:rPr lang="en-AU" dirty="0" smtClean="0">
                <a:latin typeface="TimesNewRoman"/>
              </a:rPr>
              <a:t>C</a:t>
            </a:r>
            <a:r>
              <a:rPr lang="en-AU" b="0" i="0" u="none" strike="noStrike" baseline="0" dirty="0" smtClean="0">
                <a:latin typeface="TimesNewRoman"/>
              </a:rPr>
              <a:t>omponents of a system are said to be coupled. if changing one affects the other. Tightly coupled elements make it almost impossible to affect the intended target exclusively; any change also causes some other changes, each of which may cause still more changes, with each induced effect being less intentional and therefore potentially less predictable, recognizable, and controllable.</a:t>
            </a:r>
            <a:endParaRPr lang="en-AU" dirty="0"/>
          </a:p>
        </p:txBody>
      </p:sp>
    </p:spTree>
    <p:extLst>
      <p:ext uri="{BB962C8B-B14F-4D97-AF65-F5344CB8AC3E}">
        <p14:creationId xmlns:p14="http://schemas.microsoft.com/office/powerpoint/2010/main" val="1544117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i="0" u="none" strike="noStrike" baseline="0" dirty="0" smtClean="0">
                <a:latin typeface="Times New Roman"/>
              </a:rPr>
              <a:t>Feedback</a:t>
            </a:r>
            <a:endParaRPr lang="en-AU" dirty="0"/>
          </a:p>
        </p:txBody>
      </p:sp>
      <p:sp>
        <p:nvSpPr>
          <p:cNvPr id="3" name="Content Placeholder 2"/>
          <p:cNvSpPr>
            <a:spLocks noGrp="1"/>
          </p:cNvSpPr>
          <p:nvPr>
            <p:ph idx="1"/>
          </p:nvPr>
        </p:nvSpPr>
        <p:spPr/>
        <p:txBody>
          <a:bodyPr>
            <a:normAutofit/>
          </a:bodyPr>
          <a:lstStyle/>
          <a:p>
            <a:r>
              <a:rPr lang="en-AU" dirty="0">
                <a:latin typeface="TimesNewRoman"/>
              </a:rPr>
              <a:t>T</a:t>
            </a:r>
            <a:r>
              <a:rPr lang="en-AU" b="0" i="0" u="none" strike="noStrike" baseline="0" dirty="0" smtClean="0">
                <a:latin typeface="TimesNewRoman"/>
              </a:rPr>
              <a:t>he condition created by a causal loop of couplings. When a system involves feedback, a known change to a factor can eventually travel back and exert an additional change to the original factor. A single feedback loop can result in significantly greater or lesser effects than expected, if the feedback is not anticipated. Multiple loops, acting in different time frames, can result in practically unpredictable </a:t>
            </a:r>
            <a:r>
              <a:rPr lang="en-AU" b="0" i="0" u="none" strike="noStrike" baseline="0" dirty="0" err="1" smtClean="0">
                <a:latin typeface="TimesNewRoman"/>
              </a:rPr>
              <a:t>behavior</a:t>
            </a:r>
            <a:r>
              <a:rPr lang="en-AU" b="0" i="0" u="none" strike="noStrike" baseline="0" dirty="0" smtClean="0">
                <a:latin typeface="TimesNewRoman"/>
              </a:rPr>
              <a:t>.</a:t>
            </a:r>
            <a:endParaRPr lang="en-AU" dirty="0"/>
          </a:p>
        </p:txBody>
      </p:sp>
    </p:spTree>
    <p:extLst>
      <p:ext uri="{BB962C8B-B14F-4D97-AF65-F5344CB8AC3E}">
        <p14:creationId xmlns:p14="http://schemas.microsoft.com/office/powerpoint/2010/main" val="2312980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i="0" u="none" strike="noStrike" baseline="0" dirty="0" smtClean="0">
                <a:latin typeface="Times New Roman"/>
              </a:rPr>
              <a:t>Nonlinearity</a:t>
            </a:r>
            <a:endParaRPr lang="en-AU" dirty="0"/>
          </a:p>
        </p:txBody>
      </p:sp>
      <p:sp>
        <p:nvSpPr>
          <p:cNvPr id="3" name="Content Placeholder 2"/>
          <p:cNvSpPr>
            <a:spLocks noGrp="1"/>
          </p:cNvSpPr>
          <p:nvPr>
            <p:ph idx="1"/>
          </p:nvPr>
        </p:nvSpPr>
        <p:spPr/>
        <p:txBody>
          <a:bodyPr/>
          <a:lstStyle/>
          <a:p>
            <a:r>
              <a:rPr lang="en-AU" b="0" i="0" u="none" strike="noStrike" baseline="0" dirty="0" smtClean="0">
                <a:latin typeface="TimesNewRoman"/>
              </a:rPr>
              <a:t>When the changes in one or more outputs are not proportional to changes in the inputs. This is caused by coupling or feedback, and is primarily problematic because people rarely anticipate or fully understand nonlinear relationships.</a:t>
            </a:r>
            <a:endParaRPr lang="en-AU" dirty="0"/>
          </a:p>
        </p:txBody>
      </p:sp>
    </p:spTree>
    <p:extLst>
      <p:ext uri="{BB962C8B-B14F-4D97-AF65-F5344CB8AC3E}">
        <p14:creationId xmlns:p14="http://schemas.microsoft.com/office/powerpoint/2010/main" val="987147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i="0" u="none" strike="noStrike" baseline="0" dirty="0" smtClean="0">
                <a:latin typeface="Times New Roman"/>
              </a:rPr>
              <a:t>Chaos</a:t>
            </a:r>
            <a:endParaRPr lang="en-AU" dirty="0"/>
          </a:p>
        </p:txBody>
      </p:sp>
      <p:sp>
        <p:nvSpPr>
          <p:cNvPr id="3" name="Content Placeholder 2"/>
          <p:cNvSpPr>
            <a:spLocks noGrp="1"/>
          </p:cNvSpPr>
          <p:nvPr>
            <p:ph idx="1"/>
          </p:nvPr>
        </p:nvSpPr>
        <p:spPr/>
        <p:txBody>
          <a:bodyPr>
            <a:normAutofit/>
          </a:bodyPr>
          <a:lstStyle/>
          <a:p>
            <a:r>
              <a:rPr lang="en-AU" dirty="0" smtClean="0">
                <a:latin typeface="TimesNewRoman"/>
              </a:rPr>
              <a:t>F</a:t>
            </a:r>
            <a:r>
              <a:rPr lang="en-AU" b="0" i="0" u="none" strike="noStrike" baseline="0" dirty="0" smtClean="0">
                <a:latin typeface="TimesNewRoman"/>
              </a:rPr>
              <a:t>or our purposes, this is basically unpredictable </a:t>
            </a:r>
            <a:r>
              <a:rPr lang="en-AU" b="0" i="0" u="none" strike="noStrike" baseline="0" dirty="0" err="1" smtClean="0">
                <a:latin typeface="TimesNewRoman"/>
              </a:rPr>
              <a:t>behavior</a:t>
            </a:r>
            <a:r>
              <a:rPr lang="en-AU" b="0" i="0" u="none" strike="noStrike" baseline="0" dirty="0" smtClean="0">
                <a:latin typeface="TimesNewRoman"/>
              </a:rPr>
              <a:t> from a deterministic system. Chaotic systems are characterized by extreme sensitivity to initial conditions and unpredictable, aperiodic evolution (with some stable structure) instead of convergence to a steady-state. The classic description of chaotic </a:t>
            </a:r>
            <a:r>
              <a:rPr lang="en-AU" b="0" i="0" u="none" strike="noStrike" baseline="0" dirty="0" err="1" smtClean="0">
                <a:latin typeface="TimesNewRoman"/>
              </a:rPr>
              <a:t>behavior</a:t>
            </a:r>
            <a:r>
              <a:rPr lang="en-AU" b="0" i="0" u="none" strike="noStrike" baseline="0" dirty="0" smtClean="0">
                <a:latin typeface="TimesNewRoman"/>
              </a:rPr>
              <a:t> is the butterfly effect.</a:t>
            </a:r>
            <a:endParaRPr lang="en-AU" dirty="0"/>
          </a:p>
        </p:txBody>
      </p:sp>
    </p:spTree>
    <p:extLst>
      <p:ext uri="{BB962C8B-B14F-4D97-AF65-F5344CB8AC3E}">
        <p14:creationId xmlns:p14="http://schemas.microsoft.com/office/powerpoint/2010/main" val="11458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i="0" u="none" strike="noStrike" baseline="0" dirty="0" smtClean="0">
                <a:latin typeface="Times New Roman"/>
              </a:rPr>
              <a:t>Adaptation</a:t>
            </a:r>
            <a:endParaRPr lang="en-AU" dirty="0"/>
          </a:p>
        </p:txBody>
      </p:sp>
      <p:sp>
        <p:nvSpPr>
          <p:cNvPr id="3" name="Content Placeholder 2"/>
          <p:cNvSpPr>
            <a:spLocks noGrp="1"/>
          </p:cNvSpPr>
          <p:nvPr>
            <p:ph idx="1"/>
          </p:nvPr>
        </p:nvSpPr>
        <p:spPr/>
        <p:txBody>
          <a:bodyPr>
            <a:normAutofit/>
          </a:bodyPr>
          <a:lstStyle/>
          <a:p>
            <a:r>
              <a:rPr lang="en-AU" sz="3200" b="0" i="0" u="none" strike="noStrike" baseline="0" dirty="0" smtClean="0">
                <a:latin typeface="TimesNewRoman"/>
              </a:rPr>
              <a:t>If the capabilities or preferences of actors within the system can evolve, (i.e., they learn from or actively respond to events), self-organization, self-selection, and co-evolution can result in sophisticated emergent </a:t>
            </a:r>
            <a:r>
              <a:rPr lang="en-AU" sz="3200" b="0" i="0" u="none" strike="noStrike" baseline="0" dirty="0" err="1" smtClean="0">
                <a:latin typeface="TimesNewRoman"/>
              </a:rPr>
              <a:t>behavior</a:t>
            </a:r>
            <a:r>
              <a:rPr lang="en-AU" sz="3200" b="0" i="0" u="none" strike="noStrike" baseline="0" dirty="0" smtClean="0">
                <a:latin typeface="TimesNewRoman"/>
              </a:rPr>
              <a:t>.</a:t>
            </a:r>
            <a:endParaRPr lang="en-AU" sz="3200" dirty="0"/>
          </a:p>
        </p:txBody>
      </p:sp>
    </p:spTree>
    <p:extLst>
      <p:ext uri="{BB962C8B-B14F-4D97-AF65-F5344CB8AC3E}">
        <p14:creationId xmlns:p14="http://schemas.microsoft.com/office/powerpoint/2010/main" val="2932342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Analytical or Evaluation Complexity</a:t>
            </a:r>
            <a:endParaRPr lang="en-AU" dirty="0"/>
          </a:p>
        </p:txBody>
      </p:sp>
      <p:sp>
        <p:nvSpPr>
          <p:cNvPr id="3" name="Content Placeholder 2"/>
          <p:cNvSpPr>
            <a:spLocks noGrp="1"/>
          </p:cNvSpPr>
          <p:nvPr>
            <p:ph idx="1"/>
          </p:nvPr>
        </p:nvSpPr>
        <p:spPr/>
        <p:txBody>
          <a:bodyPr>
            <a:normAutofit/>
          </a:bodyPr>
          <a:lstStyle/>
          <a:p>
            <a:r>
              <a:rPr lang="en-AU" sz="3600" dirty="0" smtClean="0"/>
              <a:t>Systems exhibiting analytical complexity involve value disputes and multidimensionality, complicating the evaluation of and choice between policy options</a:t>
            </a:r>
            <a:endParaRPr lang="en-AU" sz="3600" dirty="0"/>
          </a:p>
        </p:txBody>
      </p:sp>
    </p:spTree>
    <p:extLst>
      <p:ext uri="{BB962C8B-B14F-4D97-AF65-F5344CB8AC3E}">
        <p14:creationId xmlns:p14="http://schemas.microsoft.com/office/powerpoint/2010/main" val="977943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err="1" smtClean="0"/>
              <a:t>Keseluruhan</a:t>
            </a:r>
            <a:r>
              <a:rPr lang="en-AU" dirty="0" smtClean="0"/>
              <a:t> (The whole)</a:t>
            </a:r>
            <a:endParaRPr lang="en-AU" dirty="0"/>
          </a:p>
        </p:txBody>
      </p:sp>
      <p:sp>
        <p:nvSpPr>
          <p:cNvPr id="3" name="Content Placeholder 2"/>
          <p:cNvSpPr>
            <a:spLocks noGrp="1"/>
          </p:cNvSpPr>
          <p:nvPr>
            <p:ph idx="1"/>
          </p:nvPr>
        </p:nvSpPr>
        <p:spPr/>
        <p:txBody>
          <a:bodyPr>
            <a:normAutofit/>
          </a:bodyPr>
          <a:lstStyle/>
          <a:p>
            <a:r>
              <a:rPr lang="en-AU" sz="3200" dirty="0" err="1"/>
              <a:t>Tidak</a:t>
            </a:r>
            <a:r>
              <a:rPr lang="en-AU" sz="3200" dirty="0"/>
              <a:t> </a:t>
            </a:r>
            <a:r>
              <a:rPr lang="en-AU" sz="3200" dirty="0" err="1"/>
              <a:t>hanya</a:t>
            </a:r>
            <a:r>
              <a:rPr lang="en-AU" sz="3200" dirty="0"/>
              <a:t> </a:t>
            </a:r>
            <a:r>
              <a:rPr lang="en-AU" sz="3200" dirty="0" err="1"/>
              <a:t>berupa</a:t>
            </a:r>
            <a:r>
              <a:rPr lang="en-AU" sz="3200" dirty="0"/>
              <a:t> </a:t>
            </a:r>
            <a:r>
              <a:rPr lang="en-AU" sz="3200" dirty="0" err="1"/>
              <a:t>penjumlahan</a:t>
            </a:r>
            <a:r>
              <a:rPr lang="en-AU" sz="3200" dirty="0"/>
              <a:t> </a:t>
            </a:r>
            <a:r>
              <a:rPr lang="en-AU" sz="3200" dirty="0" err="1"/>
              <a:t>dari</a:t>
            </a:r>
            <a:r>
              <a:rPr lang="en-AU" sz="3200" dirty="0"/>
              <a:t> </a:t>
            </a:r>
            <a:r>
              <a:rPr lang="en-AU" sz="3200" dirty="0" err="1"/>
              <a:t>bagian-bagian</a:t>
            </a:r>
            <a:r>
              <a:rPr lang="en-AU" sz="3200" dirty="0"/>
              <a:t> yang </a:t>
            </a:r>
            <a:r>
              <a:rPr lang="en-AU" sz="3200" dirty="0" err="1"/>
              <a:t>ada</a:t>
            </a:r>
            <a:r>
              <a:rPr lang="en-AU" sz="3200" dirty="0"/>
              <a:t> </a:t>
            </a:r>
            <a:r>
              <a:rPr lang="en-AU" sz="3200" dirty="0" err="1"/>
              <a:t>pada</a:t>
            </a:r>
            <a:r>
              <a:rPr lang="en-AU" sz="3200" dirty="0"/>
              <a:t> </a:t>
            </a:r>
            <a:r>
              <a:rPr lang="en-AU" sz="3200" dirty="0" err="1"/>
              <a:t>sistem</a:t>
            </a:r>
            <a:endParaRPr lang="en-AU" sz="3200" dirty="0"/>
          </a:p>
          <a:p>
            <a:r>
              <a:rPr lang="en-AU" sz="3200" dirty="0" err="1" smtClean="0"/>
              <a:t>Keseluruhan</a:t>
            </a:r>
            <a:r>
              <a:rPr lang="en-AU" sz="3200" dirty="0" smtClean="0"/>
              <a:t> </a:t>
            </a:r>
            <a:r>
              <a:rPr lang="en-AU" sz="3200" dirty="0" err="1" smtClean="0"/>
              <a:t>menjadi</a:t>
            </a:r>
            <a:r>
              <a:rPr lang="en-AU" sz="3200" dirty="0" smtClean="0"/>
              <a:t> </a:t>
            </a:r>
            <a:r>
              <a:rPr lang="en-AU" sz="3200" dirty="0" err="1" smtClean="0"/>
              <a:t>terganggu</a:t>
            </a:r>
            <a:r>
              <a:rPr lang="en-AU" sz="3200" dirty="0" smtClean="0"/>
              <a:t> </a:t>
            </a:r>
            <a:r>
              <a:rPr lang="en-AU" sz="3200" dirty="0" err="1" smtClean="0"/>
              <a:t>jika</a:t>
            </a:r>
            <a:r>
              <a:rPr lang="en-AU" sz="3200" dirty="0" smtClean="0"/>
              <a:t> </a:t>
            </a:r>
            <a:r>
              <a:rPr lang="en-AU" sz="3200" dirty="0" err="1" smtClean="0"/>
              <a:t>interaksi</a:t>
            </a:r>
            <a:r>
              <a:rPr lang="en-AU" sz="3200" dirty="0" smtClean="0"/>
              <a:t> </a:t>
            </a:r>
            <a:r>
              <a:rPr lang="en-AU" sz="3200" dirty="0" err="1" smtClean="0"/>
              <a:t>antar</a:t>
            </a:r>
            <a:r>
              <a:rPr lang="en-AU" sz="3200" dirty="0" smtClean="0"/>
              <a:t> </a:t>
            </a:r>
            <a:r>
              <a:rPr lang="en-AU" sz="3200" dirty="0" err="1" smtClean="0"/>
              <a:t>bagian</a:t>
            </a:r>
            <a:r>
              <a:rPr lang="en-AU" sz="3200" dirty="0" smtClean="0"/>
              <a:t> </a:t>
            </a:r>
            <a:r>
              <a:rPr lang="en-AU" sz="3200" dirty="0" err="1" smtClean="0"/>
              <a:t>dalam</a:t>
            </a:r>
            <a:r>
              <a:rPr lang="en-AU" sz="3200" dirty="0" smtClean="0"/>
              <a:t> </a:t>
            </a:r>
            <a:r>
              <a:rPr lang="en-AU" sz="3200" dirty="0" err="1" smtClean="0"/>
              <a:t>sistem</a:t>
            </a:r>
            <a:r>
              <a:rPr lang="en-AU" sz="3200" dirty="0" smtClean="0"/>
              <a:t> </a:t>
            </a:r>
            <a:r>
              <a:rPr lang="en-AU" sz="3200" dirty="0" err="1" smtClean="0"/>
              <a:t>diganggu</a:t>
            </a:r>
            <a:endParaRPr lang="en-AU" sz="3200" dirty="0" smtClean="0"/>
          </a:p>
          <a:p>
            <a:r>
              <a:rPr lang="en-AU" sz="3200" dirty="0" err="1" smtClean="0"/>
              <a:t>Ekosistem</a:t>
            </a:r>
            <a:r>
              <a:rPr lang="en-AU" sz="3200" dirty="0" smtClean="0"/>
              <a:t> </a:t>
            </a:r>
            <a:r>
              <a:rPr lang="en-AU" sz="3200" dirty="0" err="1" smtClean="0"/>
              <a:t>dan</a:t>
            </a:r>
            <a:r>
              <a:rPr lang="en-AU" sz="3200" dirty="0" smtClean="0"/>
              <a:t> </a:t>
            </a:r>
            <a:r>
              <a:rPr lang="en-AU" sz="3200" dirty="0" err="1" smtClean="0"/>
              <a:t>binatang-binatang</a:t>
            </a:r>
            <a:r>
              <a:rPr lang="en-AU" sz="3200" dirty="0" smtClean="0"/>
              <a:t> </a:t>
            </a:r>
            <a:r>
              <a:rPr lang="en-AU" sz="3200" dirty="0" err="1" smtClean="0"/>
              <a:t>dalam</a:t>
            </a:r>
            <a:r>
              <a:rPr lang="en-AU" sz="3200" dirty="0" smtClean="0"/>
              <a:t> </a:t>
            </a:r>
            <a:r>
              <a:rPr lang="en-AU" sz="3200" dirty="0" err="1" smtClean="0"/>
              <a:t>ekosistem</a:t>
            </a:r>
            <a:endParaRPr lang="en-AU" sz="3200" dirty="0" smtClean="0"/>
          </a:p>
          <a:p>
            <a:endParaRPr lang="en-AU" sz="3200" dirty="0"/>
          </a:p>
        </p:txBody>
      </p:sp>
    </p:spTree>
    <p:extLst>
      <p:ext uri="{BB962C8B-B14F-4D97-AF65-F5344CB8AC3E}">
        <p14:creationId xmlns:p14="http://schemas.microsoft.com/office/powerpoint/2010/main" val="3055422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Contoh</a:t>
            </a:r>
            <a:r>
              <a:rPr lang="en-AU" dirty="0" smtClean="0"/>
              <a:t> 1</a:t>
            </a:r>
            <a:endParaRPr lang="en-AU" dirty="0"/>
          </a:p>
        </p:txBody>
      </p:sp>
      <p:sp>
        <p:nvSpPr>
          <p:cNvPr id="3" name="Content Placeholder 2"/>
          <p:cNvSpPr>
            <a:spLocks noGrp="1"/>
          </p:cNvSpPr>
          <p:nvPr>
            <p:ph idx="1"/>
          </p:nvPr>
        </p:nvSpPr>
        <p:spPr/>
        <p:txBody>
          <a:bodyPr>
            <a:normAutofit/>
          </a:bodyPr>
          <a:lstStyle/>
          <a:p>
            <a:r>
              <a:rPr lang="en-AU" dirty="0" err="1" smtClean="0"/>
              <a:t>Penangkapan</a:t>
            </a:r>
            <a:r>
              <a:rPr lang="en-AU" dirty="0" smtClean="0"/>
              <a:t> </a:t>
            </a:r>
            <a:r>
              <a:rPr lang="en-AU" dirty="0" err="1" smtClean="0"/>
              <a:t>ikan</a:t>
            </a:r>
            <a:r>
              <a:rPr lang="en-AU" dirty="0" smtClean="0"/>
              <a:t> </a:t>
            </a:r>
            <a:r>
              <a:rPr lang="en-AU" dirty="0" err="1" smtClean="0"/>
              <a:t>secara</a:t>
            </a:r>
            <a:r>
              <a:rPr lang="en-AU" dirty="0" smtClean="0"/>
              <a:t> </a:t>
            </a:r>
            <a:r>
              <a:rPr lang="en-AU" dirty="0" err="1" smtClean="0"/>
              <a:t>berlebihan</a:t>
            </a:r>
            <a:r>
              <a:rPr lang="en-AU" dirty="0" smtClean="0"/>
              <a:t> </a:t>
            </a:r>
            <a:r>
              <a:rPr lang="en-AU" dirty="0" err="1" smtClean="0"/>
              <a:t>akan</a:t>
            </a:r>
            <a:r>
              <a:rPr lang="en-AU" dirty="0" smtClean="0"/>
              <a:t> </a:t>
            </a:r>
            <a:r>
              <a:rPr lang="en-AU" dirty="0" err="1" smtClean="0"/>
              <a:t>mengurangi</a:t>
            </a:r>
            <a:r>
              <a:rPr lang="en-AU" dirty="0" smtClean="0"/>
              <a:t> </a:t>
            </a:r>
            <a:r>
              <a:rPr lang="en-AU" dirty="0" err="1" smtClean="0"/>
              <a:t>populasi</a:t>
            </a:r>
            <a:r>
              <a:rPr lang="en-AU" dirty="0" smtClean="0"/>
              <a:t> </a:t>
            </a:r>
            <a:r>
              <a:rPr lang="en-AU" dirty="0" err="1" smtClean="0"/>
              <a:t>ikan-ikan</a:t>
            </a:r>
            <a:r>
              <a:rPr lang="en-AU" dirty="0" smtClean="0"/>
              <a:t> </a:t>
            </a:r>
            <a:r>
              <a:rPr lang="en-AU" dirty="0" err="1" smtClean="0"/>
              <a:t>kecil</a:t>
            </a:r>
            <a:r>
              <a:rPr lang="en-AU" dirty="0" smtClean="0"/>
              <a:t> yang </a:t>
            </a:r>
            <a:r>
              <a:rPr lang="en-AU" dirty="0" err="1" smtClean="0"/>
              <a:t>menjadi</a:t>
            </a:r>
            <a:r>
              <a:rPr lang="en-AU" dirty="0" smtClean="0"/>
              <a:t> </a:t>
            </a:r>
            <a:r>
              <a:rPr lang="en-AU" dirty="0" err="1" smtClean="0"/>
              <a:t>makanan</a:t>
            </a:r>
            <a:r>
              <a:rPr lang="en-AU" dirty="0" smtClean="0"/>
              <a:t> </a:t>
            </a:r>
            <a:r>
              <a:rPr lang="en-AU" dirty="0" err="1" smtClean="0"/>
              <a:t>ikan</a:t>
            </a:r>
            <a:r>
              <a:rPr lang="en-AU" dirty="0" smtClean="0"/>
              <a:t> </a:t>
            </a:r>
            <a:r>
              <a:rPr lang="en-AU" dirty="0" err="1" smtClean="0"/>
              <a:t>paus</a:t>
            </a:r>
            <a:r>
              <a:rPr lang="en-AU" dirty="0" smtClean="0"/>
              <a:t>.  </a:t>
            </a:r>
            <a:r>
              <a:rPr lang="en-AU" dirty="0" err="1" smtClean="0"/>
              <a:t>Sebagai</a:t>
            </a:r>
            <a:r>
              <a:rPr lang="en-AU" dirty="0" smtClean="0"/>
              <a:t> </a:t>
            </a:r>
            <a:r>
              <a:rPr lang="en-AU" dirty="0" err="1" smtClean="0"/>
              <a:t>pengganti</a:t>
            </a:r>
            <a:r>
              <a:rPr lang="en-AU" dirty="0" smtClean="0"/>
              <a:t>, </a:t>
            </a:r>
            <a:r>
              <a:rPr lang="en-AU" dirty="0" err="1" smtClean="0"/>
              <a:t>ikan</a:t>
            </a:r>
            <a:r>
              <a:rPr lang="en-AU" dirty="0" smtClean="0"/>
              <a:t> </a:t>
            </a:r>
            <a:r>
              <a:rPr lang="en-AU" dirty="0" err="1" smtClean="0"/>
              <a:t>paus</a:t>
            </a:r>
            <a:r>
              <a:rPr lang="en-AU" dirty="0" smtClean="0"/>
              <a:t> </a:t>
            </a:r>
            <a:r>
              <a:rPr lang="en-AU" dirty="0" err="1" smtClean="0"/>
              <a:t>akan</a:t>
            </a:r>
            <a:r>
              <a:rPr lang="en-AU" dirty="0" smtClean="0"/>
              <a:t> </a:t>
            </a:r>
            <a:r>
              <a:rPr lang="en-AU" dirty="0" err="1" smtClean="0"/>
              <a:t>memakan</a:t>
            </a:r>
            <a:r>
              <a:rPr lang="en-AU" dirty="0" smtClean="0"/>
              <a:t> </a:t>
            </a:r>
            <a:r>
              <a:rPr lang="en-AU" dirty="0" err="1" smtClean="0"/>
              <a:t>binatang</a:t>
            </a:r>
            <a:r>
              <a:rPr lang="en-AU" dirty="0" smtClean="0"/>
              <a:t> </a:t>
            </a:r>
            <a:r>
              <a:rPr lang="en-AU" dirty="0" err="1" smtClean="0"/>
              <a:t>laut</a:t>
            </a:r>
            <a:r>
              <a:rPr lang="en-AU" dirty="0" smtClean="0"/>
              <a:t> </a:t>
            </a:r>
            <a:r>
              <a:rPr lang="en-AU" dirty="0" err="1" smtClean="0"/>
              <a:t>lainnya</a:t>
            </a:r>
            <a:r>
              <a:rPr lang="en-AU" dirty="0" smtClean="0"/>
              <a:t>.  </a:t>
            </a:r>
            <a:r>
              <a:rPr lang="en-AU" dirty="0" err="1" smtClean="0"/>
              <a:t>Seperti</a:t>
            </a:r>
            <a:r>
              <a:rPr lang="en-AU" dirty="0" smtClean="0"/>
              <a:t> di </a:t>
            </a:r>
            <a:r>
              <a:rPr lang="en-AU" dirty="0" err="1" smtClean="0"/>
              <a:t>pesisir</a:t>
            </a:r>
            <a:r>
              <a:rPr lang="en-AU" dirty="0" smtClean="0"/>
              <a:t> </a:t>
            </a:r>
            <a:r>
              <a:rPr lang="en-AU" dirty="0" err="1" smtClean="0"/>
              <a:t>pantai</a:t>
            </a:r>
            <a:r>
              <a:rPr lang="en-AU" dirty="0" smtClean="0"/>
              <a:t> California, USA, orca (</a:t>
            </a:r>
            <a:r>
              <a:rPr lang="en-AU" dirty="0" err="1" smtClean="0"/>
              <a:t>ikan</a:t>
            </a:r>
            <a:r>
              <a:rPr lang="en-AU" dirty="0" smtClean="0"/>
              <a:t> </a:t>
            </a:r>
            <a:r>
              <a:rPr lang="en-AU" dirty="0" err="1" smtClean="0"/>
              <a:t>paus</a:t>
            </a:r>
            <a:r>
              <a:rPr lang="en-AU" dirty="0" smtClean="0"/>
              <a:t>) </a:t>
            </a:r>
            <a:r>
              <a:rPr lang="en-AU" dirty="0" err="1" smtClean="0"/>
              <a:t>memangsa</a:t>
            </a:r>
            <a:r>
              <a:rPr lang="en-AU" dirty="0"/>
              <a:t> </a:t>
            </a:r>
            <a:r>
              <a:rPr lang="en-AU" dirty="0" smtClean="0"/>
              <a:t>otter </a:t>
            </a:r>
            <a:r>
              <a:rPr lang="en-AU" dirty="0" smtClean="0"/>
              <a:t>(</a:t>
            </a:r>
            <a:r>
              <a:rPr lang="en-AU" dirty="0" err="1" smtClean="0"/>
              <a:t>anjing</a:t>
            </a:r>
            <a:r>
              <a:rPr lang="en-AU" dirty="0" smtClean="0"/>
              <a:t> </a:t>
            </a:r>
            <a:r>
              <a:rPr lang="en-AU" dirty="0" err="1" smtClean="0"/>
              <a:t>laut</a:t>
            </a:r>
            <a:r>
              <a:rPr lang="en-AU" dirty="0" smtClean="0"/>
              <a:t>).</a:t>
            </a:r>
          </a:p>
          <a:p>
            <a:r>
              <a:rPr lang="en-AU" dirty="0" err="1" smtClean="0"/>
              <a:t>Dalam</a:t>
            </a:r>
            <a:r>
              <a:rPr lang="en-AU" dirty="0" smtClean="0"/>
              <a:t> </a:t>
            </a:r>
            <a:r>
              <a:rPr lang="en-AU" dirty="0" err="1" smtClean="0"/>
              <a:t>kondisi</a:t>
            </a:r>
            <a:r>
              <a:rPr lang="en-AU" dirty="0" smtClean="0"/>
              <a:t> </a:t>
            </a:r>
            <a:r>
              <a:rPr lang="en-AU" dirty="0" err="1" smtClean="0"/>
              <a:t>ekosistem</a:t>
            </a:r>
            <a:r>
              <a:rPr lang="en-AU" dirty="0" smtClean="0"/>
              <a:t> </a:t>
            </a:r>
            <a:r>
              <a:rPr lang="en-AU" dirty="0" err="1" smtClean="0"/>
              <a:t>laut</a:t>
            </a:r>
            <a:r>
              <a:rPr lang="en-AU" dirty="0" smtClean="0"/>
              <a:t> yang </a:t>
            </a:r>
            <a:r>
              <a:rPr lang="en-AU" dirty="0" err="1" smtClean="0"/>
              <a:t>seimbang</a:t>
            </a:r>
            <a:r>
              <a:rPr lang="en-AU" dirty="0" smtClean="0"/>
              <a:t>, </a:t>
            </a:r>
            <a:r>
              <a:rPr lang="en-AU" dirty="0" err="1" smtClean="0"/>
              <a:t>ikan</a:t>
            </a:r>
            <a:r>
              <a:rPr lang="en-AU" dirty="0" smtClean="0"/>
              <a:t> </a:t>
            </a:r>
            <a:r>
              <a:rPr lang="en-AU" dirty="0" err="1" smtClean="0"/>
              <a:t>paus</a:t>
            </a:r>
            <a:r>
              <a:rPr lang="en-AU" dirty="0" smtClean="0"/>
              <a:t> </a:t>
            </a:r>
            <a:r>
              <a:rPr lang="en-AU" dirty="0" err="1" smtClean="0"/>
              <a:t>dan</a:t>
            </a:r>
            <a:r>
              <a:rPr lang="en-AU" dirty="0" smtClean="0"/>
              <a:t> otter </a:t>
            </a:r>
            <a:r>
              <a:rPr lang="en-AU" dirty="0" err="1" smtClean="0"/>
              <a:t>hidup</a:t>
            </a:r>
            <a:r>
              <a:rPr lang="en-AU" dirty="0" smtClean="0"/>
              <a:t> </a:t>
            </a:r>
            <a:r>
              <a:rPr lang="en-AU" dirty="0" err="1" smtClean="0"/>
              <a:t>berdampingan</a:t>
            </a:r>
            <a:r>
              <a:rPr lang="en-AU" dirty="0" smtClean="0"/>
              <a:t> </a:t>
            </a:r>
            <a:r>
              <a:rPr lang="en-AU" dirty="0" err="1" smtClean="0"/>
              <a:t>secara</a:t>
            </a:r>
            <a:r>
              <a:rPr lang="en-AU" dirty="0" smtClean="0"/>
              <a:t> </a:t>
            </a:r>
            <a:r>
              <a:rPr lang="en-AU" dirty="0" err="1" smtClean="0"/>
              <a:t>damai</a:t>
            </a:r>
            <a:r>
              <a:rPr lang="en-AU" dirty="0" smtClean="0"/>
              <a:t>, </a:t>
            </a:r>
            <a:r>
              <a:rPr lang="en-AU" dirty="0" err="1" smtClean="0"/>
              <a:t>tidak</a:t>
            </a:r>
            <a:r>
              <a:rPr lang="en-AU" dirty="0" smtClean="0"/>
              <a:t> </a:t>
            </a:r>
            <a:r>
              <a:rPr lang="en-AU" dirty="0" err="1" smtClean="0"/>
              <a:t>sebagai</a:t>
            </a:r>
            <a:r>
              <a:rPr lang="en-AU" dirty="0" smtClean="0"/>
              <a:t> </a:t>
            </a:r>
            <a:r>
              <a:rPr lang="en-AU" dirty="0" err="1" smtClean="0"/>
              <a:t>pemangsa</a:t>
            </a:r>
            <a:r>
              <a:rPr lang="en-AU" dirty="0" smtClean="0"/>
              <a:t> </a:t>
            </a:r>
            <a:r>
              <a:rPr lang="en-AU" dirty="0" err="1" smtClean="0"/>
              <a:t>dan</a:t>
            </a:r>
            <a:r>
              <a:rPr lang="en-AU" dirty="0" smtClean="0"/>
              <a:t> yang </a:t>
            </a:r>
            <a:r>
              <a:rPr lang="en-AU" dirty="0" err="1" smtClean="0"/>
              <a:t>dimangsa</a:t>
            </a:r>
            <a:endParaRPr lang="en-AU" dirty="0"/>
          </a:p>
        </p:txBody>
      </p:sp>
    </p:spTree>
    <p:extLst>
      <p:ext uri="{BB962C8B-B14F-4D97-AF65-F5344CB8AC3E}">
        <p14:creationId xmlns:p14="http://schemas.microsoft.com/office/powerpoint/2010/main" val="2983897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Contoh</a:t>
            </a:r>
            <a:r>
              <a:rPr lang="en-AU" dirty="0" smtClean="0"/>
              <a:t> 2</a:t>
            </a:r>
            <a:endParaRPr lang="en-AU" dirty="0"/>
          </a:p>
        </p:txBody>
      </p:sp>
      <p:sp>
        <p:nvSpPr>
          <p:cNvPr id="3" name="Content Placeholder 2"/>
          <p:cNvSpPr>
            <a:spLocks noGrp="1"/>
          </p:cNvSpPr>
          <p:nvPr>
            <p:ph idx="1"/>
          </p:nvPr>
        </p:nvSpPr>
        <p:spPr/>
        <p:txBody>
          <a:bodyPr>
            <a:normAutofit/>
          </a:bodyPr>
          <a:lstStyle/>
          <a:p>
            <a:r>
              <a:rPr lang="en-AU" sz="3200" dirty="0" err="1" smtClean="0"/>
              <a:t>Keseluruhan</a:t>
            </a:r>
            <a:r>
              <a:rPr lang="en-AU" sz="3200" dirty="0" smtClean="0"/>
              <a:t> </a:t>
            </a:r>
            <a:r>
              <a:rPr lang="en-AU" sz="3200" dirty="0" err="1" smtClean="0"/>
              <a:t>mobil</a:t>
            </a:r>
            <a:r>
              <a:rPr lang="en-AU" sz="3200" dirty="0" smtClean="0"/>
              <a:t> </a:t>
            </a:r>
            <a:r>
              <a:rPr lang="en-AU" sz="3200" dirty="0" err="1" smtClean="0"/>
              <a:t>melebihi</a:t>
            </a:r>
            <a:r>
              <a:rPr lang="en-AU" sz="3200" dirty="0" smtClean="0"/>
              <a:t> </a:t>
            </a:r>
            <a:r>
              <a:rPr lang="en-AU" sz="3200" dirty="0" err="1" smtClean="0"/>
              <a:t>sebuah</a:t>
            </a:r>
            <a:r>
              <a:rPr lang="en-AU" sz="3200" dirty="0" smtClean="0"/>
              <a:t> </a:t>
            </a:r>
            <a:r>
              <a:rPr lang="en-AU" sz="3200" dirty="0" err="1" smtClean="0"/>
              <a:t>rakitan</a:t>
            </a:r>
            <a:r>
              <a:rPr lang="en-AU" sz="3200" dirty="0" smtClean="0"/>
              <a:t> </a:t>
            </a:r>
            <a:r>
              <a:rPr lang="en-AU" sz="3200" dirty="0" err="1" smtClean="0"/>
              <a:t>komponen-komponen</a:t>
            </a:r>
            <a:r>
              <a:rPr lang="en-AU" sz="3200" dirty="0" smtClean="0"/>
              <a:t> </a:t>
            </a:r>
            <a:r>
              <a:rPr lang="en-AU" sz="3200" dirty="0" err="1" smtClean="0"/>
              <a:t>pembentuk</a:t>
            </a:r>
            <a:r>
              <a:rPr lang="en-AU" sz="3200" dirty="0" smtClean="0"/>
              <a:t> </a:t>
            </a:r>
            <a:r>
              <a:rPr lang="en-AU" sz="3200" dirty="0" err="1" smtClean="0"/>
              <a:t>mobil</a:t>
            </a:r>
            <a:endParaRPr lang="en-AU" sz="3200" dirty="0" smtClean="0"/>
          </a:p>
          <a:p>
            <a:r>
              <a:rPr lang="en-AU" sz="3200" dirty="0" err="1" smtClean="0"/>
              <a:t>Terdapat</a:t>
            </a:r>
            <a:r>
              <a:rPr lang="en-AU" sz="3200" dirty="0" smtClean="0"/>
              <a:t> </a:t>
            </a:r>
            <a:r>
              <a:rPr lang="en-AU" sz="3200" dirty="0" err="1" smtClean="0"/>
              <a:t>berbagai</a:t>
            </a:r>
            <a:r>
              <a:rPr lang="en-AU" sz="3200" dirty="0" smtClean="0"/>
              <a:t> </a:t>
            </a:r>
            <a:r>
              <a:rPr lang="en-AU" sz="3200" dirty="0" err="1" smtClean="0"/>
              <a:t>interaksi</a:t>
            </a:r>
            <a:r>
              <a:rPr lang="en-AU" sz="3200" dirty="0" smtClean="0"/>
              <a:t> </a:t>
            </a:r>
            <a:r>
              <a:rPr lang="en-AU" sz="3200" dirty="0" err="1" smtClean="0"/>
              <a:t>komponen-komponen</a:t>
            </a:r>
            <a:r>
              <a:rPr lang="en-AU" sz="3200" dirty="0" smtClean="0"/>
              <a:t> </a:t>
            </a:r>
            <a:r>
              <a:rPr lang="en-AU" sz="3200" dirty="0" err="1" smtClean="0"/>
              <a:t>mobil</a:t>
            </a:r>
            <a:r>
              <a:rPr lang="en-AU" sz="3200" dirty="0" smtClean="0"/>
              <a:t> </a:t>
            </a:r>
            <a:r>
              <a:rPr lang="en-AU" sz="3200" dirty="0" err="1" smtClean="0"/>
              <a:t>tersebut</a:t>
            </a:r>
            <a:r>
              <a:rPr lang="en-AU" sz="3200" dirty="0" smtClean="0"/>
              <a:t>, yang </a:t>
            </a:r>
            <a:r>
              <a:rPr lang="en-AU" sz="3200" dirty="0" err="1" smtClean="0"/>
              <a:t>menciptakan</a:t>
            </a:r>
            <a:r>
              <a:rPr lang="en-AU" sz="3200" dirty="0" smtClean="0"/>
              <a:t> </a:t>
            </a:r>
            <a:r>
              <a:rPr lang="en-AU" sz="3200" dirty="0" err="1" smtClean="0"/>
              <a:t>kualitas</a:t>
            </a:r>
            <a:r>
              <a:rPr lang="en-AU" sz="3200" dirty="0" smtClean="0"/>
              <a:t> </a:t>
            </a:r>
            <a:r>
              <a:rPr lang="en-AU" sz="3200" dirty="0" err="1" smtClean="0"/>
              <a:t>atau</a:t>
            </a:r>
            <a:r>
              <a:rPr lang="en-AU" sz="3200" dirty="0" smtClean="0"/>
              <a:t> </a:t>
            </a:r>
            <a:r>
              <a:rPr lang="en-AU" sz="3200" dirty="0" err="1" smtClean="0"/>
              <a:t>karakteristik</a:t>
            </a:r>
            <a:r>
              <a:rPr lang="en-AU" sz="3200" dirty="0" smtClean="0"/>
              <a:t> lain, </a:t>
            </a:r>
            <a:r>
              <a:rPr lang="en-AU" sz="3200" dirty="0" err="1" smtClean="0"/>
              <a:t>seperti</a:t>
            </a:r>
            <a:r>
              <a:rPr lang="en-AU" sz="3200" dirty="0" smtClean="0"/>
              <a:t> </a:t>
            </a:r>
            <a:r>
              <a:rPr lang="en-AU" sz="3200" dirty="0" err="1" smtClean="0"/>
              <a:t>kecepatan</a:t>
            </a:r>
            <a:r>
              <a:rPr lang="en-AU" sz="3200" dirty="0" smtClean="0"/>
              <a:t> </a:t>
            </a:r>
            <a:r>
              <a:rPr lang="en-AU" sz="3200" dirty="0" err="1" smtClean="0"/>
              <a:t>mobil</a:t>
            </a:r>
            <a:r>
              <a:rPr lang="en-AU" sz="3200" dirty="0" smtClean="0"/>
              <a:t>, </a:t>
            </a:r>
            <a:r>
              <a:rPr lang="en-AU" sz="3200" dirty="0" err="1" smtClean="0"/>
              <a:t>kenyamanan</a:t>
            </a:r>
            <a:r>
              <a:rPr lang="en-AU" sz="3200" dirty="0" smtClean="0"/>
              <a:t> </a:t>
            </a:r>
            <a:r>
              <a:rPr lang="en-AU" sz="3200" dirty="0" err="1" smtClean="0"/>
              <a:t>mobil</a:t>
            </a:r>
            <a:r>
              <a:rPr lang="en-AU" sz="3200" dirty="0" smtClean="0"/>
              <a:t>, </a:t>
            </a:r>
            <a:r>
              <a:rPr lang="en-AU" sz="3200" dirty="0" err="1" smtClean="0"/>
              <a:t>dan</a:t>
            </a:r>
            <a:r>
              <a:rPr lang="en-AU" sz="3200" dirty="0" smtClean="0"/>
              <a:t> </a:t>
            </a:r>
            <a:r>
              <a:rPr lang="en-AU" sz="3200" dirty="0" err="1" smtClean="0"/>
              <a:t>lainnya</a:t>
            </a:r>
            <a:r>
              <a:rPr lang="en-AU" sz="3200" dirty="0" smtClean="0"/>
              <a:t>.</a:t>
            </a:r>
            <a:endParaRPr lang="en-AU" sz="3200" dirty="0"/>
          </a:p>
        </p:txBody>
      </p:sp>
    </p:spTree>
    <p:extLst>
      <p:ext uri="{BB962C8B-B14F-4D97-AF65-F5344CB8AC3E}">
        <p14:creationId xmlns:p14="http://schemas.microsoft.com/office/powerpoint/2010/main" val="1223785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Emergent Property</a:t>
            </a:r>
            <a:endParaRPr lang="en-AU" dirty="0"/>
          </a:p>
        </p:txBody>
      </p:sp>
      <p:sp>
        <p:nvSpPr>
          <p:cNvPr id="3" name="Content Placeholder 2"/>
          <p:cNvSpPr>
            <a:spLocks noGrp="1"/>
          </p:cNvSpPr>
          <p:nvPr>
            <p:ph idx="1"/>
          </p:nvPr>
        </p:nvSpPr>
        <p:spPr/>
        <p:txBody>
          <a:bodyPr/>
          <a:lstStyle/>
          <a:p>
            <a:r>
              <a:rPr lang="en-AU" dirty="0" err="1" smtClean="0"/>
              <a:t>Sebuah</a:t>
            </a:r>
            <a:r>
              <a:rPr lang="en-AU" dirty="0" smtClean="0"/>
              <a:t> </a:t>
            </a:r>
            <a:r>
              <a:rPr lang="en-AU" dirty="0" err="1" smtClean="0"/>
              <a:t>karakteristik</a:t>
            </a:r>
            <a:r>
              <a:rPr lang="en-AU" dirty="0" smtClean="0"/>
              <a:t> </a:t>
            </a:r>
            <a:r>
              <a:rPr lang="en-AU" dirty="0" err="1" smtClean="0"/>
              <a:t>atau</a:t>
            </a:r>
            <a:r>
              <a:rPr lang="en-AU" dirty="0" smtClean="0"/>
              <a:t> </a:t>
            </a:r>
            <a:r>
              <a:rPr lang="en-AU" dirty="0" err="1" smtClean="0"/>
              <a:t>perilaku</a:t>
            </a:r>
            <a:r>
              <a:rPr lang="en-AU" dirty="0" smtClean="0"/>
              <a:t> yang </a:t>
            </a:r>
            <a:r>
              <a:rPr lang="en-AU" dirty="0" err="1" smtClean="0"/>
              <a:t>terjadi</a:t>
            </a:r>
            <a:r>
              <a:rPr lang="en-AU" dirty="0" smtClean="0"/>
              <a:t> </a:t>
            </a:r>
            <a:r>
              <a:rPr lang="en-AU" dirty="0" err="1" smtClean="0"/>
              <a:t>karena</a:t>
            </a:r>
            <a:r>
              <a:rPr lang="en-AU" dirty="0" smtClean="0"/>
              <a:t> </a:t>
            </a:r>
            <a:r>
              <a:rPr lang="en-AU" dirty="0" err="1" smtClean="0"/>
              <a:t>interaksi</a:t>
            </a:r>
            <a:r>
              <a:rPr lang="en-AU" dirty="0" smtClean="0"/>
              <a:t> </a:t>
            </a:r>
            <a:r>
              <a:rPr lang="en-AU" dirty="0" err="1" smtClean="0"/>
              <a:t>antara</a:t>
            </a:r>
            <a:r>
              <a:rPr lang="en-AU" dirty="0" smtClean="0"/>
              <a:t> </a:t>
            </a:r>
            <a:r>
              <a:rPr lang="en-AU" dirty="0" err="1" smtClean="0"/>
              <a:t>sejumlah</a:t>
            </a:r>
            <a:r>
              <a:rPr lang="en-AU" dirty="0" smtClean="0"/>
              <a:t> </a:t>
            </a:r>
            <a:r>
              <a:rPr lang="en-AU" dirty="0" err="1" smtClean="0"/>
              <a:t>bagian</a:t>
            </a:r>
            <a:r>
              <a:rPr lang="en-AU" dirty="0" smtClean="0"/>
              <a:t> </a:t>
            </a:r>
            <a:r>
              <a:rPr lang="en-AU" dirty="0" err="1" smtClean="0"/>
              <a:t>tertentu</a:t>
            </a:r>
            <a:r>
              <a:rPr lang="en-AU" dirty="0" smtClean="0"/>
              <a:t> </a:t>
            </a:r>
            <a:r>
              <a:rPr lang="en-AU" dirty="0" err="1" smtClean="0"/>
              <a:t>dalam</a:t>
            </a:r>
            <a:r>
              <a:rPr lang="en-AU" dirty="0" smtClean="0"/>
              <a:t> </a:t>
            </a:r>
            <a:r>
              <a:rPr lang="en-AU" dirty="0" err="1" smtClean="0"/>
              <a:t>sistem</a:t>
            </a:r>
            <a:endParaRPr lang="en-AU" dirty="0" smtClean="0"/>
          </a:p>
          <a:p>
            <a:r>
              <a:rPr lang="en-AU" dirty="0" err="1" smtClean="0"/>
              <a:t>Contoh</a:t>
            </a:r>
            <a:r>
              <a:rPr lang="en-AU" dirty="0" smtClean="0"/>
              <a:t>: </a:t>
            </a:r>
            <a:r>
              <a:rPr lang="en-AU" dirty="0" err="1" smtClean="0"/>
              <a:t>sistem</a:t>
            </a:r>
            <a:r>
              <a:rPr lang="en-AU" dirty="0" smtClean="0"/>
              <a:t> </a:t>
            </a:r>
            <a:r>
              <a:rPr lang="en-AU" dirty="0" err="1" smtClean="0"/>
              <a:t>mobil</a:t>
            </a:r>
            <a:r>
              <a:rPr lang="en-AU" dirty="0" smtClean="0"/>
              <a:t> (</a:t>
            </a:r>
            <a:r>
              <a:rPr lang="en-AU" dirty="0" err="1" smtClean="0"/>
              <a:t>kecepatan</a:t>
            </a:r>
            <a:r>
              <a:rPr lang="en-AU" dirty="0" smtClean="0"/>
              <a:t>, </a:t>
            </a:r>
            <a:r>
              <a:rPr lang="en-AU" dirty="0" err="1" smtClean="0"/>
              <a:t>kenyamanan</a:t>
            </a:r>
            <a:r>
              <a:rPr lang="en-AU" dirty="0" smtClean="0"/>
              <a:t>, </a:t>
            </a:r>
            <a:r>
              <a:rPr lang="en-AU" dirty="0" err="1" smtClean="0"/>
              <a:t>ketahanan</a:t>
            </a:r>
            <a:r>
              <a:rPr lang="en-AU" dirty="0" smtClean="0"/>
              <a:t>, </a:t>
            </a:r>
            <a:r>
              <a:rPr lang="en-AU" dirty="0" err="1" smtClean="0"/>
              <a:t>keiritan</a:t>
            </a:r>
            <a:r>
              <a:rPr lang="en-AU" dirty="0" smtClean="0"/>
              <a:t>), </a:t>
            </a:r>
            <a:r>
              <a:rPr lang="en-AU" dirty="0" err="1" smtClean="0"/>
              <a:t>sistem</a:t>
            </a:r>
            <a:r>
              <a:rPr lang="en-AU" dirty="0" smtClean="0"/>
              <a:t> orchestra, </a:t>
            </a:r>
            <a:r>
              <a:rPr lang="en-AU" dirty="0" err="1" smtClean="0"/>
              <a:t>sistem</a:t>
            </a:r>
            <a:r>
              <a:rPr lang="en-AU" dirty="0" smtClean="0"/>
              <a:t> drama, </a:t>
            </a:r>
            <a:r>
              <a:rPr lang="en-AU" dirty="0" err="1" smtClean="0"/>
              <a:t>dan</a:t>
            </a:r>
            <a:r>
              <a:rPr lang="en-AU" dirty="0" smtClean="0"/>
              <a:t> </a:t>
            </a:r>
            <a:r>
              <a:rPr lang="en-AU" dirty="0" err="1" smtClean="0"/>
              <a:t>sistem</a:t>
            </a:r>
            <a:r>
              <a:rPr lang="en-AU" dirty="0" smtClean="0"/>
              <a:t> </a:t>
            </a:r>
            <a:r>
              <a:rPr lang="en-AU" i="1" dirty="0" smtClean="0"/>
              <a:t>sports team</a:t>
            </a:r>
            <a:endParaRPr lang="en-AU" i="1" dirty="0"/>
          </a:p>
        </p:txBody>
      </p:sp>
    </p:spTree>
    <p:extLst>
      <p:ext uri="{BB962C8B-B14F-4D97-AF65-F5344CB8AC3E}">
        <p14:creationId xmlns:p14="http://schemas.microsoft.com/office/powerpoint/2010/main" val="1257260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Tujuan</a:t>
            </a:r>
            <a:r>
              <a:rPr lang="en-AU" dirty="0" smtClean="0"/>
              <a:t> </a:t>
            </a:r>
            <a:r>
              <a:rPr lang="en-AU" dirty="0" err="1" smtClean="0"/>
              <a:t>Sistem</a:t>
            </a:r>
            <a:endParaRPr lang="en-AU" dirty="0"/>
          </a:p>
        </p:txBody>
      </p:sp>
      <p:sp>
        <p:nvSpPr>
          <p:cNvPr id="3" name="Content Placeholder 2"/>
          <p:cNvSpPr>
            <a:spLocks noGrp="1"/>
          </p:cNvSpPr>
          <p:nvPr>
            <p:ph idx="1"/>
          </p:nvPr>
        </p:nvSpPr>
        <p:spPr/>
        <p:txBody>
          <a:bodyPr/>
          <a:lstStyle/>
          <a:p>
            <a:r>
              <a:rPr lang="en-AU" dirty="0" err="1" smtClean="0"/>
              <a:t>Kebanyakan</a:t>
            </a:r>
            <a:r>
              <a:rPr lang="en-AU" dirty="0" smtClean="0"/>
              <a:t> </a:t>
            </a:r>
            <a:r>
              <a:rPr lang="en-AU" dirty="0" err="1" smtClean="0"/>
              <a:t>sistem</a:t>
            </a:r>
            <a:r>
              <a:rPr lang="en-AU" dirty="0" smtClean="0"/>
              <a:t> </a:t>
            </a:r>
            <a:r>
              <a:rPr lang="en-AU" dirty="0" err="1" smtClean="0"/>
              <a:t>mempunyai</a:t>
            </a:r>
            <a:r>
              <a:rPr lang="en-AU" dirty="0" smtClean="0"/>
              <a:t> </a:t>
            </a:r>
            <a:r>
              <a:rPr lang="en-AU" dirty="0" err="1" smtClean="0"/>
              <a:t>tujuan</a:t>
            </a:r>
            <a:r>
              <a:rPr lang="en-AU" dirty="0" smtClean="0"/>
              <a:t> yang </a:t>
            </a:r>
            <a:r>
              <a:rPr lang="en-AU" dirty="0" err="1" smtClean="0"/>
              <a:t>berbeda-beda</a:t>
            </a:r>
            <a:r>
              <a:rPr lang="en-AU" dirty="0" smtClean="0"/>
              <a:t> </a:t>
            </a:r>
            <a:r>
              <a:rPr lang="en-AU" dirty="0" err="1" smtClean="0"/>
              <a:t>terkait</a:t>
            </a:r>
            <a:r>
              <a:rPr lang="en-AU" dirty="0" smtClean="0"/>
              <a:t> </a:t>
            </a:r>
            <a:r>
              <a:rPr lang="en-AU" dirty="0" err="1" smtClean="0"/>
              <a:t>dengan</a:t>
            </a:r>
            <a:r>
              <a:rPr lang="en-AU" dirty="0" smtClean="0"/>
              <a:t> </a:t>
            </a:r>
            <a:r>
              <a:rPr lang="en-AU" dirty="0" err="1" smtClean="0"/>
              <a:t>sistem</a:t>
            </a:r>
            <a:r>
              <a:rPr lang="en-AU" dirty="0" smtClean="0"/>
              <a:t> </a:t>
            </a:r>
            <a:r>
              <a:rPr lang="en-AU" dirty="0" err="1" smtClean="0"/>
              <a:t>lebih</a:t>
            </a:r>
            <a:r>
              <a:rPr lang="en-AU" dirty="0" smtClean="0"/>
              <a:t> </a:t>
            </a:r>
            <a:r>
              <a:rPr lang="en-AU" dirty="0" err="1" smtClean="0"/>
              <a:t>besar</a:t>
            </a:r>
            <a:r>
              <a:rPr lang="en-AU" dirty="0" smtClean="0"/>
              <a:t> </a:t>
            </a:r>
            <a:r>
              <a:rPr lang="en-AU" dirty="0" err="1" smtClean="0"/>
              <a:t>dimana</a:t>
            </a:r>
            <a:r>
              <a:rPr lang="en-AU" dirty="0" smtClean="0"/>
              <a:t> </a:t>
            </a:r>
            <a:r>
              <a:rPr lang="en-AU" dirty="0" err="1" smtClean="0"/>
              <a:t>sistem</a:t>
            </a:r>
            <a:r>
              <a:rPr lang="en-AU" dirty="0" smtClean="0"/>
              <a:t> </a:t>
            </a:r>
            <a:r>
              <a:rPr lang="en-AU" dirty="0" err="1" smtClean="0"/>
              <a:t>berada</a:t>
            </a:r>
            <a:endParaRPr lang="en-AU" dirty="0" smtClean="0"/>
          </a:p>
          <a:p>
            <a:r>
              <a:rPr lang="en-AU" dirty="0" err="1" smtClean="0"/>
              <a:t>Contoh</a:t>
            </a:r>
            <a:r>
              <a:rPr lang="en-AU" dirty="0" smtClean="0"/>
              <a:t>: </a:t>
            </a:r>
            <a:r>
              <a:rPr lang="en-AU" dirty="0" err="1" smtClean="0"/>
              <a:t>sistem</a:t>
            </a:r>
            <a:r>
              <a:rPr lang="en-AU" dirty="0" smtClean="0"/>
              <a:t> </a:t>
            </a:r>
            <a:r>
              <a:rPr lang="en-AU" dirty="0" err="1" smtClean="0"/>
              <a:t>sosial</a:t>
            </a:r>
            <a:r>
              <a:rPr lang="en-AU" dirty="0" smtClean="0"/>
              <a:t> </a:t>
            </a:r>
            <a:r>
              <a:rPr lang="en-AU" dirty="0" err="1" smtClean="0"/>
              <a:t>pada</a:t>
            </a:r>
            <a:r>
              <a:rPr lang="en-AU" dirty="0" smtClean="0"/>
              <a:t> </a:t>
            </a:r>
            <a:r>
              <a:rPr lang="en-AU" dirty="0" err="1" smtClean="0"/>
              <a:t>sebuah</a:t>
            </a:r>
            <a:r>
              <a:rPr lang="en-AU" dirty="0" smtClean="0"/>
              <a:t> </a:t>
            </a:r>
            <a:r>
              <a:rPr lang="en-AU" dirty="0" err="1" smtClean="0"/>
              <a:t>sekolah</a:t>
            </a:r>
            <a:r>
              <a:rPr lang="en-AU" dirty="0" smtClean="0"/>
              <a:t> (</a:t>
            </a:r>
            <a:r>
              <a:rPr lang="en-AU" dirty="0" err="1" smtClean="0"/>
              <a:t>sistem</a:t>
            </a:r>
            <a:r>
              <a:rPr lang="en-AU" dirty="0" smtClean="0"/>
              <a:t> yang </a:t>
            </a:r>
            <a:r>
              <a:rPr lang="en-AU" dirty="0" err="1" smtClean="0"/>
              <a:t>ada</a:t>
            </a:r>
            <a:r>
              <a:rPr lang="en-AU" dirty="0" smtClean="0"/>
              <a:t> </a:t>
            </a:r>
            <a:r>
              <a:rPr lang="en-AU" dirty="0" err="1" smtClean="0"/>
              <a:t>pada</a:t>
            </a:r>
            <a:r>
              <a:rPr lang="en-AU" dirty="0" smtClean="0"/>
              <a:t> </a:t>
            </a:r>
            <a:r>
              <a:rPr lang="en-AU" dirty="0" err="1" smtClean="0"/>
              <a:t>tiap</a:t>
            </a:r>
            <a:r>
              <a:rPr lang="en-AU" dirty="0" smtClean="0"/>
              <a:t> </a:t>
            </a:r>
            <a:r>
              <a:rPr lang="en-AU" dirty="0" err="1" smtClean="0"/>
              <a:t>departemen</a:t>
            </a:r>
            <a:r>
              <a:rPr lang="en-AU" dirty="0" smtClean="0"/>
              <a:t> di </a:t>
            </a:r>
            <a:r>
              <a:rPr lang="en-AU" dirty="0" err="1" smtClean="0"/>
              <a:t>sekolah</a:t>
            </a:r>
            <a:r>
              <a:rPr lang="en-AU" dirty="0" smtClean="0"/>
              <a:t> </a:t>
            </a:r>
            <a:r>
              <a:rPr lang="en-AU" dirty="0" err="1" smtClean="0"/>
              <a:t>dapat</a:t>
            </a:r>
            <a:r>
              <a:rPr lang="en-AU" dirty="0" smtClean="0"/>
              <a:t> </a:t>
            </a:r>
            <a:r>
              <a:rPr lang="en-AU" dirty="0" err="1" smtClean="0"/>
              <a:t>memiliki</a:t>
            </a:r>
            <a:r>
              <a:rPr lang="en-AU" dirty="0" smtClean="0"/>
              <a:t> </a:t>
            </a:r>
            <a:r>
              <a:rPr lang="en-AU" dirty="0" err="1" smtClean="0"/>
              <a:t>tujuan</a:t>
            </a:r>
            <a:r>
              <a:rPr lang="en-AU" dirty="0" smtClean="0"/>
              <a:t> yang </a:t>
            </a:r>
            <a:r>
              <a:rPr lang="en-AU" dirty="0" err="1" smtClean="0"/>
              <a:t>berbeda-beda</a:t>
            </a:r>
            <a:r>
              <a:rPr lang="en-AU" dirty="0" smtClean="0"/>
              <a:t>)</a:t>
            </a:r>
            <a:endParaRPr lang="en-AU" dirty="0"/>
          </a:p>
        </p:txBody>
      </p:sp>
    </p:spTree>
    <p:extLst>
      <p:ext uri="{BB962C8B-B14F-4D97-AF65-F5344CB8AC3E}">
        <p14:creationId xmlns:p14="http://schemas.microsoft.com/office/powerpoint/2010/main" val="1383563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err="1" smtClean="0"/>
              <a:t>Kausalitas</a:t>
            </a:r>
            <a:r>
              <a:rPr lang="en-AU" dirty="0" smtClean="0"/>
              <a:t> (</a:t>
            </a:r>
            <a:r>
              <a:rPr lang="en-AU" dirty="0" err="1" smtClean="0"/>
              <a:t>Sebab</a:t>
            </a:r>
            <a:r>
              <a:rPr lang="en-AU" dirty="0" smtClean="0"/>
              <a:t> </a:t>
            </a:r>
            <a:r>
              <a:rPr lang="en-AU" dirty="0" err="1" smtClean="0"/>
              <a:t>dan</a:t>
            </a:r>
            <a:r>
              <a:rPr lang="en-AU" dirty="0" smtClean="0"/>
              <a:t> </a:t>
            </a:r>
            <a:r>
              <a:rPr lang="en-AU" dirty="0" err="1" smtClean="0"/>
              <a:t>Akibat</a:t>
            </a:r>
            <a:r>
              <a:rPr lang="en-AU" dirty="0" smtClean="0"/>
              <a:t>)</a:t>
            </a:r>
            <a:endParaRPr lang="en-AU" dirty="0"/>
          </a:p>
        </p:txBody>
      </p:sp>
      <p:sp>
        <p:nvSpPr>
          <p:cNvPr id="3" name="Content Placeholder 2"/>
          <p:cNvSpPr>
            <a:spLocks noGrp="1"/>
          </p:cNvSpPr>
          <p:nvPr>
            <p:ph idx="1"/>
          </p:nvPr>
        </p:nvSpPr>
        <p:spPr/>
        <p:txBody>
          <a:bodyPr/>
          <a:lstStyle/>
          <a:p>
            <a:endParaRPr lang="en-AU" dirty="0" smtClean="0"/>
          </a:p>
          <a:p>
            <a:r>
              <a:rPr lang="en-AU" dirty="0" err="1" smtClean="0"/>
              <a:t>Berbentuk</a:t>
            </a:r>
            <a:r>
              <a:rPr lang="en-AU" dirty="0" smtClean="0"/>
              <a:t> linier</a:t>
            </a:r>
          </a:p>
          <a:p>
            <a:endParaRPr lang="en-AU" dirty="0" smtClean="0"/>
          </a:p>
          <a:p>
            <a:r>
              <a:rPr lang="en-AU" dirty="0" err="1" smtClean="0"/>
              <a:t>Contoh</a:t>
            </a:r>
            <a:r>
              <a:rPr lang="en-AU" dirty="0" smtClean="0"/>
              <a:t>: </a:t>
            </a:r>
            <a:r>
              <a:rPr lang="en-AU" dirty="0" err="1" smtClean="0"/>
              <a:t>sekumpulan</a:t>
            </a:r>
            <a:r>
              <a:rPr lang="en-AU" dirty="0" smtClean="0"/>
              <a:t> domino yang </a:t>
            </a:r>
            <a:r>
              <a:rPr lang="en-AU" dirty="0" err="1" smtClean="0"/>
              <a:t>jatuh</a:t>
            </a:r>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0300" y="4580359"/>
            <a:ext cx="4343400"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7193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44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ChangeArrowheads="1"/>
          </p:cNvSpPr>
          <p:nvPr/>
        </p:nvSpPr>
        <p:spPr bwMode="auto">
          <a:xfrm>
            <a:off x="584200" y="1219200"/>
            <a:ext cx="2768600" cy="41783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AU" altLang="en-US" smtClean="0">
              <a:solidFill>
                <a:srgbClr val="000000"/>
              </a:solidFill>
            </a:endParaRPr>
          </a:p>
        </p:txBody>
      </p:sp>
      <p:sp>
        <p:nvSpPr>
          <p:cNvPr id="4100" name="Rectangle 4"/>
          <p:cNvSpPr>
            <a:spLocks noChangeArrowheads="1"/>
          </p:cNvSpPr>
          <p:nvPr/>
        </p:nvSpPr>
        <p:spPr bwMode="auto">
          <a:xfrm>
            <a:off x="3136900" y="1168400"/>
            <a:ext cx="5600700" cy="2006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AU" altLang="en-US" smtClean="0">
              <a:solidFill>
                <a:srgbClr val="000000"/>
              </a:solidFill>
            </a:endParaRPr>
          </a:p>
        </p:txBody>
      </p:sp>
      <p:sp>
        <p:nvSpPr>
          <p:cNvPr id="4101" name="Rectangle 5"/>
          <p:cNvSpPr>
            <a:spLocks noChangeArrowheads="1"/>
          </p:cNvSpPr>
          <p:nvPr/>
        </p:nvSpPr>
        <p:spPr bwMode="auto">
          <a:xfrm>
            <a:off x="2984500" y="2895600"/>
            <a:ext cx="622300" cy="20701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AU" altLang="en-US" smtClean="0">
              <a:solidFill>
                <a:srgbClr val="000000"/>
              </a:solidFill>
            </a:endParaRPr>
          </a:p>
        </p:txBody>
      </p:sp>
      <p:sp>
        <p:nvSpPr>
          <p:cNvPr id="4102" name="Rectangle 6"/>
          <p:cNvSpPr>
            <a:spLocks noChangeArrowheads="1"/>
          </p:cNvSpPr>
          <p:nvPr/>
        </p:nvSpPr>
        <p:spPr bwMode="auto">
          <a:xfrm rot="827556">
            <a:off x="7874000" y="3022600"/>
            <a:ext cx="736600" cy="2413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AU" altLang="en-US" smtClean="0">
              <a:solidFill>
                <a:srgbClr val="000000"/>
              </a:solidFill>
            </a:endParaRPr>
          </a:p>
        </p:txBody>
      </p:sp>
      <p:sp>
        <p:nvSpPr>
          <p:cNvPr id="4103" name="Line 7"/>
          <p:cNvSpPr>
            <a:spLocks noChangeShapeType="1"/>
          </p:cNvSpPr>
          <p:nvPr/>
        </p:nvSpPr>
        <p:spPr bwMode="auto">
          <a:xfrm>
            <a:off x="7810500" y="3225800"/>
            <a:ext cx="406400"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AU" smtClean="0">
              <a:solidFill>
                <a:srgbClr val="000000"/>
              </a:solidFill>
            </a:endParaRPr>
          </a:p>
        </p:txBody>
      </p:sp>
      <p:sp>
        <p:nvSpPr>
          <p:cNvPr id="4104" name="Line 8"/>
          <p:cNvSpPr>
            <a:spLocks noChangeShapeType="1"/>
          </p:cNvSpPr>
          <p:nvPr/>
        </p:nvSpPr>
        <p:spPr bwMode="auto">
          <a:xfrm>
            <a:off x="8470900" y="3352800"/>
            <a:ext cx="63500" cy="1143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AU" smtClean="0">
              <a:solidFill>
                <a:srgbClr val="000000"/>
              </a:solidFill>
            </a:endParaRPr>
          </a:p>
        </p:txBody>
      </p:sp>
      <p:sp>
        <p:nvSpPr>
          <p:cNvPr id="4105" name="Line 9"/>
          <p:cNvSpPr>
            <a:spLocks noChangeShapeType="1"/>
          </p:cNvSpPr>
          <p:nvPr/>
        </p:nvSpPr>
        <p:spPr bwMode="auto">
          <a:xfrm flipH="1">
            <a:off x="8458200" y="3454400"/>
            <a:ext cx="63500"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AU" smtClean="0">
              <a:solidFill>
                <a:srgbClr val="000000"/>
              </a:solidFill>
            </a:endParaRPr>
          </a:p>
        </p:txBody>
      </p:sp>
      <p:sp>
        <p:nvSpPr>
          <p:cNvPr id="4106" name="Rectangle 10"/>
          <p:cNvSpPr>
            <a:spLocks noChangeArrowheads="1"/>
          </p:cNvSpPr>
          <p:nvPr/>
        </p:nvSpPr>
        <p:spPr bwMode="auto">
          <a:xfrm rot="1485819">
            <a:off x="7467600" y="2946400"/>
            <a:ext cx="152400" cy="381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AU" altLang="en-US" smtClean="0">
              <a:solidFill>
                <a:srgbClr val="000000"/>
              </a:solidFill>
            </a:endParaRPr>
          </a:p>
        </p:txBody>
      </p:sp>
    </p:spTree>
    <p:extLst>
      <p:ext uri="{BB962C8B-B14F-4D97-AF65-F5344CB8AC3E}">
        <p14:creationId xmlns:p14="http://schemas.microsoft.com/office/powerpoint/2010/main" val="42318185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196</TotalTime>
  <Words>891</Words>
  <Application>Microsoft Office PowerPoint</Application>
  <PresentationFormat>On-screen Show (4:3)</PresentationFormat>
  <Paragraphs>62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Umpan Balik  &amp; Kompleksitas Dinamis</vt:lpstr>
      <vt:lpstr>Keseluruhan &gt; Penjumlahan Semua Bagian</vt:lpstr>
      <vt:lpstr>Keseluruhan (The whole)</vt:lpstr>
      <vt:lpstr>Contoh 1</vt:lpstr>
      <vt:lpstr>Contoh 2</vt:lpstr>
      <vt:lpstr>Emergent Property</vt:lpstr>
      <vt:lpstr>Tujuan Sistem</vt:lpstr>
      <vt:lpstr>Kausalitas (Sebab dan Akibat)</vt:lpstr>
      <vt:lpstr>PowerPoint Presentation</vt:lpstr>
      <vt:lpstr>PowerPoint Presentation</vt:lpstr>
      <vt:lpstr>Kausalitas Lainnya</vt:lpstr>
      <vt:lpstr>Reinforcing Loops</vt:lpstr>
      <vt:lpstr>Balancing Loops</vt:lpstr>
      <vt:lpstr>Counting Chickens in a Complex World</vt:lpstr>
      <vt:lpstr>Counting Chickens in a Complex World</vt:lpstr>
      <vt:lpstr>Complexity (Complex Systems)</vt:lpstr>
      <vt:lpstr>Static or Structural Complexity</vt:lpstr>
      <vt:lpstr>Dynamic or Behavioral Complexity</vt:lpstr>
      <vt:lpstr>Dynamics</vt:lpstr>
      <vt:lpstr>Coupling</vt:lpstr>
      <vt:lpstr>Feedback</vt:lpstr>
      <vt:lpstr>Nonlinearity</vt:lpstr>
      <vt:lpstr>Chaos</vt:lpstr>
      <vt:lpstr>Adaptation</vt:lpstr>
      <vt:lpstr>Analytical or Evaluation Complexity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Umpan Balik  &amp; Kompleksitas Dinamis</dc:title>
  <dc:creator>Roesfi Elsa</dc:creator>
  <cp:lastModifiedBy>Roesfi Elsa</cp:lastModifiedBy>
  <cp:revision>16</cp:revision>
  <dcterms:created xsi:type="dcterms:W3CDTF">2013-10-23T04:24:31Z</dcterms:created>
  <dcterms:modified xsi:type="dcterms:W3CDTF">2013-10-30T05:54:55Z</dcterms:modified>
</cp:coreProperties>
</file>