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8763A-559F-455E-9A93-50C2815E2F7F}" type="datetimeFigureOut">
              <a:rPr lang="en-AU" smtClean="0"/>
              <a:t>1/11/2013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5BBA1-C94C-48CF-A6E9-A05EACE427A8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AU" sz="4000" dirty="0" smtClean="0">
                <a:solidFill>
                  <a:srgbClr val="FFFF00"/>
                </a:solidFill>
              </a:rPr>
              <a:t>Proses </a:t>
            </a:r>
            <a:r>
              <a:rPr lang="en-AU" sz="4000" dirty="0" err="1" smtClean="0">
                <a:solidFill>
                  <a:srgbClr val="FFFF00"/>
                </a:solidFill>
              </a:rPr>
              <a:t>Pemodelan</a:t>
            </a:r>
            <a:r>
              <a:rPr lang="en-AU" sz="4000" dirty="0" smtClean="0">
                <a:solidFill>
                  <a:srgbClr val="FFFF00"/>
                </a:solidFill>
              </a:rPr>
              <a:t> </a:t>
            </a:r>
            <a:r>
              <a:rPr lang="en-AU" sz="4000" dirty="0" err="1" smtClean="0">
                <a:solidFill>
                  <a:srgbClr val="FFFF00"/>
                </a:solidFill>
              </a:rPr>
              <a:t>Sistem</a:t>
            </a:r>
            <a:r>
              <a:rPr lang="en-AU" sz="4000" dirty="0" smtClean="0">
                <a:solidFill>
                  <a:srgbClr val="FFFF00"/>
                </a:solidFill>
              </a:rPr>
              <a:t> </a:t>
            </a:r>
            <a:r>
              <a:rPr lang="en-AU" sz="4000" dirty="0" err="1" smtClean="0">
                <a:solidFill>
                  <a:srgbClr val="FFFF00"/>
                </a:solidFill>
              </a:rPr>
              <a:t>Dinamis</a:t>
            </a:r>
            <a:endParaRPr lang="en-AU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 err="1" smtClean="0"/>
              <a:t>Roesfiansjah</a:t>
            </a:r>
            <a:r>
              <a:rPr lang="en-AU" b="1" dirty="0" smtClean="0"/>
              <a:t> </a:t>
            </a:r>
            <a:r>
              <a:rPr lang="en-AU" b="1" dirty="0" err="1" smtClean="0"/>
              <a:t>Rasjidin</a:t>
            </a:r>
            <a:endParaRPr lang="en-AU" b="1" dirty="0" smtClean="0"/>
          </a:p>
          <a:p>
            <a:endParaRPr lang="en-AU" dirty="0"/>
          </a:p>
          <a:p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Industri</a:t>
            </a:r>
            <a:r>
              <a:rPr lang="en-AU" dirty="0" smtClean="0"/>
              <a:t> – FT - UEU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AU" sz="4000" dirty="0" smtClean="0">
                <a:solidFill>
                  <a:srgbClr val="00B050"/>
                </a:solidFill>
              </a:rPr>
              <a:t>Tips </a:t>
            </a:r>
            <a:r>
              <a:rPr lang="en-AU" sz="4000" dirty="0" err="1" smtClean="0">
                <a:solidFill>
                  <a:srgbClr val="00B050"/>
                </a:solidFill>
              </a:rPr>
              <a:t>untuk</a:t>
            </a:r>
            <a:r>
              <a:rPr lang="en-AU" sz="4000" dirty="0" smtClean="0">
                <a:solidFill>
                  <a:srgbClr val="00B050"/>
                </a:solidFill>
              </a:rPr>
              <a:t> </a:t>
            </a:r>
            <a:r>
              <a:rPr lang="en-AU" sz="4000" dirty="0" err="1" smtClean="0">
                <a:solidFill>
                  <a:srgbClr val="00B050"/>
                </a:solidFill>
              </a:rPr>
              <a:t>pemodelan</a:t>
            </a:r>
            <a:r>
              <a:rPr lang="en-AU" sz="4000" dirty="0" smtClean="0">
                <a:solidFill>
                  <a:srgbClr val="00B050"/>
                </a:solidFill>
              </a:rPr>
              <a:t> System </a:t>
            </a:r>
            <a:r>
              <a:rPr lang="en-AU" sz="4000" dirty="0" err="1" smtClean="0">
                <a:solidFill>
                  <a:srgbClr val="00B050"/>
                </a:solidFill>
              </a:rPr>
              <a:t>Dinamics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Identify </a:t>
            </a:r>
            <a:r>
              <a:rPr lang="en-AU" dirty="0"/>
              <a:t>the “</a:t>
            </a:r>
            <a:r>
              <a:rPr lang="en-AU" dirty="0" err="1"/>
              <a:t>real”problem</a:t>
            </a:r>
            <a:r>
              <a:rPr lang="en-AU" dirty="0"/>
              <a:t> (or purpose</a:t>
            </a:r>
            <a:r>
              <a:rPr lang="en-AU" dirty="0" smtClean="0"/>
              <a:t>) and </a:t>
            </a:r>
            <a:r>
              <a:rPr lang="en-AU" dirty="0"/>
              <a:t>the “</a:t>
            </a:r>
            <a:r>
              <a:rPr lang="en-AU" dirty="0" err="1"/>
              <a:t>real”client</a:t>
            </a:r>
            <a:endParaRPr lang="en-AU" dirty="0"/>
          </a:p>
          <a:p>
            <a:r>
              <a:rPr lang="en-AU" dirty="0" smtClean="0"/>
              <a:t>Build </a:t>
            </a:r>
            <a:r>
              <a:rPr lang="en-AU" dirty="0"/>
              <a:t>it small first and add </a:t>
            </a:r>
            <a:r>
              <a:rPr lang="en-AU" dirty="0" smtClean="0"/>
              <a:t>complexity later</a:t>
            </a:r>
            <a:endParaRPr lang="en-AU" dirty="0"/>
          </a:p>
          <a:p>
            <a:r>
              <a:rPr lang="en-AU" dirty="0" smtClean="0"/>
              <a:t>Work </a:t>
            </a:r>
            <a:r>
              <a:rPr lang="en-AU" dirty="0"/>
              <a:t>as closely as possible with </a:t>
            </a:r>
            <a:r>
              <a:rPr lang="en-AU" dirty="0" smtClean="0"/>
              <a:t>your client</a:t>
            </a:r>
            <a:endParaRPr lang="en-AU" dirty="0"/>
          </a:p>
          <a:p>
            <a:r>
              <a:rPr lang="en-AU" dirty="0" smtClean="0"/>
              <a:t>Do </a:t>
            </a:r>
            <a:r>
              <a:rPr lang="en-AU" dirty="0"/>
              <a:t>not try to build a “</a:t>
            </a:r>
            <a:r>
              <a:rPr lang="en-AU" dirty="0" err="1"/>
              <a:t>perfect”model</a:t>
            </a:r>
            <a:endParaRPr lang="en-AU" dirty="0"/>
          </a:p>
          <a:p>
            <a:r>
              <a:rPr lang="en-AU" dirty="0" err="1" smtClean="0"/>
              <a:t>Modeling</a:t>
            </a:r>
            <a:r>
              <a:rPr lang="en-AU" dirty="0" smtClean="0"/>
              <a:t> </a:t>
            </a:r>
            <a:r>
              <a:rPr lang="en-AU" dirty="0"/>
              <a:t>is iterative</a:t>
            </a:r>
          </a:p>
          <a:p>
            <a:r>
              <a:rPr lang="en-AU" dirty="0" smtClean="0"/>
              <a:t>Make </a:t>
            </a:r>
            <a:r>
              <a:rPr lang="en-AU" dirty="0"/>
              <a:t>it “simple”</a:t>
            </a:r>
          </a:p>
        </p:txBody>
      </p:sp>
    </p:spTree>
    <p:extLst>
      <p:ext uri="{BB962C8B-B14F-4D97-AF65-F5344CB8AC3E}">
        <p14:creationId xmlns:p14="http://schemas.microsoft.com/office/powerpoint/2010/main" val="22374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Modeling</a:t>
            </a:r>
            <a:r>
              <a:rPr lang="en-AU" dirty="0" smtClean="0"/>
              <a:t> is iterative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2594570"/>
            <a:ext cx="57245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AU" sz="4000" dirty="0" smtClean="0">
                <a:solidFill>
                  <a:srgbClr val="00B050"/>
                </a:solidFill>
              </a:rPr>
              <a:t>Tips </a:t>
            </a:r>
            <a:r>
              <a:rPr lang="en-AU" sz="4000" dirty="0" err="1" smtClean="0">
                <a:solidFill>
                  <a:srgbClr val="00B050"/>
                </a:solidFill>
              </a:rPr>
              <a:t>untuk</a:t>
            </a:r>
            <a:r>
              <a:rPr lang="en-AU" sz="4000" dirty="0" smtClean="0">
                <a:solidFill>
                  <a:srgbClr val="00B050"/>
                </a:solidFill>
              </a:rPr>
              <a:t> </a:t>
            </a:r>
            <a:r>
              <a:rPr lang="en-AU" sz="4000" dirty="0" err="1" smtClean="0">
                <a:solidFill>
                  <a:srgbClr val="00B050"/>
                </a:solidFill>
              </a:rPr>
              <a:t>pemodelan</a:t>
            </a:r>
            <a:r>
              <a:rPr lang="en-AU" sz="4000" dirty="0" smtClean="0">
                <a:solidFill>
                  <a:srgbClr val="00B050"/>
                </a:solidFill>
              </a:rPr>
              <a:t> System </a:t>
            </a:r>
            <a:r>
              <a:rPr lang="en-AU" sz="4000" dirty="0" err="1" smtClean="0">
                <a:solidFill>
                  <a:srgbClr val="00B050"/>
                </a:solidFill>
              </a:rPr>
              <a:t>Dinamics</a:t>
            </a:r>
            <a:endParaRPr lang="en-A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89120"/>
          </a:xfrm>
        </p:spPr>
        <p:txBody>
          <a:bodyPr/>
          <a:lstStyle/>
          <a:p>
            <a:r>
              <a:rPr lang="en-AU" dirty="0" err="1"/>
              <a:t>Modeling</a:t>
            </a:r>
            <a:r>
              <a:rPr lang="en-AU" dirty="0"/>
              <a:t> </a:t>
            </a:r>
            <a:r>
              <a:rPr lang="en-AU" dirty="0" smtClean="0"/>
              <a:t>is embedded </a:t>
            </a:r>
            <a:r>
              <a:rPr lang="en-AU" dirty="0"/>
              <a:t>in </a:t>
            </a:r>
            <a:r>
              <a:rPr lang="en-AU" dirty="0" smtClean="0"/>
              <a:t>the system</a:t>
            </a:r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AU" sz="4000" dirty="0" smtClean="0">
                <a:solidFill>
                  <a:srgbClr val="00B050"/>
                </a:solidFill>
              </a:rPr>
              <a:t>Tips </a:t>
            </a:r>
            <a:r>
              <a:rPr lang="en-AU" sz="4000" dirty="0" err="1" smtClean="0">
                <a:solidFill>
                  <a:srgbClr val="00B050"/>
                </a:solidFill>
              </a:rPr>
              <a:t>untuk</a:t>
            </a:r>
            <a:r>
              <a:rPr lang="en-AU" sz="4000" dirty="0" smtClean="0">
                <a:solidFill>
                  <a:srgbClr val="00B050"/>
                </a:solidFill>
              </a:rPr>
              <a:t> </a:t>
            </a:r>
            <a:r>
              <a:rPr lang="en-AU" sz="4000" dirty="0" err="1" smtClean="0">
                <a:solidFill>
                  <a:srgbClr val="00B050"/>
                </a:solidFill>
              </a:rPr>
              <a:t>pemodelan</a:t>
            </a:r>
            <a:r>
              <a:rPr lang="en-AU" sz="4000" dirty="0" smtClean="0">
                <a:solidFill>
                  <a:srgbClr val="00B050"/>
                </a:solidFill>
              </a:rPr>
              <a:t> System </a:t>
            </a:r>
            <a:r>
              <a:rPr lang="en-AU" sz="4000" dirty="0" err="1" smtClean="0">
                <a:solidFill>
                  <a:srgbClr val="00B050"/>
                </a:solidFill>
              </a:rPr>
              <a:t>Dinamics</a:t>
            </a:r>
            <a:endParaRPr lang="en-AU" sz="40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1916832"/>
            <a:ext cx="46196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60232" y="6191726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Source: </a:t>
            </a:r>
            <a:r>
              <a:rPr lang="en-AU" sz="1100" dirty="0" err="1" smtClean="0"/>
              <a:t>Sterman</a:t>
            </a:r>
            <a:r>
              <a:rPr lang="en-AU" sz="1100" dirty="0" smtClean="0"/>
              <a:t>, 2000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2691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AU" sz="3600" dirty="0" smtClean="0">
                <a:solidFill>
                  <a:srgbClr val="00B050"/>
                </a:solidFill>
              </a:rPr>
              <a:t>Proses </a:t>
            </a:r>
            <a:r>
              <a:rPr lang="en-AU" sz="3600" dirty="0" err="1" smtClean="0">
                <a:solidFill>
                  <a:srgbClr val="00B050"/>
                </a:solidFill>
              </a:rPr>
              <a:t>pemodelan</a:t>
            </a:r>
            <a:r>
              <a:rPr lang="en-AU" sz="3600" dirty="0" smtClean="0">
                <a:solidFill>
                  <a:srgbClr val="00B050"/>
                </a:solidFill>
              </a:rPr>
              <a:t> (</a:t>
            </a:r>
            <a:r>
              <a:rPr lang="en-AU" sz="3600" i="1" dirty="0" err="1" smtClean="0">
                <a:solidFill>
                  <a:srgbClr val="00B050"/>
                </a:solidFill>
              </a:rPr>
              <a:t>modeling</a:t>
            </a:r>
            <a:r>
              <a:rPr lang="en-AU" sz="3600" i="1" dirty="0" smtClean="0">
                <a:solidFill>
                  <a:srgbClr val="00B050"/>
                </a:solidFill>
              </a:rPr>
              <a:t> process</a:t>
            </a:r>
            <a:r>
              <a:rPr lang="en-AU" sz="3600" dirty="0" smtClean="0">
                <a:solidFill>
                  <a:srgbClr val="00B050"/>
                </a:solidFill>
              </a:rPr>
              <a:t>)</a:t>
            </a:r>
            <a:endParaRPr lang="en-AU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Determine </a:t>
            </a:r>
            <a:r>
              <a:rPr lang="en-AU" b="1" dirty="0"/>
              <a:t>the purpose (problem </a:t>
            </a:r>
            <a:r>
              <a:rPr lang="en-AU" b="1" dirty="0" smtClean="0"/>
              <a:t>you want </a:t>
            </a:r>
            <a:r>
              <a:rPr lang="en-AU" b="1" dirty="0"/>
              <a:t>to solve or understand by </a:t>
            </a:r>
            <a:r>
              <a:rPr lang="en-AU" b="1" dirty="0" smtClean="0"/>
              <a:t>building the </a:t>
            </a:r>
            <a:r>
              <a:rPr lang="en-AU" b="1" dirty="0"/>
              <a:t>model)</a:t>
            </a:r>
          </a:p>
          <a:p>
            <a:r>
              <a:rPr lang="en-AU" dirty="0" smtClean="0"/>
              <a:t>Model </a:t>
            </a:r>
            <a:r>
              <a:rPr lang="en-AU" dirty="0"/>
              <a:t>boundaries</a:t>
            </a:r>
          </a:p>
          <a:p>
            <a:r>
              <a:rPr lang="en-AU" dirty="0" smtClean="0"/>
              <a:t>Key </a:t>
            </a:r>
            <a:r>
              <a:rPr lang="en-AU" dirty="0"/>
              <a:t>factors (variables and, in particular</a:t>
            </a:r>
            <a:r>
              <a:rPr lang="en-AU" dirty="0" smtClean="0"/>
              <a:t>, stocks</a:t>
            </a:r>
            <a:r>
              <a:rPr lang="en-AU" dirty="0"/>
              <a:t>)</a:t>
            </a:r>
          </a:p>
          <a:p>
            <a:r>
              <a:rPr lang="en-AU" dirty="0" smtClean="0"/>
              <a:t>Time </a:t>
            </a:r>
            <a:r>
              <a:rPr lang="en-AU" dirty="0"/>
              <a:t>horizon</a:t>
            </a:r>
          </a:p>
          <a:p>
            <a:r>
              <a:rPr lang="en-AU" dirty="0" smtClean="0"/>
              <a:t>Reference </a:t>
            </a:r>
            <a:r>
              <a:rPr lang="en-AU" dirty="0"/>
              <a:t>modes (what is happening </a:t>
            </a:r>
            <a:r>
              <a:rPr lang="en-AU" dirty="0" smtClean="0"/>
              <a:t>and what </a:t>
            </a:r>
            <a:r>
              <a:rPr lang="en-AU" dirty="0"/>
              <a:t>you would prefer to happen)</a:t>
            </a:r>
          </a:p>
        </p:txBody>
      </p:sp>
    </p:spTree>
    <p:extLst>
      <p:ext uri="{BB962C8B-B14F-4D97-AF65-F5344CB8AC3E}">
        <p14:creationId xmlns:p14="http://schemas.microsoft.com/office/powerpoint/2010/main" val="23131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Dynamics Hypothesis</a:t>
            </a:r>
          </a:p>
          <a:p>
            <a:r>
              <a:rPr lang="en-AU" dirty="0" smtClean="0"/>
              <a:t> </a:t>
            </a:r>
            <a:r>
              <a:rPr lang="en-AU" dirty="0"/>
              <a:t>What’s your theory (perceptions </a:t>
            </a:r>
            <a:r>
              <a:rPr lang="en-AU" dirty="0" smtClean="0"/>
              <a:t>or understanding</a:t>
            </a:r>
            <a:r>
              <a:rPr lang="en-AU" dirty="0"/>
              <a:t>) about the current situation?</a:t>
            </a:r>
          </a:p>
          <a:p>
            <a:r>
              <a:rPr lang="en-AU" dirty="0" smtClean="0"/>
              <a:t>Endogenous</a:t>
            </a:r>
            <a:r>
              <a:rPr lang="en-AU" dirty="0"/>
              <a:t>, exogenous, and </a:t>
            </a:r>
            <a:r>
              <a:rPr lang="en-AU" dirty="0" smtClean="0"/>
              <a:t>excluded variables</a:t>
            </a:r>
            <a:endParaRPr lang="en-AU" dirty="0"/>
          </a:p>
          <a:p>
            <a:r>
              <a:rPr lang="en-AU" dirty="0" smtClean="0"/>
              <a:t>Subsystems</a:t>
            </a:r>
            <a:endParaRPr lang="en-AU" dirty="0"/>
          </a:p>
          <a:p>
            <a:r>
              <a:rPr lang="en-AU" dirty="0" smtClean="0"/>
              <a:t>Policy-related </a:t>
            </a:r>
            <a:r>
              <a:rPr lang="en-AU" dirty="0"/>
              <a:t>structures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Formulation </a:t>
            </a:r>
            <a:r>
              <a:rPr lang="en-AU" b="1" dirty="0"/>
              <a:t>(based on the </a:t>
            </a:r>
            <a:r>
              <a:rPr lang="en-AU" b="1" dirty="0" smtClean="0"/>
              <a:t>available information</a:t>
            </a:r>
            <a:r>
              <a:rPr lang="en-AU" b="1" dirty="0"/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20688"/>
            <a:ext cx="8229600" cy="1143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600" dirty="0" smtClean="0">
                <a:solidFill>
                  <a:srgbClr val="00B050"/>
                </a:solidFill>
              </a:rPr>
              <a:t>Proses </a:t>
            </a:r>
            <a:r>
              <a:rPr lang="en-AU" sz="3600" dirty="0" err="1" smtClean="0">
                <a:solidFill>
                  <a:srgbClr val="00B050"/>
                </a:solidFill>
              </a:rPr>
              <a:t>pemodelan</a:t>
            </a:r>
            <a:r>
              <a:rPr lang="en-AU" sz="3600" dirty="0" smtClean="0">
                <a:solidFill>
                  <a:srgbClr val="00B050"/>
                </a:solidFill>
              </a:rPr>
              <a:t> (</a:t>
            </a:r>
            <a:r>
              <a:rPr lang="en-AU" sz="3600" i="1" dirty="0" err="1" smtClean="0">
                <a:solidFill>
                  <a:srgbClr val="00B050"/>
                </a:solidFill>
              </a:rPr>
              <a:t>modeling</a:t>
            </a:r>
            <a:r>
              <a:rPr lang="en-AU" sz="3600" i="1" dirty="0" smtClean="0">
                <a:solidFill>
                  <a:srgbClr val="00B050"/>
                </a:solidFill>
              </a:rPr>
              <a:t> process</a:t>
            </a:r>
            <a:r>
              <a:rPr lang="en-AU" sz="3600" dirty="0" smtClean="0">
                <a:solidFill>
                  <a:srgbClr val="00B050"/>
                </a:solidFill>
              </a:rPr>
              <a:t>)</a:t>
            </a:r>
            <a:endParaRPr lang="en-A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Testing</a:t>
            </a:r>
          </a:p>
          <a:p>
            <a:r>
              <a:rPr lang="en-AU" dirty="0" smtClean="0"/>
              <a:t>Compare </a:t>
            </a:r>
            <a:r>
              <a:rPr lang="en-AU" dirty="0"/>
              <a:t>the model outputs with </a:t>
            </a:r>
            <a:r>
              <a:rPr lang="en-AU" dirty="0" smtClean="0"/>
              <a:t>the reference </a:t>
            </a:r>
            <a:r>
              <a:rPr lang="en-AU" dirty="0"/>
              <a:t>modes</a:t>
            </a:r>
          </a:p>
          <a:p>
            <a:r>
              <a:rPr lang="en-AU" dirty="0" smtClean="0"/>
              <a:t>Robustness </a:t>
            </a:r>
            <a:r>
              <a:rPr lang="en-AU" dirty="0"/>
              <a:t>under extreme conditions</a:t>
            </a:r>
          </a:p>
          <a:p>
            <a:r>
              <a:rPr lang="en-AU" dirty="0" smtClean="0"/>
              <a:t>Reality </a:t>
            </a:r>
            <a:r>
              <a:rPr lang="en-AU" dirty="0"/>
              <a:t>check</a:t>
            </a:r>
          </a:p>
          <a:p>
            <a:r>
              <a:rPr lang="en-AU" dirty="0" smtClean="0"/>
              <a:t>Sensitivity</a:t>
            </a: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20688"/>
            <a:ext cx="8229600" cy="1143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600" dirty="0" smtClean="0">
                <a:solidFill>
                  <a:srgbClr val="00B050"/>
                </a:solidFill>
              </a:rPr>
              <a:t>Proses </a:t>
            </a:r>
            <a:r>
              <a:rPr lang="en-AU" sz="3600" dirty="0" err="1" smtClean="0">
                <a:solidFill>
                  <a:srgbClr val="00B050"/>
                </a:solidFill>
              </a:rPr>
              <a:t>pemodelan</a:t>
            </a:r>
            <a:r>
              <a:rPr lang="en-AU" sz="3600" dirty="0" smtClean="0">
                <a:solidFill>
                  <a:srgbClr val="00B050"/>
                </a:solidFill>
              </a:rPr>
              <a:t> (</a:t>
            </a:r>
            <a:r>
              <a:rPr lang="en-AU" sz="3600" i="1" dirty="0" err="1" smtClean="0">
                <a:solidFill>
                  <a:srgbClr val="00B050"/>
                </a:solidFill>
              </a:rPr>
              <a:t>modeling</a:t>
            </a:r>
            <a:r>
              <a:rPr lang="en-AU" sz="3600" i="1" dirty="0" smtClean="0">
                <a:solidFill>
                  <a:srgbClr val="00B050"/>
                </a:solidFill>
              </a:rPr>
              <a:t> process</a:t>
            </a:r>
            <a:r>
              <a:rPr lang="en-AU" sz="3600" dirty="0" smtClean="0">
                <a:solidFill>
                  <a:srgbClr val="00B050"/>
                </a:solidFill>
              </a:rPr>
              <a:t>)</a:t>
            </a:r>
            <a:endParaRPr lang="en-A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Policy </a:t>
            </a:r>
            <a:r>
              <a:rPr lang="en-AU" b="1" dirty="0"/>
              <a:t>design and evaluation</a:t>
            </a:r>
          </a:p>
          <a:p>
            <a:r>
              <a:rPr lang="en-AU" dirty="0" smtClean="0"/>
              <a:t>What </a:t>
            </a:r>
            <a:r>
              <a:rPr lang="en-AU" dirty="0"/>
              <a:t>policies (options or portfolios </a:t>
            </a:r>
            <a:r>
              <a:rPr lang="en-AU" dirty="0" smtClean="0"/>
              <a:t>of options</a:t>
            </a:r>
            <a:r>
              <a:rPr lang="en-AU" dirty="0"/>
              <a:t>) do you have</a:t>
            </a:r>
          </a:p>
          <a:p>
            <a:r>
              <a:rPr lang="en-AU" dirty="0" smtClean="0"/>
              <a:t>What </a:t>
            </a:r>
            <a:r>
              <a:rPr lang="en-AU" dirty="0"/>
              <a:t>do they cause</a:t>
            </a:r>
          </a:p>
          <a:p>
            <a:r>
              <a:rPr lang="en-AU" dirty="0" smtClean="0"/>
              <a:t>How </a:t>
            </a:r>
            <a:r>
              <a:rPr lang="en-AU" dirty="0"/>
              <a:t>do they interact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20688"/>
            <a:ext cx="8229600" cy="1143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600" dirty="0" smtClean="0">
                <a:solidFill>
                  <a:srgbClr val="00B050"/>
                </a:solidFill>
              </a:rPr>
              <a:t>Proses </a:t>
            </a:r>
            <a:r>
              <a:rPr lang="en-AU" sz="3600" dirty="0" err="1" smtClean="0">
                <a:solidFill>
                  <a:srgbClr val="00B050"/>
                </a:solidFill>
              </a:rPr>
              <a:t>pemodelan</a:t>
            </a:r>
            <a:r>
              <a:rPr lang="en-AU" sz="3600" dirty="0" smtClean="0">
                <a:solidFill>
                  <a:srgbClr val="00B050"/>
                </a:solidFill>
              </a:rPr>
              <a:t> (</a:t>
            </a:r>
            <a:r>
              <a:rPr lang="en-AU" sz="3600" i="1" dirty="0" err="1" smtClean="0">
                <a:solidFill>
                  <a:srgbClr val="00B050"/>
                </a:solidFill>
              </a:rPr>
              <a:t>modeling</a:t>
            </a:r>
            <a:r>
              <a:rPr lang="en-AU" sz="3600" i="1" dirty="0" smtClean="0">
                <a:solidFill>
                  <a:srgbClr val="00B050"/>
                </a:solidFill>
              </a:rPr>
              <a:t> process</a:t>
            </a:r>
            <a:r>
              <a:rPr lang="en-AU" sz="3600" dirty="0" smtClean="0">
                <a:solidFill>
                  <a:srgbClr val="00B050"/>
                </a:solidFill>
              </a:rPr>
              <a:t>)</a:t>
            </a:r>
            <a:endParaRPr lang="en-A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266429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A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 &amp; TANYA JAWAB</a:t>
            </a:r>
            <a:endParaRPr lang="en-A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endParaRPr lang="en-A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232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Proses Pemodelan Sistem Dinamis</vt:lpstr>
      <vt:lpstr>Tips untuk pemodelan System Dinamics</vt:lpstr>
      <vt:lpstr>Tips untuk pemodelan System Dinamics</vt:lpstr>
      <vt:lpstr>Tips untuk pemodelan System Dinamics</vt:lpstr>
      <vt:lpstr>Proses pemodelan (modeling process)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Pemodelan Sistem Dinamis</dc:title>
  <dc:creator>Roesfi Elsa</dc:creator>
  <cp:lastModifiedBy>Roesfi Elsa</cp:lastModifiedBy>
  <cp:revision>7</cp:revision>
  <dcterms:created xsi:type="dcterms:W3CDTF">2013-11-01T01:33:06Z</dcterms:created>
  <dcterms:modified xsi:type="dcterms:W3CDTF">2013-11-01T02:22:32Z</dcterms:modified>
</cp:coreProperties>
</file>